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heme/themeOverride1.xml" ContentType="application/vnd.openxmlformats-officedocument.themeOverride+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51" r:id="rId1"/>
    <p:sldMasterId id="2147483813" r:id="rId2"/>
  </p:sldMasterIdLst>
  <p:handoutMasterIdLst>
    <p:handoutMasterId r:id="rId67"/>
  </p:handoutMasterIdLst>
  <p:sldIdLst>
    <p:sldId id="256" r:id="rId3"/>
    <p:sldId id="295" r:id="rId4"/>
    <p:sldId id="298" r:id="rId5"/>
    <p:sldId id="296" r:id="rId6"/>
    <p:sldId id="297" r:id="rId7"/>
    <p:sldId id="258" r:id="rId8"/>
    <p:sldId id="259" r:id="rId9"/>
    <p:sldId id="260" r:id="rId10"/>
    <p:sldId id="261" r:id="rId11"/>
    <p:sldId id="262" r:id="rId12"/>
    <p:sldId id="263" r:id="rId13"/>
    <p:sldId id="322" r:id="rId14"/>
    <p:sldId id="264" r:id="rId15"/>
    <p:sldId id="257" r:id="rId16"/>
    <p:sldId id="281" r:id="rId17"/>
    <p:sldId id="279" r:id="rId18"/>
    <p:sldId id="280" r:id="rId19"/>
    <p:sldId id="269" r:id="rId20"/>
    <p:sldId id="282" r:id="rId21"/>
    <p:sldId id="271" r:id="rId22"/>
    <p:sldId id="278" r:id="rId23"/>
    <p:sldId id="293" r:id="rId24"/>
    <p:sldId id="266" r:id="rId25"/>
    <p:sldId id="267" r:id="rId26"/>
    <p:sldId id="268" r:id="rId27"/>
    <p:sldId id="312" r:id="rId28"/>
    <p:sldId id="292" r:id="rId29"/>
    <p:sldId id="277" r:id="rId30"/>
    <p:sldId id="265" r:id="rId31"/>
    <p:sldId id="272" r:id="rId32"/>
    <p:sldId id="274" r:id="rId33"/>
    <p:sldId id="273" r:id="rId34"/>
    <p:sldId id="275" r:id="rId35"/>
    <p:sldId id="276" r:id="rId36"/>
    <p:sldId id="308" r:id="rId37"/>
    <p:sldId id="307" r:id="rId38"/>
    <p:sldId id="314" r:id="rId39"/>
    <p:sldId id="315" r:id="rId40"/>
    <p:sldId id="316" r:id="rId41"/>
    <p:sldId id="313" r:id="rId42"/>
    <p:sldId id="283" r:id="rId43"/>
    <p:sldId id="284" r:id="rId44"/>
    <p:sldId id="289" r:id="rId45"/>
    <p:sldId id="290" r:id="rId46"/>
    <p:sldId id="291" r:id="rId47"/>
    <p:sldId id="285" r:id="rId48"/>
    <p:sldId id="286" r:id="rId49"/>
    <p:sldId id="287" r:id="rId50"/>
    <p:sldId id="288" r:id="rId51"/>
    <p:sldId id="300" r:id="rId52"/>
    <p:sldId id="301" r:id="rId53"/>
    <p:sldId id="302" r:id="rId54"/>
    <p:sldId id="303" r:id="rId55"/>
    <p:sldId id="304" r:id="rId56"/>
    <p:sldId id="305" r:id="rId57"/>
    <p:sldId id="306" r:id="rId58"/>
    <p:sldId id="310" r:id="rId59"/>
    <p:sldId id="311" r:id="rId60"/>
    <p:sldId id="309" r:id="rId61"/>
    <p:sldId id="319" r:id="rId62"/>
    <p:sldId id="320" r:id="rId63"/>
    <p:sldId id="317" r:id="rId64"/>
    <p:sldId id="318" r:id="rId65"/>
    <p:sldId id="321" r:id="rId66"/>
  </p:sldIdLst>
  <p:sldSz cx="9144000" cy="6858000" type="screen4x3"/>
  <p:notesSz cx="7104063" cy="10234613"/>
  <p:defaultTextStyle>
    <a:defPPr>
      <a:defRPr lang="de-DE"/>
    </a:defPPr>
    <a:lvl1pPr algn="l" rtl="0" fontAlgn="base">
      <a:spcBef>
        <a:spcPct val="50000"/>
      </a:spcBef>
      <a:spcAft>
        <a:spcPct val="0"/>
      </a:spcAft>
      <a:defRPr kern="1200">
        <a:solidFill>
          <a:schemeClr val="bg2"/>
        </a:solidFill>
        <a:latin typeface="Arial" pitchFamily="34" charset="0"/>
        <a:ea typeface="ＭＳ Ｐゴシック" charset="-128"/>
        <a:cs typeface="+mn-cs"/>
      </a:defRPr>
    </a:lvl1pPr>
    <a:lvl2pPr marL="457200" algn="l" rtl="0" fontAlgn="base">
      <a:spcBef>
        <a:spcPct val="50000"/>
      </a:spcBef>
      <a:spcAft>
        <a:spcPct val="0"/>
      </a:spcAft>
      <a:defRPr kern="1200">
        <a:solidFill>
          <a:schemeClr val="bg2"/>
        </a:solidFill>
        <a:latin typeface="Arial" pitchFamily="34" charset="0"/>
        <a:ea typeface="ＭＳ Ｐゴシック" charset="-128"/>
        <a:cs typeface="+mn-cs"/>
      </a:defRPr>
    </a:lvl2pPr>
    <a:lvl3pPr marL="914400" algn="l" rtl="0" fontAlgn="base">
      <a:spcBef>
        <a:spcPct val="50000"/>
      </a:spcBef>
      <a:spcAft>
        <a:spcPct val="0"/>
      </a:spcAft>
      <a:defRPr kern="1200">
        <a:solidFill>
          <a:schemeClr val="bg2"/>
        </a:solidFill>
        <a:latin typeface="Arial" pitchFamily="34" charset="0"/>
        <a:ea typeface="ＭＳ Ｐゴシック" charset="-128"/>
        <a:cs typeface="+mn-cs"/>
      </a:defRPr>
    </a:lvl3pPr>
    <a:lvl4pPr marL="1371600" algn="l" rtl="0" fontAlgn="base">
      <a:spcBef>
        <a:spcPct val="50000"/>
      </a:spcBef>
      <a:spcAft>
        <a:spcPct val="0"/>
      </a:spcAft>
      <a:defRPr kern="1200">
        <a:solidFill>
          <a:schemeClr val="bg2"/>
        </a:solidFill>
        <a:latin typeface="Arial" pitchFamily="34" charset="0"/>
        <a:ea typeface="ＭＳ Ｐゴシック" charset="-128"/>
        <a:cs typeface="+mn-cs"/>
      </a:defRPr>
    </a:lvl4pPr>
    <a:lvl5pPr marL="1828800" algn="l" rtl="0" fontAlgn="base">
      <a:spcBef>
        <a:spcPct val="50000"/>
      </a:spcBef>
      <a:spcAft>
        <a:spcPct val="0"/>
      </a:spcAft>
      <a:defRPr kern="1200">
        <a:solidFill>
          <a:schemeClr val="bg2"/>
        </a:solidFill>
        <a:latin typeface="Arial" pitchFamily="34" charset="0"/>
        <a:ea typeface="ＭＳ Ｐゴシック" charset="-128"/>
        <a:cs typeface="+mn-cs"/>
      </a:defRPr>
    </a:lvl5pPr>
    <a:lvl6pPr marL="2286000" algn="l" defTabSz="914400" rtl="0" eaLnBrk="1" latinLnBrk="0" hangingPunct="1">
      <a:defRPr kern="1200">
        <a:solidFill>
          <a:schemeClr val="bg2"/>
        </a:solidFill>
        <a:latin typeface="Arial" pitchFamily="34" charset="0"/>
        <a:ea typeface="ＭＳ Ｐゴシック" charset="-128"/>
        <a:cs typeface="+mn-cs"/>
      </a:defRPr>
    </a:lvl6pPr>
    <a:lvl7pPr marL="2743200" algn="l" defTabSz="914400" rtl="0" eaLnBrk="1" latinLnBrk="0" hangingPunct="1">
      <a:defRPr kern="1200">
        <a:solidFill>
          <a:schemeClr val="bg2"/>
        </a:solidFill>
        <a:latin typeface="Arial" pitchFamily="34" charset="0"/>
        <a:ea typeface="ＭＳ Ｐゴシック" charset="-128"/>
        <a:cs typeface="+mn-cs"/>
      </a:defRPr>
    </a:lvl7pPr>
    <a:lvl8pPr marL="3200400" algn="l" defTabSz="914400" rtl="0" eaLnBrk="1" latinLnBrk="0" hangingPunct="1">
      <a:defRPr kern="1200">
        <a:solidFill>
          <a:schemeClr val="bg2"/>
        </a:solidFill>
        <a:latin typeface="Arial" pitchFamily="34" charset="0"/>
        <a:ea typeface="ＭＳ Ｐゴシック" charset="-128"/>
        <a:cs typeface="+mn-cs"/>
      </a:defRPr>
    </a:lvl8pPr>
    <a:lvl9pPr marL="3657600" algn="l" defTabSz="914400" rtl="0" eaLnBrk="1" latinLnBrk="0" hangingPunct="1">
      <a:defRPr kern="1200">
        <a:solidFill>
          <a:schemeClr val="bg2"/>
        </a:solidFill>
        <a:latin typeface="Arial" pitchFamily="34" charset="0"/>
        <a:ea typeface="ＭＳ Ｐゴシック" charset="-128"/>
        <a:cs typeface="+mn-cs"/>
      </a:defRPr>
    </a:lvl9pPr>
  </p:defaultTextStyle>
  <p:extLst>
    <p:ext uri="{EFAFB233-063F-42B5-8137-9DF3F51BA10A}">
      <p15:sldGuideLst xmlns:p15="http://schemas.microsoft.com/office/powerpoint/2012/main">
        <p15:guide id="1" orient="horz" pos="3884">
          <p15:clr>
            <a:srgbClr val="A4A3A4"/>
          </p15:clr>
        </p15:guide>
        <p15:guide id="2" orient="horz" pos="618">
          <p15:clr>
            <a:srgbClr val="A4A3A4"/>
          </p15:clr>
        </p15:guide>
        <p15:guide id="3" orient="horz" pos="2432">
          <p15:clr>
            <a:srgbClr val="A4A3A4"/>
          </p15:clr>
        </p15:guide>
        <p15:guide id="4" orient="horz" pos="2341">
          <p15:clr>
            <a:srgbClr val="A4A3A4"/>
          </p15:clr>
        </p15:guide>
        <p15:guide id="5" orient="horz" pos="890">
          <p15:clr>
            <a:srgbClr val="A4A3A4"/>
          </p15:clr>
        </p15:guide>
        <p15:guide id="6" orient="horz" pos="2704">
          <p15:clr>
            <a:srgbClr val="A4A3A4"/>
          </p15:clr>
        </p15:guide>
        <p15:guide id="7" pos="340">
          <p15:clr>
            <a:srgbClr val="A4A3A4"/>
          </p15:clr>
        </p15:guide>
        <p15:guide id="8" pos="158">
          <p15:clr>
            <a:srgbClr val="A4A3A4"/>
          </p15:clr>
        </p15:guide>
        <p15:guide id="9" pos="2880">
          <p15:clr>
            <a:srgbClr val="A4A3A4"/>
          </p15:clr>
        </p15:guide>
        <p15:guide id="10" pos="2971">
          <p15:clr>
            <a:srgbClr val="A4A3A4"/>
          </p15:clr>
        </p15:guide>
        <p15:guide id="11" pos="5511">
          <p15:clr>
            <a:srgbClr val="A4A3A4"/>
          </p15:clr>
        </p15:guide>
        <p15:guide id="12" pos="4604">
          <p15:clr>
            <a:srgbClr val="A4A3A4"/>
          </p15:clr>
        </p15:guide>
        <p15:guide id="13" pos="3787">
          <p15:clr>
            <a:srgbClr val="A4A3A4"/>
          </p15:clr>
        </p15:guide>
        <p15:guide id="14" pos="3878">
          <p15:clr>
            <a:srgbClr val="A4A3A4"/>
          </p15:clr>
        </p15:guide>
      </p15:sldGuideLst>
    </p:ext>
    <p:ext uri="{2D200454-40CA-4A62-9FC3-DE9A4176ACB9}">
      <p15:notesGuideLst xmlns:p15="http://schemas.microsoft.com/office/powerpoint/2012/main">
        <p15:guide id="1" orient="horz" pos="3225" userDrawn="1">
          <p15:clr>
            <a:srgbClr val="A4A3A4"/>
          </p15:clr>
        </p15:guide>
        <p15:guide id="2" pos="2238"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4" d="100"/>
          <a:sy n="114" d="100"/>
        </p:scale>
        <p:origin x="1506" y="108"/>
      </p:cViewPr>
      <p:guideLst>
        <p:guide orient="horz" pos="3884"/>
        <p:guide orient="horz" pos="618"/>
        <p:guide orient="horz" pos="2432"/>
        <p:guide orient="horz" pos="2341"/>
        <p:guide orient="horz" pos="890"/>
        <p:guide orient="horz" pos="2704"/>
        <p:guide pos="340"/>
        <p:guide pos="158"/>
        <p:guide pos="2880"/>
        <p:guide pos="2971"/>
        <p:guide pos="5511"/>
        <p:guide pos="4604"/>
        <p:guide pos="3787"/>
        <p:guide pos="3878"/>
      </p:guideLst>
    </p:cSldViewPr>
  </p:slideViewPr>
  <p:notesTextViewPr>
    <p:cViewPr>
      <p:scale>
        <a:sx n="1" d="1"/>
        <a:sy n="1" d="1"/>
      </p:scale>
      <p:origin x="0" y="0"/>
    </p:cViewPr>
  </p:notesTextViewPr>
  <p:notesViewPr>
    <p:cSldViewPr snapToGrid="0">
      <p:cViewPr varScale="1">
        <p:scale>
          <a:sx n="66" d="100"/>
          <a:sy n="66" d="100"/>
        </p:scale>
        <p:origin x="0" y="0"/>
      </p:cViewPr>
      <p:guideLst>
        <p:guide orient="horz" pos="3225"/>
        <p:guide pos="2238"/>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presProps" Target="presProps.xml"/><Relationship Id="rId7" Type="http://schemas.openxmlformats.org/officeDocument/2006/relationships/slide" Target="slides/slide5.xml"/><Relationship Id="rId71"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61" Type="http://schemas.openxmlformats.org/officeDocument/2006/relationships/slide" Target="slides/slide59.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handoutMaster" Target="handoutMasters/handoutMaster1.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1" y="2"/>
            <a:ext cx="3079201" cy="512305"/>
          </a:xfrm>
          <a:prstGeom prst="rect">
            <a:avLst/>
          </a:prstGeom>
        </p:spPr>
        <p:txBody>
          <a:bodyPr vert="horz" lIns="94794" tIns="47397" rIns="94794" bIns="47397" rtlCol="0"/>
          <a:lstStyle>
            <a:lvl1pPr algn="l">
              <a:defRPr sz="1200"/>
            </a:lvl1pPr>
          </a:lstStyle>
          <a:p>
            <a:endParaRPr lang="de-DE"/>
          </a:p>
        </p:txBody>
      </p:sp>
      <p:sp>
        <p:nvSpPr>
          <p:cNvPr id="3" name="Datumsplatzhalter 2"/>
          <p:cNvSpPr>
            <a:spLocks noGrp="1"/>
          </p:cNvSpPr>
          <p:nvPr>
            <p:ph type="dt" sz="quarter" idx="1"/>
          </p:nvPr>
        </p:nvSpPr>
        <p:spPr>
          <a:xfrm>
            <a:off x="4023205" y="2"/>
            <a:ext cx="3079201" cy="512305"/>
          </a:xfrm>
          <a:prstGeom prst="rect">
            <a:avLst/>
          </a:prstGeom>
        </p:spPr>
        <p:txBody>
          <a:bodyPr vert="horz" lIns="94794" tIns="47397" rIns="94794" bIns="47397" rtlCol="0"/>
          <a:lstStyle>
            <a:lvl1pPr algn="r">
              <a:defRPr sz="1200"/>
            </a:lvl1pPr>
          </a:lstStyle>
          <a:p>
            <a:fld id="{9B53E7C0-C05D-4D73-A4B8-517FA850C7BC}" type="datetimeFigureOut">
              <a:rPr lang="de-DE" smtClean="0"/>
              <a:t>10.03.2017</a:t>
            </a:fld>
            <a:endParaRPr lang="de-DE"/>
          </a:p>
        </p:txBody>
      </p:sp>
      <p:sp>
        <p:nvSpPr>
          <p:cNvPr id="4" name="Fußzeilenplatzhalter 3"/>
          <p:cNvSpPr>
            <a:spLocks noGrp="1"/>
          </p:cNvSpPr>
          <p:nvPr>
            <p:ph type="ftr" sz="quarter" idx="2"/>
          </p:nvPr>
        </p:nvSpPr>
        <p:spPr>
          <a:xfrm>
            <a:off x="1" y="9722310"/>
            <a:ext cx="3079201" cy="512305"/>
          </a:xfrm>
          <a:prstGeom prst="rect">
            <a:avLst/>
          </a:prstGeom>
        </p:spPr>
        <p:txBody>
          <a:bodyPr vert="horz" lIns="94794" tIns="47397" rIns="94794" bIns="47397" rtlCol="0" anchor="b"/>
          <a:lstStyle>
            <a:lvl1pPr algn="l">
              <a:defRPr sz="1200"/>
            </a:lvl1pPr>
          </a:lstStyle>
          <a:p>
            <a:endParaRPr lang="de-DE"/>
          </a:p>
        </p:txBody>
      </p:sp>
      <p:sp>
        <p:nvSpPr>
          <p:cNvPr id="5" name="Foliennummernplatzhalter 4"/>
          <p:cNvSpPr>
            <a:spLocks noGrp="1"/>
          </p:cNvSpPr>
          <p:nvPr>
            <p:ph type="sldNum" sz="quarter" idx="3"/>
          </p:nvPr>
        </p:nvSpPr>
        <p:spPr>
          <a:xfrm>
            <a:off x="4023205" y="9722310"/>
            <a:ext cx="3079201" cy="512305"/>
          </a:xfrm>
          <a:prstGeom prst="rect">
            <a:avLst/>
          </a:prstGeom>
        </p:spPr>
        <p:txBody>
          <a:bodyPr vert="horz" lIns="94794" tIns="47397" rIns="94794" bIns="47397" rtlCol="0" anchor="b"/>
          <a:lstStyle>
            <a:lvl1pPr algn="r">
              <a:defRPr sz="1200"/>
            </a:lvl1pPr>
          </a:lstStyle>
          <a:p>
            <a:fld id="{07BE686A-9A1B-427A-9AAD-FFCAE250899A}" type="slidenum">
              <a:rPr lang="de-DE" smtClean="0"/>
              <a:t>‹Nr.›</a:t>
            </a:fld>
            <a:endParaRPr lang="de-DE"/>
          </a:p>
        </p:txBody>
      </p:sp>
    </p:spTree>
    <p:extLst>
      <p:ext uri="{BB962C8B-B14F-4D97-AF65-F5344CB8AC3E}">
        <p14:creationId xmlns:p14="http://schemas.microsoft.com/office/powerpoint/2010/main" val="1060444149"/>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tags" Target="../tags/tag5.xml"/><Relationship Id="rId7" Type="http://schemas.openxmlformats.org/officeDocument/2006/relationships/image" Target="../media/image7.wmf"/><Relationship Id="rId2" Type="http://schemas.openxmlformats.org/officeDocument/2006/relationships/tags" Target="../tags/tag4.xml"/><Relationship Id="rId1" Type="http://schemas.openxmlformats.org/officeDocument/2006/relationships/tags" Target="../tags/tag3.xml"/><Relationship Id="rId6" Type="http://schemas.openxmlformats.org/officeDocument/2006/relationships/image" Target="../media/image6.jpeg"/><Relationship Id="rId5" Type="http://schemas.openxmlformats.org/officeDocument/2006/relationships/slideMaster" Target="../slideMasters/slideMaster2.xml"/><Relationship Id="rId4" Type="http://schemas.openxmlformats.org/officeDocument/2006/relationships/tags" Target="../tags/tag6.xml"/><Relationship Id="rId9" Type="http://schemas.openxmlformats.org/officeDocument/2006/relationships/image" Target="../media/image9.jpeg"/></Relationships>
</file>

<file path=ppt/slideLayouts/_rels/slideLayout11.xml.rels><?xml version="1.0" encoding="UTF-8" standalone="yes"?>
<Relationships xmlns="http://schemas.openxmlformats.org/package/2006/relationships"><Relationship Id="rId8" Type="http://schemas.openxmlformats.org/officeDocument/2006/relationships/tags" Target="../tags/tag14.xml"/><Relationship Id="rId13" Type="http://schemas.openxmlformats.org/officeDocument/2006/relationships/tags" Target="../tags/tag19.xml"/><Relationship Id="rId18" Type="http://schemas.openxmlformats.org/officeDocument/2006/relationships/tags" Target="../tags/tag24.xml"/><Relationship Id="rId26" Type="http://schemas.openxmlformats.org/officeDocument/2006/relationships/tags" Target="../tags/tag32.xml"/><Relationship Id="rId3" Type="http://schemas.openxmlformats.org/officeDocument/2006/relationships/tags" Target="../tags/tag9.xml"/><Relationship Id="rId21" Type="http://schemas.openxmlformats.org/officeDocument/2006/relationships/tags" Target="../tags/tag27.xml"/><Relationship Id="rId34" Type="http://schemas.openxmlformats.org/officeDocument/2006/relationships/tags" Target="../tags/tag40.xml"/><Relationship Id="rId7" Type="http://schemas.openxmlformats.org/officeDocument/2006/relationships/tags" Target="../tags/tag13.xml"/><Relationship Id="rId12" Type="http://schemas.openxmlformats.org/officeDocument/2006/relationships/tags" Target="../tags/tag18.xml"/><Relationship Id="rId17" Type="http://schemas.openxmlformats.org/officeDocument/2006/relationships/tags" Target="../tags/tag23.xml"/><Relationship Id="rId25" Type="http://schemas.openxmlformats.org/officeDocument/2006/relationships/tags" Target="../tags/tag31.xml"/><Relationship Id="rId33" Type="http://schemas.openxmlformats.org/officeDocument/2006/relationships/tags" Target="../tags/tag39.xml"/><Relationship Id="rId38" Type="http://schemas.openxmlformats.org/officeDocument/2006/relationships/image" Target="../media/image11.png"/><Relationship Id="rId2" Type="http://schemas.openxmlformats.org/officeDocument/2006/relationships/tags" Target="../tags/tag8.xml"/><Relationship Id="rId16" Type="http://schemas.openxmlformats.org/officeDocument/2006/relationships/tags" Target="../tags/tag22.xml"/><Relationship Id="rId20" Type="http://schemas.openxmlformats.org/officeDocument/2006/relationships/tags" Target="../tags/tag26.xml"/><Relationship Id="rId29" Type="http://schemas.openxmlformats.org/officeDocument/2006/relationships/tags" Target="../tags/tag35.xml"/><Relationship Id="rId1" Type="http://schemas.openxmlformats.org/officeDocument/2006/relationships/tags" Target="../tags/tag7.xml"/><Relationship Id="rId6" Type="http://schemas.openxmlformats.org/officeDocument/2006/relationships/tags" Target="../tags/tag12.xml"/><Relationship Id="rId11" Type="http://schemas.openxmlformats.org/officeDocument/2006/relationships/tags" Target="../tags/tag17.xml"/><Relationship Id="rId24" Type="http://schemas.openxmlformats.org/officeDocument/2006/relationships/tags" Target="../tags/tag30.xml"/><Relationship Id="rId32" Type="http://schemas.openxmlformats.org/officeDocument/2006/relationships/tags" Target="../tags/tag38.xml"/><Relationship Id="rId37" Type="http://schemas.openxmlformats.org/officeDocument/2006/relationships/image" Target="../media/image10.jpeg"/><Relationship Id="rId5" Type="http://schemas.openxmlformats.org/officeDocument/2006/relationships/tags" Target="../tags/tag11.xml"/><Relationship Id="rId15" Type="http://schemas.openxmlformats.org/officeDocument/2006/relationships/tags" Target="../tags/tag21.xml"/><Relationship Id="rId23" Type="http://schemas.openxmlformats.org/officeDocument/2006/relationships/tags" Target="../tags/tag29.xml"/><Relationship Id="rId28" Type="http://schemas.openxmlformats.org/officeDocument/2006/relationships/tags" Target="../tags/tag34.xml"/><Relationship Id="rId36" Type="http://schemas.openxmlformats.org/officeDocument/2006/relationships/image" Target="../media/image7.wmf"/><Relationship Id="rId10" Type="http://schemas.openxmlformats.org/officeDocument/2006/relationships/tags" Target="../tags/tag16.xml"/><Relationship Id="rId19" Type="http://schemas.openxmlformats.org/officeDocument/2006/relationships/tags" Target="../tags/tag25.xml"/><Relationship Id="rId31" Type="http://schemas.openxmlformats.org/officeDocument/2006/relationships/tags" Target="../tags/tag37.xml"/><Relationship Id="rId4" Type="http://schemas.openxmlformats.org/officeDocument/2006/relationships/tags" Target="../tags/tag10.xml"/><Relationship Id="rId9" Type="http://schemas.openxmlformats.org/officeDocument/2006/relationships/tags" Target="../tags/tag15.xml"/><Relationship Id="rId14" Type="http://schemas.openxmlformats.org/officeDocument/2006/relationships/tags" Target="../tags/tag20.xml"/><Relationship Id="rId22" Type="http://schemas.openxmlformats.org/officeDocument/2006/relationships/tags" Target="../tags/tag28.xml"/><Relationship Id="rId27" Type="http://schemas.openxmlformats.org/officeDocument/2006/relationships/tags" Target="../tags/tag33.xml"/><Relationship Id="rId30" Type="http://schemas.openxmlformats.org/officeDocument/2006/relationships/tags" Target="../tags/tag36.xml"/><Relationship Id="rId35"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8" Type="http://schemas.openxmlformats.org/officeDocument/2006/relationships/tags" Target="../tags/tag48.xml"/><Relationship Id="rId13" Type="http://schemas.openxmlformats.org/officeDocument/2006/relationships/tags" Target="../tags/tag53.xml"/><Relationship Id="rId18" Type="http://schemas.openxmlformats.org/officeDocument/2006/relationships/tags" Target="../tags/tag58.xml"/><Relationship Id="rId26" Type="http://schemas.openxmlformats.org/officeDocument/2006/relationships/tags" Target="../tags/tag66.xml"/><Relationship Id="rId3" Type="http://schemas.openxmlformats.org/officeDocument/2006/relationships/tags" Target="../tags/tag43.xml"/><Relationship Id="rId21" Type="http://schemas.openxmlformats.org/officeDocument/2006/relationships/tags" Target="../tags/tag61.xml"/><Relationship Id="rId34" Type="http://schemas.openxmlformats.org/officeDocument/2006/relationships/image" Target="../media/image7.wmf"/><Relationship Id="rId7" Type="http://schemas.openxmlformats.org/officeDocument/2006/relationships/tags" Target="../tags/tag47.xml"/><Relationship Id="rId12" Type="http://schemas.openxmlformats.org/officeDocument/2006/relationships/tags" Target="../tags/tag52.xml"/><Relationship Id="rId17" Type="http://schemas.openxmlformats.org/officeDocument/2006/relationships/tags" Target="../tags/tag57.xml"/><Relationship Id="rId25" Type="http://schemas.openxmlformats.org/officeDocument/2006/relationships/tags" Target="../tags/tag65.xml"/><Relationship Id="rId33" Type="http://schemas.openxmlformats.org/officeDocument/2006/relationships/slideMaster" Target="../slideMasters/slideMaster2.xml"/><Relationship Id="rId2" Type="http://schemas.openxmlformats.org/officeDocument/2006/relationships/tags" Target="../tags/tag42.xml"/><Relationship Id="rId16" Type="http://schemas.openxmlformats.org/officeDocument/2006/relationships/tags" Target="../tags/tag56.xml"/><Relationship Id="rId20" Type="http://schemas.openxmlformats.org/officeDocument/2006/relationships/tags" Target="../tags/tag60.xml"/><Relationship Id="rId29" Type="http://schemas.openxmlformats.org/officeDocument/2006/relationships/tags" Target="../tags/tag69.xml"/><Relationship Id="rId1" Type="http://schemas.openxmlformats.org/officeDocument/2006/relationships/tags" Target="../tags/tag41.xml"/><Relationship Id="rId6" Type="http://schemas.openxmlformats.org/officeDocument/2006/relationships/tags" Target="../tags/tag46.xml"/><Relationship Id="rId11" Type="http://schemas.openxmlformats.org/officeDocument/2006/relationships/tags" Target="../tags/tag51.xml"/><Relationship Id="rId24" Type="http://schemas.openxmlformats.org/officeDocument/2006/relationships/tags" Target="../tags/tag64.xml"/><Relationship Id="rId32" Type="http://schemas.openxmlformats.org/officeDocument/2006/relationships/tags" Target="../tags/tag72.xml"/><Relationship Id="rId5" Type="http://schemas.openxmlformats.org/officeDocument/2006/relationships/tags" Target="../tags/tag45.xml"/><Relationship Id="rId15" Type="http://schemas.openxmlformats.org/officeDocument/2006/relationships/tags" Target="../tags/tag55.xml"/><Relationship Id="rId23" Type="http://schemas.openxmlformats.org/officeDocument/2006/relationships/tags" Target="../tags/tag63.xml"/><Relationship Id="rId28" Type="http://schemas.openxmlformats.org/officeDocument/2006/relationships/tags" Target="../tags/tag68.xml"/><Relationship Id="rId10" Type="http://schemas.openxmlformats.org/officeDocument/2006/relationships/tags" Target="../tags/tag50.xml"/><Relationship Id="rId19" Type="http://schemas.openxmlformats.org/officeDocument/2006/relationships/tags" Target="../tags/tag59.xml"/><Relationship Id="rId31" Type="http://schemas.openxmlformats.org/officeDocument/2006/relationships/tags" Target="../tags/tag71.xml"/><Relationship Id="rId4" Type="http://schemas.openxmlformats.org/officeDocument/2006/relationships/tags" Target="../tags/tag44.xml"/><Relationship Id="rId9" Type="http://schemas.openxmlformats.org/officeDocument/2006/relationships/tags" Target="../tags/tag49.xml"/><Relationship Id="rId14" Type="http://schemas.openxmlformats.org/officeDocument/2006/relationships/tags" Target="../tags/tag54.xml"/><Relationship Id="rId22" Type="http://schemas.openxmlformats.org/officeDocument/2006/relationships/tags" Target="../tags/tag62.xml"/><Relationship Id="rId27" Type="http://schemas.openxmlformats.org/officeDocument/2006/relationships/tags" Target="../tags/tag67.xml"/><Relationship Id="rId30" Type="http://schemas.openxmlformats.org/officeDocument/2006/relationships/tags" Target="../tags/tag70.xml"/><Relationship Id="rId35" Type="http://schemas.openxmlformats.org/officeDocument/2006/relationships/image" Target="../media/image12.jpeg"/></Relationships>
</file>

<file path=ppt/slideLayouts/_rels/slideLayout13.xml.rels><?xml version="1.0" encoding="UTF-8" standalone="yes"?>
<Relationships xmlns="http://schemas.openxmlformats.org/package/2006/relationships"><Relationship Id="rId8" Type="http://schemas.openxmlformats.org/officeDocument/2006/relationships/tags" Target="../tags/tag80.xml"/><Relationship Id="rId13" Type="http://schemas.openxmlformats.org/officeDocument/2006/relationships/tags" Target="../tags/tag85.xml"/><Relationship Id="rId18" Type="http://schemas.openxmlformats.org/officeDocument/2006/relationships/tags" Target="../tags/tag90.xml"/><Relationship Id="rId26" Type="http://schemas.openxmlformats.org/officeDocument/2006/relationships/tags" Target="../tags/tag98.xml"/><Relationship Id="rId3" Type="http://schemas.openxmlformats.org/officeDocument/2006/relationships/tags" Target="../tags/tag75.xml"/><Relationship Id="rId21" Type="http://schemas.openxmlformats.org/officeDocument/2006/relationships/tags" Target="../tags/tag93.xml"/><Relationship Id="rId7" Type="http://schemas.openxmlformats.org/officeDocument/2006/relationships/tags" Target="../tags/tag79.xml"/><Relationship Id="rId12" Type="http://schemas.openxmlformats.org/officeDocument/2006/relationships/tags" Target="../tags/tag84.xml"/><Relationship Id="rId17" Type="http://schemas.openxmlformats.org/officeDocument/2006/relationships/tags" Target="../tags/tag89.xml"/><Relationship Id="rId25" Type="http://schemas.openxmlformats.org/officeDocument/2006/relationships/tags" Target="../tags/tag97.xml"/><Relationship Id="rId2" Type="http://schemas.openxmlformats.org/officeDocument/2006/relationships/tags" Target="../tags/tag74.xml"/><Relationship Id="rId16" Type="http://schemas.openxmlformats.org/officeDocument/2006/relationships/tags" Target="../tags/tag88.xml"/><Relationship Id="rId20" Type="http://schemas.openxmlformats.org/officeDocument/2006/relationships/tags" Target="../tags/tag92.xml"/><Relationship Id="rId29" Type="http://schemas.openxmlformats.org/officeDocument/2006/relationships/tags" Target="../tags/tag101.xml"/><Relationship Id="rId1" Type="http://schemas.openxmlformats.org/officeDocument/2006/relationships/tags" Target="../tags/tag73.xml"/><Relationship Id="rId6" Type="http://schemas.openxmlformats.org/officeDocument/2006/relationships/tags" Target="../tags/tag78.xml"/><Relationship Id="rId11" Type="http://schemas.openxmlformats.org/officeDocument/2006/relationships/tags" Target="../tags/tag83.xml"/><Relationship Id="rId24" Type="http://schemas.openxmlformats.org/officeDocument/2006/relationships/tags" Target="../tags/tag96.xml"/><Relationship Id="rId32" Type="http://schemas.openxmlformats.org/officeDocument/2006/relationships/image" Target="../media/image7.wmf"/><Relationship Id="rId5" Type="http://schemas.openxmlformats.org/officeDocument/2006/relationships/tags" Target="../tags/tag77.xml"/><Relationship Id="rId15" Type="http://schemas.openxmlformats.org/officeDocument/2006/relationships/tags" Target="../tags/tag87.xml"/><Relationship Id="rId23" Type="http://schemas.openxmlformats.org/officeDocument/2006/relationships/tags" Target="../tags/tag95.xml"/><Relationship Id="rId28" Type="http://schemas.openxmlformats.org/officeDocument/2006/relationships/tags" Target="../tags/tag100.xml"/><Relationship Id="rId10" Type="http://schemas.openxmlformats.org/officeDocument/2006/relationships/tags" Target="../tags/tag82.xml"/><Relationship Id="rId19" Type="http://schemas.openxmlformats.org/officeDocument/2006/relationships/tags" Target="../tags/tag91.xml"/><Relationship Id="rId31" Type="http://schemas.openxmlformats.org/officeDocument/2006/relationships/slideMaster" Target="../slideMasters/slideMaster2.xml"/><Relationship Id="rId4" Type="http://schemas.openxmlformats.org/officeDocument/2006/relationships/tags" Target="../tags/tag76.xml"/><Relationship Id="rId9" Type="http://schemas.openxmlformats.org/officeDocument/2006/relationships/tags" Target="../tags/tag81.xml"/><Relationship Id="rId14" Type="http://schemas.openxmlformats.org/officeDocument/2006/relationships/tags" Target="../tags/tag86.xml"/><Relationship Id="rId22" Type="http://schemas.openxmlformats.org/officeDocument/2006/relationships/tags" Target="../tags/tag94.xml"/><Relationship Id="rId27" Type="http://schemas.openxmlformats.org/officeDocument/2006/relationships/tags" Target="../tags/tag99.xml"/><Relationship Id="rId30" Type="http://schemas.openxmlformats.org/officeDocument/2006/relationships/tags" Target="../tags/tag102.xml"/></Relationships>
</file>

<file path=ppt/slideLayouts/_rels/slideLayout14.xml.rels><?xml version="1.0" encoding="UTF-8" standalone="yes"?>
<Relationships xmlns="http://schemas.openxmlformats.org/package/2006/relationships"><Relationship Id="rId8" Type="http://schemas.openxmlformats.org/officeDocument/2006/relationships/tags" Target="../tags/tag110.xml"/><Relationship Id="rId13" Type="http://schemas.openxmlformats.org/officeDocument/2006/relationships/tags" Target="../tags/tag115.xml"/><Relationship Id="rId18" Type="http://schemas.openxmlformats.org/officeDocument/2006/relationships/tags" Target="../tags/tag120.xml"/><Relationship Id="rId26" Type="http://schemas.openxmlformats.org/officeDocument/2006/relationships/tags" Target="../tags/tag128.xml"/><Relationship Id="rId3" Type="http://schemas.openxmlformats.org/officeDocument/2006/relationships/tags" Target="../tags/tag105.xml"/><Relationship Id="rId21" Type="http://schemas.openxmlformats.org/officeDocument/2006/relationships/tags" Target="../tags/tag123.xml"/><Relationship Id="rId7" Type="http://schemas.openxmlformats.org/officeDocument/2006/relationships/tags" Target="../tags/tag109.xml"/><Relationship Id="rId12" Type="http://schemas.openxmlformats.org/officeDocument/2006/relationships/tags" Target="../tags/tag114.xml"/><Relationship Id="rId17" Type="http://schemas.openxmlformats.org/officeDocument/2006/relationships/tags" Target="../tags/tag119.xml"/><Relationship Id="rId25" Type="http://schemas.openxmlformats.org/officeDocument/2006/relationships/tags" Target="../tags/tag127.xml"/><Relationship Id="rId2" Type="http://schemas.openxmlformats.org/officeDocument/2006/relationships/tags" Target="../tags/tag104.xml"/><Relationship Id="rId16" Type="http://schemas.openxmlformats.org/officeDocument/2006/relationships/tags" Target="../tags/tag118.xml"/><Relationship Id="rId20" Type="http://schemas.openxmlformats.org/officeDocument/2006/relationships/tags" Target="../tags/tag122.xml"/><Relationship Id="rId29" Type="http://schemas.openxmlformats.org/officeDocument/2006/relationships/tags" Target="../tags/tag131.xml"/><Relationship Id="rId1" Type="http://schemas.openxmlformats.org/officeDocument/2006/relationships/tags" Target="../tags/tag103.xml"/><Relationship Id="rId6" Type="http://schemas.openxmlformats.org/officeDocument/2006/relationships/tags" Target="../tags/tag108.xml"/><Relationship Id="rId11" Type="http://schemas.openxmlformats.org/officeDocument/2006/relationships/tags" Target="../tags/tag113.xml"/><Relationship Id="rId24" Type="http://schemas.openxmlformats.org/officeDocument/2006/relationships/tags" Target="../tags/tag126.xml"/><Relationship Id="rId32" Type="http://schemas.openxmlformats.org/officeDocument/2006/relationships/image" Target="../media/image7.wmf"/><Relationship Id="rId5" Type="http://schemas.openxmlformats.org/officeDocument/2006/relationships/tags" Target="../tags/tag107.xml"/><Relationship Id="rId15" Type="http://schemas.openxmlformats.org/officeDocument/2006/relationships/tags" Target="../tags/tag117.xml"/><Relationship Id="rId23" Type="http://schemas.openxmlformats.org/officeDocument/2006/relationships/tags" Target="../tags/tag125.xml"/><Relationship Id="rId28" Type="http://schemas.openxmlformats.org/officeDocument/2006/relationships/tags" Target="../tags/tag130.xml"/><Relationship Id="rId10" Type="http://schemas.openxmlformats.org/officeDocument/2006/relationships/tags" Target="../tags/tag112.xml"/><Relationship Id="rId19" Type="http://schemas.openxmlformats.org/officeDocument/2006/relationships/tags" Target="../tags/tag121.xml"/><Relationship Id="rId31" Type="http://schemas.openxmlformats.org/officeDocument/2006/relationships/slideMaster" Target="../slideMasters/slideMaster2.xml"/><Relationship Id="rId4" Type="http://schemas.openxmlformats.org/officeDocument/2006/relationships/tags" Target="../tags/tag106.xml"/><Relationship Id="rId9" Type="http://schemas.openxmlformats.org/officeDocument/2006/relationships/tags" Target="../tags/tag111.xml"/><Relationship Id="rId14" Type="http://schemas.openxmlformats.org/officeDocument/2006/relationships/tags" Target="../tags/tag116.xml"/><Relationship Id="rId22" Type="http://schemas.openxmlformats.org/officeDocument/2006/relationships/tags" Target="../tags/tag124.xml"/><Relationship Id="rId27" Type="http://schemas.openxmlformats.org/officeDocument/2006/relationships/tags" Target="../tags/tag129.xml"/><Relationship Id="rId30" Type="http://schemas.openxmlformats.org/officeDocument/2006/relationships/tags" Target="../tags/tag132.xml"/></Relationships>
</file>

<file path=ppt/slideLayouts/_rels/slideLayout15.xml.rels><?xml version="1.0" encoding="UTF-8" standalone="yes"?>
<Relationships xmlns="http://schemas.openxmlformats.org/package/2006/relationships"><Relationship Id="rId3" Type="http://schemas.openxmlformats.org/officeDocument/2006/relationships/tags" Target="../tags/tag135.xml"/><Relationship Id="rId2" Type="http://schemas.openxmlformats.org/officeDocument/2006/relationships/tags" Target="../tags/tag134.xml"/><Relationship Id="rId1" Type="http://schemas.openxmlformats.org/officeDocument/2006/relationships/tags" Target="../tags/tag133.xml"/><Relationship Id="rId5" Type="http://schemas.openxmlformats.org/officeDocument/2006/relationships/slideMaster" Target="../slideMasters/slideMaster2.xml"/><Relationship Id="rId4" Type="http://schemas.openxmlformats.org/officeDocument/2006/relationships/tags" Target="../tags/tag136.xml"/></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tags" Target="../tags/tag139.xml"/><Relationship Id="rId2" Type="http://schemas.openxmlformats.org/officeDocument/2006/relationships/tags" Target="../tags/tag138.xml"/><Relationship Id="rId1" Type="http://schemas.openxmlformats.org/officeDocument/2006/relationships/tags" Target="../tags/tag137.xml"/><Relationship Id="rId4"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elfolie">
    <p:spTree>
      <p:nvGrpSpPr>
        <p:cNvPr id="1" name=""/>
        <p:cNvGrpSpPr/>
        <p:nvPr/>
      </p:nvGrpSpPr>
      <p:grpSpPr>
        <a:xfrm>
          <a:off x="0" y="0"/>
          <a:ext cx="0" cy="0"/>
          <a:chOff x="0" y="0"/>
          <a:chExt cx="0" cy="0"/>
        </a:xfrm>
      </p:grpSpPr>
      <p:sp>
        <p:nvSpPr>
          <p:cNvPr id="4" name="Rectangle 3"/>
          <p:cNvSpPr>
            <a:spLocks noChangeArrowheads="1"/>
          </p:cNvSpPr>
          <p:nvPr/>
        </p:nvSpPr>
        <p:spPr bwMode="auto">
          <a:xfrm>
            <a:off x="0" y="6092831"/>
            <a:ext cx="9144000" cy="765175"/>
          </a:xfrm>
          <a:prstGeom prst="rect">
            <a:avLst/>
          </a:prstGeom>
          <a:solidFill>
            <a:srgbClr val="33444E"/>
          </a:solidFill>
          <a:ln w="9525" algn="ctr">
            <a:noFill/>
            <a:miter lim="800000"/>
            <a:headEnd/>
            <a:tailEnd/>
          </a:ln>
          <a:effectLst/>
        </p:spPr>
        <p:txBody>
          <a:bodyPr wrap="none" anchor="ctr"/>
          <a:lstStyle/>
          <a:p>
            <a:pPr algn="ctr" eaLnBrk="0" hangingPunct="0">
              <a:spcBef>
                <a:spcPct val="0"/>
              </a:spcBef>
              <a:defRPr/>
            </a:pPr>
            <a:endParaRPr lang="de-DE" sz="600">
              <a:solidFill>
                <a:prstClr val="black"/>
              </a:solidFill>
              <a:latin typeface="Geneva" charset="0"/>
            </a:endParaRPr>
          </a:p>
        </p:txBody>
      </p:sp>
      <p:sp>
        <p:nvSpPr>
          <p:cNvPr id="5" name="Rectangle 8"/>
          <p:cNvSpPr>
            <a:spLocks noChangeArrowheads="1"/>
          </p:cNvSpPr>
          <p:nvPr/>
        </p:nvSpPr>
        <p:spPr bwMode="auto">
          <a:xfrm>
            <a:off x="0" y="5661025"/>
            <a:ext cx="9144000" cy="433388"/>
          </a:xfrm>
          <a:prstGeom prst="rect">
            <a:avLst/>
          </a:prstGeom>
          <a:solidFill>
            <a:srgbClr val="DAE2E7"/>
          </a:solidFill>
          <a:ln w="9525" algn="ctr">
            <a:noFill/>
            <a:miter lim="800000"/>
            <a:headEnd/>
            <a:tailEnd/>
          </a:ln>
          <a:effectLst/>
        </p:spPr>
        <p:txBody>
          <a:bodyPr wrap="none" anchor="ctr"/>
          <a:lstStyle/>
          <a:p>
            <a:pPr algn="ctr" eaLnBrk="0" hangingPunct="0">
              <a:spcBef>
                <a:spcPct val="0"/>
              </a:spcBef>
              <a:defRPr/>
            </a:pPr>
            <a:endParaRPr lang="de-DE" sz="600">
              <a:solidFill>
                <a:prstClr val="black"/>
              </a:solidFill>
              <a:latin typeface="Geneva" charset="0"/>
            </a:endParaRPr>
          </a:p>
        </p:txBody>
      </p:sp>
      <p:sp>
        <p:nvSpPr>
          <p:cNvPr id="3074" name="Rectangle 2"/>
          <p:cNvSpPr>
            <a:spLocks noGrp="1" noChangeArrowheads="1"/>
          </p:cNvSpPr>
          <p:nvPr>
            <p:ph type="ctrTitle"/>
          </p:nvPr>
        </p:nvSpPr>
        <p:spPr>
          <a:xfrm>
            <a:off x="685800" y="1773238"/>
            <a:ext cx="7773988" cy="1827212"/>
          </a:xfrm>
        </p:spPr>
        <p:txBody>
          <a:bodyPr anchor="ctr"/>
          <a:lstStyle>
            <a:lvl1pPr>
              <a:defRPr sz="4050" b="0">
                <a:solidFill>
                  <a:schemeClr val="tx1"/>
                </a:solidFill>
              </a:defRPr>
            </a:lvl1pPr>
          </a:lstStyle>
          <a:p>
            <a:r>
              <a:rPr lang="de-DE"/>
              <a:t>Titelmasterformat durch Klicken bearbeiten</a:t>
            </a:r>
            <a:endParaRPr lang="de-DE" dirty="0"/>
          </a:p>
        </p:txBody>
      </p:sp>
      <p:sp>
        <p:nvSpPr>
          <p:cNvPr id="3075" name="Rectangle 3"/>
          <p:cNvSpPr>
            <a:spLocks noGrp="1" noChangeArrowheads="1"/>
          </p:cNvSpPr>
          <p:nvPr>
            <p:ph type="subTitle" idx="1"/>
          </p:nvPr>
        </p:nvSpPr>
        <p:spPr>
          <a:xfrm>
            <a:off x="685800" y="3886200"/>
            <a:ext cx="6400800" cy="838200"/>
          </a:xfrm>
          <a:ln algn="ctr"/>
        </p:spPr>
        <p:txBody>
          <a:bodyPr/>
          <a:lstStyle>
            <a:lvl1pPr marL="0" indent="0">
              <a:buFontTx/>
              <a:buNone/>
              <a:tabLst>
                <a:tab pos="339329" algn="l"/>
              </a:tabLst>
              <a:defRPr sz="1500"/>
            </a:lvl1pPr>
          </a:lstStyle>
          <a:p>
            <a:r>
              <a:rPr lang="de-DE"/>
              <a:t>Formatvorlage des Untertitelmasters durch Klicken bearbeiten</a:t>
            </a:r>
          </a:p>
        </p:txBody>
      </p:sp>
      <p:grpSp>
        <p:nvGrpSpPr>
          <p:cNvPr id="2" name="Group 4"/>
          <p:cNvGrpSpPr>
            <a:grpSpLocks noChangeAspect="1"/>
          </p:cNvGrpSpPr>
          <p:nvPr/>
        </p:nvGrpSpPr>
        <p:grpSpPr bwMode="auto">
          <a:xfrm>
            <a:off x="220979" y="-120478"/>
            <a:ext cx="5483658" cy="1781638"/>
            <a:chOff x="390" y="1351"/>
            <a:chExt cx="4980" cy="1618"/>
          </a:xfrm>
        </p:grpSpPr>
        <p:sp>
          <p:nvSpPr>
            <p:cNvPr id="10" name="AutoShape 3"/>
            <p:cNvSpPr>
              <a:spLocks noChangeAspect="1" noChangeArrowheads="1" noTextEdit="1"/>
            </p:cNvSpPr>
            <p:nvPr/>
          </p:nvSpPr>
          <p:spPr bwMode="auto">
            <a:xfrm>
              <a:off x="390" y="1351"/>
              <a:ext cx="4980" cy="161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11" name="Freeform 5"/>
            <p:cNvSpPr>
              <a:spLocks/>
            </p:cNvSpPr>
            <p:nvPr/>
          </p:nvSpPr>
          <p:spPr bwMode="auto">
            <a:xfrm>
              <a:off x="874" y="1827"/>
              <a:ext cx="432" cy="436"/>
            </a:xfrm>
            <a:custGeom>
              <a:avLst/>
              <a:gdLst/>
              <a:ahLst/>
              <a:cxnLst>
                <a:cxn ang="0">
                  <a:pos x="0" y="0"/>
                </a:cxn>
                <a:cxn ang="0">
                  <a:pos x="432" y="0"/>
                </a:cxn>
                <a:cxn ang="0">
                  <a:pos x="432" y="436"/>
                </a:cxn>
                <a:cxn ang="0">
                  <a:pos x="0" y="436"/>
                </a:cxn>
                <a:cxn ang="0">
                  <a:pos x="0" y="0"/>
                </a:cxn>
                <a:cxn ang="0">
                  <a:pos x="0" y="0"/>
                </a:cxn>
              </a:cxnLst>
              <a:rect l="0" t="0" r="r" b="b"/>
              <a:pathLst>
                <a:path w="432" h="436">
                  <a:moveTo>
                    <a:pt x="0" y="0"/>
                  </a:moveTo>
                  <a:lnTo>
                    <a:pt x="432" y="0"/>
                  </a:lnTo>
                  <a:lnTo>
                    <a:pt x="432" y="436"/>
                  </a:lnTo>
                  <a:lnTo>
                    <a:pt x="0" y="436"/>
                  </a:lnTo>
                  <a:lnTo>
                    <a:pt x="0" y="0"/>
                  </a:lnTo>
                  <a:lnTo>
                    <a:pt x="0"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14" name="Freeform 6"/>
            <p:cNvSpPr>
              <a:spLocks noEditPoints="1"/>
            </p:cNvSpPr>
            <p:nvPr/>
          </p:nvSpPr>
          <p:spPr bwMode="auto">
            <a:xfrm>
              <a:off x="856" y="1817"/>
              <a:ext cx="466" cy="464"/>
            </a:xfrm>
            <a:custGeom>
              <a:avLst/>
              <a:gdLst/>
              <a:ahLst/>
              <a:cxnLst>
                <a:cxn ang="0">
                  <a:pos x="466" y="0"/>
                </a:cxn>
                <a:cxn ang="0">
                  <a:pos x="466" y="464"/>
                </a:cxn>
                <a:cxn ang="0">
                  <a:pos x="0" y="464"/>
                </a:cxn>
                <a:cxn ang="0">
                  <a:pos x="0" y="0"/>
                </a:cxn>
                <a:cxn ang="0">
                  <a:pos x="466" y="0"/>
                </a:cxn>
                <a:cxn ang="0">
                  <a:pos x="466" y="0"/>
                </a:cxn>
                <a:cxn ang="0">
                  <a:pos x="436" y="28"/>
                </a:cxn>
                <a:cxn ang="0">
                  <a:pos x="30" y="28"/>
                </a:cxn>
                <a:cxn ang="0">
                  <a:pos x="30" y="436"/>
                </a:cxn>
                <a:cxn ang="0">
                  <a:pos x="436" y="436"/>
                </a:cxn>
                <a:cxn ang="0">
                  <a:pos x="436" y="28"/>
                </a:cxn>
                <a:cxn ang="0">
                  <a:pos x="436" y="28"/>
                </a:cxn>
              </a:cxnLst>
              <a:rect l="0" t="0" r="r" b="b"/>
              <a:pathLst>
                <a:path w="466" h="464">
                  <a:moveTo>
                    <a:pt x="466" y="0"/>
                  </a:moveTo>
                  <a:lnTo>
                    <a:pt x="466" y="464"/>
                  </a:lnTo>
                  <a:lnTo>
                    <a:pt x="0" y="464"/>
                  </a:lnTo>
                  <a:lnTo>
                    <a:pt x="0" y="0"/>
                  </a:lnTo>
                  <a:lnTo>
                    <a:pt x="466" y="0"/>
                  </a:lnTo>
                  <a:lnTo>
                    <a:pt x="466" y="0"/>
                  </a:lnTo>
                  <a:close/>
                  <a:moveTo>
                    <a:pt x="436" y="28"/>
                  </a:moveTo>
                  <a:lnTo>
                    <a:pt x="30" y="28"/>
                  </a:lnTo>
                  <a:lnTo>
                    <a:pt x="30" y="436"/>
                  </a:lnTo>
                  <a:lnTo>
                    <a:pt x="436" y="436"/>
                  </a:lnTo>
                  <a:lnTo>
                    <a:pt x="436" y="28"/>
                  </a:lnTo>
                  <a:lnTo>
                    <a:pt x="436" y="28"/>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15" name="Freeform 7"/>
            <p:cNvSpPr>
              <a:spLocks noEditPoints="1"/>
            </p:cNvSpPr>
            <p:nvPr/>
          </p:nvSpPr>
          <p:spPr bwMode="auto">
            <a:xfrm>
              <a:off x="918" y="1881"/>
              <a:ext cx="340" cy="340"/>
            </a:xfrm>
            <a:custGeom>
              <a:avLst/>
              <a:gdLst/>
              <a:ahLst/>
              <a:cxnLst>
                <a:cxn ang="0">
                  <a:pos x="340" y="0"/>
                </a:cxn>
                <a:cxn ang="0">
                  <a:pos x="0" y="340"/>
                </a:cxn>
                <a:cxn ang="0">
                  <a:pos x="0" y="0"/>
                </a:cxn>
                <a:cxn ang="0">
                  <a:pos x="258" y="142"/>
                </a:cxn>
                <a:cxn ang="0">
                  <a:pos x="246" y="142"/>
                </a:cxn>
                <a:cxn ang="0">
                  <a:pos x="240" y="134"/>
                </a:cxn>
                <a:cxn ang="0">
                  <a:pos x="258" y="86"/>
                </a:cxn>
                <a:cxn ang="0">
                  <a:pos x="240" y="58"/>
                </a:cxn>
                <a:cxn ang="0">
                  <a:pos x="206" y="30"/>
                </a:cxn>
                <a:cxn ang="0">
                  <a:pos x="188" y="58"/>
                </a:cxn>
                <a:cxn ang="0">
                  <a:pos x="206" y="86"/>
                </a:cxn>
                <a:cxn ang="0">
                  <a:pos x="206" y="138"/>
                </a:cxn>
                <a:cxn ang="0">
                  <a:pos x="210" y="156"/>
                </a:cxn>
                <a:cxn ang="0">
                  <a:pos x="218" y="166"/>
                </a:cxn>
                <a:cxn ang="0">
                  <a:pos x="232" y="172"/>
                </a:cxn>
                <a:cxn ang="0">
                  <a:pos x="258" y="172"/>
                </a:cxn>
                <a:cxn ang="0">
                  <a:pos x="264" y="194"/>
                </a:cxn>
                <a:cxn ang="0">
                  <a:pos x="202" y="256"/>
                </a:cxn>
                <a:cxn ang="0">
                  <a:pos x="148" y="194"/>
                </a:cxn>
                <a:cxn ang="0">
                  <a:pos x="106" y="194"/>
                </a:cxn>
                <a:cxn ang="0">
                  <a:pos x="112" y="314"/>
                </a:cxn>
                <a:cxn ang="0">
                  <a:pos x="166" y="248"/>
                </a:cxn>
                <a:cxn ang="0">
                  <a:pos x="220" y="314"/>
                </a:cxn>
                <a:cxn ang="0">
                  <a:pos x="264" y="194"/>
                </a:cxn>
                <a:cxn ang="0">
                  <a:pos x="168" y="134"/>
                </a:cxn>
                <a:cxn ang="0">
                  <a:pos x="164" y="114"/>
                </a:cxn>
                <a:cxn ang="0">
                  <a:pos x="156" y="106"/>
                </a:cxn>
                <a:cxn ang="0">
                  <a:pos x="142" y="100"/>
                </a:cxn>
                <a:cxn ang="0">
                  <a:pos x="114" y="96"/>
                </a:cxn>
                <a:cxn ang="0">
                  <a:pos x="110" y="94"/>
                </a:cxn>
                <a:cxn ang="0">
                  <a:pos x="106" y="90"/>
                </a:cxn>
                <a:cxn ang="0">
                  <a:pos x="108" y="88"/>
                </a:cxn>
                <a:cxn ang="0">
                  <a:pos x="114" y="84"/>
                </a:cxn>
                <a:cxn ang="0">
                  <a:pos x="118" y="82"/>
                </a:cxn>
                <a:cxn ang="0">
                  <a:pos x="138" y="86"/>
                </a:cxn>
                <a:cxn ang="0">
                  <a:pos x="166" y="68"/>
                </a:cxn>
                <a:cxn ang="0">
                  <a:pos x="156" y="60"/>
                </a:cxn>
                <a:cxn ang="0">
                  <a:pos x="134" y="54"/>
                </a:cxn>
                <a:cxn ang="0">
                  <a:pos x="120" y="52"/>
                </a:cxn>
                <a:cxn ang="0">
                  <a:pos x="102" y="56"/>
                </a:cxn>
                <a:cxn ang="0">
                  <a:pos x="86" y="62"/>
                </a:cxn>
                <a:cxn ang="0">
                  <a:pos x="76" y="74"/>
                </a:cxn>
                <a:cxn ang="0">
                  <a:pos x="72" y="92"/>
                </a:cxn>
                <a:cxn ang="0">
                  <a:pos x="72" y="100"/>
                </a:cxn>
                <a:cxn ang="0">
                  <a:pos x="78" y="112"/>
                </a:cxn>
                <a:cxn ang="0">
                  <a:pos x="86" y="120"/>
                </a:cxn>
                <a:cxn ang="0">
                  <a:pos x="106" y="126"/>
                </a:cxn>
                <a:cxn ang="0">
                  <a:pos x="124" y="128"/>
                </a:cxn>
                <a:cxn ang="0">
                  <a:pos x="132" y="130"/>
                </a:cxn>
                <a:cxn ang="0">
                  <a:pos x="134" y="136"/>
                </a:cxn>
                <a:cxn ang="0">
                  <a:pos x="128" y="142"/>
                </a:cxn>
                <a:cxn ang="0">
                  <a:pos x="118" y="144"/>
                </a:cxn>
                <a:cxn ang="0">
                  <a:pos x="96" y="140"/>
                </a:cxn>
                <a:cxn ang="0">
                  <a:pos x="66" y="156"/>
                </a:cxn>
                <a:cxn ang="0">
                  <a:pos x="78" y="166"/>
                </a:cxn>
                <a:cxn ang="0">
                  <a:pos x="104" y="174"/>
                </a:cxn>
                <a:cxn ang="0">
                  <a:pos x="118" y="174"/>
                </a:cxn>
                <a:cxn ang="0">
                  <a:pos x="136" y="172"/>
                </a:cxn>
                <a:cxn ang="0">
                  <a:pos x="154" y="164"/>
                </a:cxn>
                <a:cxn ang="0">
                  <a:pos x="164" y="152"/>
                </a:cxn>
                <a:cxn ang="0">
                  <a:pos x="168" y="134"/>
                </a:cxn>
              </a:cxnLst>
              <a:rect l="0" t="0" r="r" b="b"/>
              <a:pathLst>
                <a:path w="340" h="340">
                  <a:moveTo>
                    <a:pt x="0" y="0"/>
                  </a:moveTo>
                  <a:lnTo>
                    <a:pt x="340" y="0"/>
                  </a:lnTo>
                  <a:lnTo>
                    <a:pt x="340" y="340"/>
                  </a:lnTo>
                  <a:lnTo>
                    <a:pt x="0" y="340"/>
                  </a:lnTo>
                  <a:lnTo>
                    <a:pt x="0" y="0"/>
                  </a:lnTo>
                  <a:lnTo>
                    <a:pt x="0" y="0"/>
                  </a:lnTo>
                  <a:close/>
                  <a:moveTo>
                    <a:pt x="258" y="172"/>
                  </a:moveTo>
                  <a:lnTo>
                    <a:pt x="258" y="142"/>
                  </a:lnTo>
                  <a:lnTo>
                    <a:pt x="246" y="142"/>
                  </a:lnTo>
                  <a:lnTo>
                    <a:pt x="246" y="142"/>
                  </a:lnTo>
                  <a:lnTo>
                    <a:pt x="242" y="140"/>
                  </a:lnTo>
                  <a:lnTo>
                    <a:pt x="240" y="134"/>
                  </a:lnTo>
                  <a:lnTo>
                    <a:pt x="240" y="86"/>
                  </a:lnTo>
                  <a:lnTo>
                    <a:pt x="258" y="86"/>
                  </a:lnTo>
                  <a:lnTo>
                    <a:pt x="258" y="58"/>
                  </a:lnTo>
                  <a:lnTo>
                    <a:pt x="240" y="58"/>
                  </a:lnTo>
                  <a:lnTo>
                    <a:pt x="240" y="30"/>
                  </a:lnTo>
                  <a:lnTo>
                    <a:pt x="206" y="30"/>
                  </a:lnTo>
                  <a:lnTo>
                    <a:pt x="206" y="58"/>
                  </a:lnTo>
                  <a:lnTo>
                    <a:pt x="188" y="58"/>
                  </a:lnTo>
                  <a:lnTo>
                    <a:pt x="188" y="86"/>
                  </a:lnTo>
                  <a:lnTo>
                    <a:pt x="206" y="86"/>
                  </a:lnTo>
                  <a:lnTo>
                    <a:pt x="206" y="138"/>
                  </a:lnTo>
                  <a:lnTo>
                    <a:pt x="206" y="138"/>
                  </a:lnTo>
                  <a:lnTo>
                    <a:pt x="208" y="150"/>
                  </a:lnTo>
                  <a:lnTo>
                    <a:pt x="210" y="156"/>
                  </a:lnTo>
                  <a:lnTo>
                    <a:pt x="214" y="162"/>
                  </a:lnTo>
                  <a:lnTo>
                    <a:pt x="218" y="166"/>
                  </a:lnTo>
                  <a:lnTo>
                    <a:pt x="224" y="170"/>
                  </a:lnTo>
                  <a:lnTo>
                    <a:pt x="232" y="172"/>
                  </a:lnTo>
                  <a:lnTo>
                    <a:pt x="240" y="172"/>
                  </a:lnTo>
                  <a:lnTo>
                    <a:pt x="258" y="172"/>
                  </a:lnTo>
                  <a:lnTo>
                    <a:pt x="258" y="172"/>
                  </a:lnTo>
                  <a:close/>
                  <a:moveTo>
                    <a:pt x="264" y="194"/>
                  </a:moveTo>
                  <a:lnTo>
                    <a:pt x="226" y="194"/>
                  </a:lnTo>
                  <a:lnTo>
                    <a:pt x="202" y="256"/>
                  </a:lnTo>
                  <a:lnTo>
                    <a:pt x="182" y="194"/>
                  </a:lnTo>
                  <a:lnTo>
                    <a:pt x="148" y="194"/>
                  </a:lnTo>
                  <a:lnTo>
                    <a:pt x="128" y="256"/>
                  </a:lnTo>
                  <a:lnTo>
                    <a:pt x="106" y="194"/>
                  </a:lnTo>
                  <a:lnTo>
                    <a:pt x="66" y="194"/>
                  </a:lnTo>
                  <a:lnTo>
                    <a:pt x="112" y="314"/>
                  </a:lnTo>
                  <a:lnTo>
                    <a:pt x="144" y="314"/>
                  </a:lnTo>
                  <a:lnTo>
                    <a:pt x="166" y="248"/>
                  </a:lnTo>
                  <a:lnTo>
                    <a:pt x="186" y="314"/>
                  </a:lnTo>
                  <a:lnTo>
                    <a:pt x="220" y="314"/>
                  </a:lnTo>
                  <a:lnTo>
                    <a:pt x="264" y="194"/>
                  </a:lnTo>
                  <a:lnTo>
                    <a:pt x="264" y="194"/>
                  </a:lnTo>
                  <a:close/>
                  <a:moveTo>
                    <a:pt x="168" y="134"/>
                  </a:moveTo>
                  <a:lnTo>
                    <a:pt x="168" y="134"/>
                  </a:lnTo>
                  <a:lnTo>
                    <a:pt x="166" y="120"/>
                  </a:lnTo>
                  <a:lnTo>
                    <a:pt x="164" y="114"/>
                  </a:lnTo>
                  <a:lnTo>
                    <a:pt x="160" y="110"/>
                  </a:lnTo>
                  <a:lnTo>
                    <a:pt x="156" y="106"/>
                  </a:lnTo>
                  <a:lnTo>
                    <a:pt x="150" y="102"/>
                  </a:lnTo>
                  <a:lnTo>
                    <a:pt x="142" y="100"/>
                  </a:lnTo>
                  <a:lnTo>
                    <a:pt x="132" y="98"/>
                  </a:lnTo>
                  <a:lnTo>
                    <a:pt x="114" y="96"/>
                  </a:lnTo>
                  <a:lnTo>
                    <a:pt x="114" y="96"/>
                  </a:lnTo>
                  <a:lnTo>
                    <a:pt x="110" y="94"/>
                  </a:lnTo>
                  <a:lnTo>
                    <a:pt x="108" y="92"/>
                  </a:lnTo>
                  <a:lnTo>
                    <a:pt x="106" y="90"/>
                  </a:lnTo>
                  <a:lnTo>
                    <a:pt x="106" y="90"/>
                  </a:lnTo>
                  <a:lnTo>
                    <a:pt x="108" y="88"/>
                  </a:lnTo>
                  <a:lnTo>
                    <a:pt x="110" y="84"/>
                  </a:lnTo>
                  <a:lnTo>
                    <a:pt x="114" y="84"/>
                  </a:lnTo>
                  <a:lnTo>
                    <a:pt x="118" y="82"/>
                  </a:lnTo>
                  <a:lnTo>
                    <a:pt x="118" y="82"/>
                  </a:lnTo>
                  <a:lnTo>
                    <a:pt x="132" y="84"/>
                  </a:lnTo>
                  <a:lnTo>
                    <a:pt x="138" y="86"/>
                  </a:lnTo>
                  <a:lnTo>
                    <a:pt x="144" y="90"/>
                  </a:lnTo>
                  <a:lnTo>
                    <a:pt x="166" y="68"/>
                  </a:lnTo>
                  <a:lnTo>
                    <a:pt x="166" y="68"/>
                  </a:lnTo>
                  <a:lnTo>
                    <a:pt x="156" y="60"/>
                  </a:lnTo>
                  <a:lnTo>
                    <a:pt x="146" y="56"/>
                  </a:lnTo>
                  <a:lnTo>
                    <a:pt x="134" y="54"/>
                  </a:lnTo>
                  <a:lnTo>
                    <a:pt x="120" y="52"/>
                  </a:lnTo>
                  <a:lnTo>
                    <a:pt x="120" y="52"/>
                  </a:lnTo>
                  <a:lnTo>
                    <a:pt x="110" y="54"/>
                  </a:lnTo>
                  <a:lnTo>
                    <a:pt x="102" y="56"/>
                  </a:lnTo>
                  <a:lnTo>
                    <a:pt x="94" y="58"/>
                  </a:lnTo>
                  <a:lnTo>
                    <a:pt x="86" y="62"/>
                  </a:lnTo>
                  <a:lnTo>
                    <a:pt x="80" y="68"/>
                  </a:lnTo>
                  <a:lnTo>
                    <a:pt x="76" y="74"/>
                  </a:lnTo>
                  <a:lnTo>
                    <a:pt x="74" y="82"/>
                  </a:lnTo>
                  <a:lnTo>
                    <a:pt x="72" y="92"/>
                  </a:lnTo>
                  <a:lnTo>
                    <a:pt x="72" y="92"/>
                  </a:lnTo>
                  <a:lnTo>
                    <a:pt x="72" y="100"/>
                  </a:lnTo>
                  <a:lnTo>
                    <a:pt x="74" y="106"/>
                  </a:lnTo>
                  <a:lnTo>
                    <a:pt x="78" y="112"/>
                  </a:lnTo>
                  <a:lnTo>
                    <a:pt x="82" y="118"/>
                  </a:lnTo>
                  <a:lnTo>
                    <a:pt x="86" y="120"/>
                  </a:lnTo>
                  <a:lnTo>
                    <a:pt x="92" y="124"/>
                  </a:lnTo>
                  <a:lnTo>
                    <a:pt x="106" y="126"/>
                  </a:lnTo>
                  <a:lnTo>
                    <a:pt x="124" y="128"/>
                  </a:lnTo>
                  <a:lnTo>
                    <a:pt x="124" y="128"/>
                  </a:lnTo>
                  <a:lnTo>
                    <a:pt x="130" y="130"/>
                  </a:lnTo>
                  <a:lnTo>
                    <a:pt x="132" y="130"/>
                  </a:lnTo>
                  <a:lnTo>
                    <a:pt x="134" y="136"/>
                  </a:lnTo>
                  <a:lnTo>
                    <a:pt x="134" y="136"/>
                  </a:lnTo>
                  <a:lnTo>
                    <a:pt x="132" y="140"/>
                  </a:lnTo>
                  <a:lnTo>
                    <a:pt x="128" y="142"/>
                  </a:lnTo>
                  <a:lnTo>
                    <a:pt x="118" y="144"/>
                  </a:lnTo>
                  <a:lnTo>
                    <a:pt x="118" y="144"/>
                  </a:lnTo>
                  <a:lnTo>
                    <a:pt x="104" y="142"/>
                  </a:lnTo>
                  <a:lnTo>
                    <a:pt x="96" y="140"/>
                  </a:lnTo>
                  <a:lnTo>
                    <a:pt x="88" y="134"/>
                  </a:lnTo>
                  <a:lnTo>
                    <a:pt x="66" y="156"/>
                  </a:lnTo>
                  <a:lnTo>
                    <a:pt x="66" y="156"/>
                  </a:lnTo>
                  <a:lnTo>
                    <a:pt x="78" y="166"/>
                  </a:lnTo>
                  <a:lnTo>
                    <a:pt x="90" y="172"/>
                  </a:lnTo>
                  <a:lnTo>
                    <a:pt x="104" y="174"/>
                  </a:lnTo>
                  <a:lnTo>
                    <a:pt x="118" y="174"/>
                  </a:lnTo>
                  <a:lnTo>
                    <a:pt x="118" y="174"/>
                  </a:lnTo>
                  <a:lnTo>
                    <a:pt x="128" y="174"/>
                  </a:lnTo>
                  <a:lnTo>
                    <a:pt x="136" y="172"/>
                  </a:lnTo>
                  <a:lnTo>
                    <a:pt x="146" y="168"/>
                  </a:lnTo>
                  <a:lnTo>
                    <a:pt x="154" y="164"/>
                  </a:lnTo>
                  <a:lnTo>
                    <a:pt x="160" y="158"/>
                  </a:lnTo>
                  <a:lnTo>
                    <a:pt x="164" y="152"/>
                  </a:lnTo>
                  <a:lnTo>
                    <a:pt x="168" y="144"/>
                  </a:lnTo>
                  <a:lnTo>
                    <a:pt x="168" y="134"/>
                  </a:lnTo>
                  <a:lnTo>
                    <a:pt x="168" y="13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16" name="Freeform 8"/>
            <p:cNvSpPr>
              <a:spLocks/>
            </p:cNvSpPr>
            <p:nvPr/>
          </p:nvSpPr>
          <p:spPr bwMode="auto">
            <a:xfrm>
              <a:off x="1426" y="1843"/>
              <a:ext cx="120" cy="166"/>
            </a:xfrm>
            <a:custGeom>
              <a:avLst/>
              <a:gdLst/>
              <a:ahLst/>
              <a:cxnLst>
                <a:cxn ang="0">
                  <a:pos x="120" y="116"/>
                </a:cxn>
                <a:cxn ang="0">
                  <a:pos x="116" y="136"/>
                </a:cxn>
                <a:cxn ang="0">
                  <a:pos x="104" y="152"/>
                </a:cxn>
                <a:cxn ang="0">
                  <a:pos x="94" y="158"/>
                </a:cxn>
                <a:cxn ang="0">
                  <a:pos x="72" y="164"/>
                </a:cxn>
                <a:cxn ang="0">
                  <a:pos x="60" y="166"/>
                </a:cxn>
                <a:cxn ang="0">
                  <a:pos x="26" y="160"/>
                </a:cxn>
                <a:cxn ang="0">
                  <a:pos x="0" y="144"/>
                </a:cxn>
                <a:cxn ang="0">
                  <a:pos x="22" y="124"/>
                </a:cxn>
                <a:cxn ang="0">
                  <a:pos x="38" y="134"/>
                </a:cxn>
                <a:cxn ang="0">
                  <a:pos x="60" y="138"/>
                </a:cxn>
                <a:cxn ang="0">
                  <a:pos x="74" y="136"/>
                </a:cxn>
                <a:cxn ang="0">
                  <a:pos x="88" y="126"/>
                </a:cxn>
                <a:cxn ang="0">
                  <a:pos x="90" y="116"/>
                </a:cxn>
                <a:cxn ang="0">
                  <a:pos x="84" y="104"/>
                </a:cxn>
                <a:cxn ang="0">
                  <a:pos x="78" y="100"/>
                </a:cxn>
                <a:cxn ang="0">
                  <a:pos x="50" y="94"/>
                </a:cxn>
                <a:cxn ang="0">
                  <a:pos x="40" y="92"/>
                </a:cxn>
                <a:cxn ang="0">
                  <a:pos x="24" y="86"/>
                </a:cxn>
                <a:cxn ang="0">
                  <a:pos x="14" y="74"/>
                </a:cxn>
                <a:cxn ang="0">
                  <a:pos x="8" y="58"/>
                </a:cxn>
                <a:cxn ang="0">
                  <a:pos x="8" y="48"/>
                </a:cxn>
                <a:cxn ang="0">
                  <a:pos x="10" y="28"/>
                </a:cxn>
                <a:cxn ang="0">
                  <a:pos x="22" y="12"/>
                </a:cxn>
                <a:cxn ang="0">
                  <a:pos x="30" y="6"/>
                </a:cxn>
                <a:cxn ang="0">
                  <a:pos x="52" y="0"/>
                </a:cxn>
                <a:cxn ang="0">
                  <a:pos x="64" y="0"/>
                </a:cxn>
                <a:cxn ang="0">
                  <a:pos x="94" y="4"/>
                </a:cxn>
                <a:cxn ang="0">
                  <a:pos x="116" y="18"/>
                </a:cxn>
                <a:cxn ang="0">
                  <a:pos x="96" y="38"/>
                </a:cxn>
                <a:cxn ang="0">
                  <a:pos x="82" y="30"/>
                </a:cxn>
                <a:cxn ang="0">
                  <a:pos x="64" y="28"/>
                </a:cxn>
                <a:cxn ang="0">
                  <a:pos x="52" y="28"/>
                </a:cxn>
                <a:cxn ang="0">
                  <a:pos x="44" y="32"/>
                </a:cxn>
                <a:cxn ang="0">
                  <a:pos x="38" y="48"/>
                </a:cxn>
                <a:cxn ang="0">
                  <a:pos x="40" y="54"/>
                </a:cxn>
                <a:cxn ang="0">
                  <a:pos x="42" y="60"/>
                </a:cxn>
                <a:cxn ang="0">
                  <a:pos x="58" y="66"/>
                </a:cxn>
                <a:cxn ang="0">
                  <a:pos x="78" y="68"/>
                </a:cxn>
                <a:cxn ang="0">
                  <a:pos x="102" y="76"/>
                </a:cxn>
                <a:cxn ang="0">
                  <a:pos x="108" y="82"/>
                </a:cxn>
                <a:cxn ang="0">
                  <a:pos x="118" y="96"/>
                </a:cxn>
                <a:cxn ang="0">
                  <a:pos x="120" y="116"/>
                </a:cxn>
              </a:cxnLst>
              <a:rect l="0" t="0" r="r" b="b"/>
              <a:pathLst>
                <a:path w="120" h="166">
                  <a:moveTo>
                    <a:pt x="120" y="116"/>
                  </a:moveTo>
                  <a:lnTo>
                    <a:pt x="120" y="116"/>
                  </a:lnTo>
                  <a:lnTo>
                    <a:pt x="120" y="126"/>
                  </a:lnTo>
                  <a:lnTo>
                    <a:pt x="116" y="136"/>
                  </a:lnTo>
                  <a:lnTo>
                    <a:pt x="112" y="146"/>
                  </a:lnTo>
                  <a:lnTo>
                    <a:pt x="104" y="152"/>
                  </a:lnTo>
                  <a:lnTo>
                    <a:pt x="104" y="152"/>
                  </a:lnTo>
                  <a:lnTo>
                    <a:pt x="94" y="158"/>
                  </a:lnTo>
                  <a:lnTo>
                    <a:pt x="84" y="162"/>
                  </a:lnTo>
                  <a:lnTo>
                    <a:pt x="72" y="164"/>
                  </a:lnTo>
                  <a:lnTo>
                    <a:pt x="60" y="166"/>
                  </a:lnTo>
                  <a:lnTo>
                    <a:pt x="60" y="166"/>
                  </a:lnTo>
                  <a:lnTo>
                    <a:pt x="42" y="164"/>
                  </a:lnTo>
                  <a:lnTo>
                    <a:pt x="26" y="160"/>
                  </a:lnTo>
                  <a:lnTo>
                    <a:pt x="12" y="154"/>
                  </a:lnTo>
                  <a:lnTo>
                    <a:pt x="0" y="144"/>
                  </a:lnTo>
                  <a:lnTo>
                    <a:pt x="22" y="124"/>
                  </a:lnTo>
                  <a:lnTo>
                    <a:pt x="22" y="124"/>
                  </a:lnTo>
                  <a:lnTo>
                    <a:pt x="28" y="130"/>
                  </a:lnTo>
                  <a:lnTo>
                    <a:pt x="38" y="134"/>
                  </a:lnTo>
                  <a:lnTo>
                    <a:pt x="48" y="136"/>
                  </a:lnTo>
                  <a:lnTo>
                    <a:pt x="60" y="138"/>
                  </a:lnTo>
                  <a:lnTo>
                    <a:pt x="60" y="138"/>
                  </a:lnTo>
                  <a:lnTo>
                    <a:pt x="74" y="136"/>
                  </a:lnTo>
                  <a:lnTo>
                    <a:pt x="82" y="132"/>
                  </a:lnTo>
                  <a:lnTo>
                    <a:pt x="88" y="126"/>
                  </a:lnTo>
                  <a:lnTo>
                    <a:pt x="90" y="116"/>
                  </a:lnTo>
                  <a:lnTo>
                    <a:pt x="90" y="116"/>
                  </a:lnTo>
                  <a:lnTo>
                    <a:pt x="88" y="108"/>
                  </a:lnTo>
                  <a:lnTo>
                    <a:pt x="84" y="104"/>
                  </a:lnTo>
                  <a:lnTo>
                    <a:pt x="84" y="104"/>
                  </a:lnTo>
                  <a:lnTo>
                    <a:pt x="78" y="100"/>
                  </a:lnTo>
                  <a:lnTo>
                    <a:pt x="70" y="98"/>
                  </a:lnTo>
                  <a:lnTo>
                    <a:pt x="50" y="94"/>
                  </a:lnTo>
                  <a:lnTo>
                    <a:pt x="50" y="94"/>
                  </a:lnTo>
                  <a:lnTo>
                    <a:pt x="40" y="92"/>
                  </a:lnTo>
                  <a:lnTo>
                    <a:pt x="32" y="90"/>
                  </a:lnTo>
                  <a:lnTo>
                    <a:pt x="24" y="86"/>
                  </a:lnTo>
                  <a:lnTo>
                    <a:pt x="18" y="80"/>
                  </a:lnTo>
                  <a:lnTo>
                    <a:pt x="14" y="74"/>
                  </a:lnTo>
                  <a:lnTo>
                    <a:pt x="10" y="66"/>
                  </a:lnTo>
                  <a:lnTo>
                    <a:pt x="8" y="58"/>
                  </a:lnTo>
                  <a:lnTo>
                    <a:pt x="8" y="48"/>
                  </a:lnTo>
                  <a:lnTo>
                    <a:pt x="8" y="48"/>
                  </a:lnTo>
                  <a:lnTo>
                    <a:pt x="8" y="38"/>
                  </a:lnTo>
                  <a:lnTo>
                    <a:pt x="10" y="28"/>
                  </a:lnTo>
                  <a:lnTo>
                    <a:pt x="16" y="20"/>
                  </a:lnTo>
                  <a:lnTo>
                    <a:pt x="22" y="12"/>
                  </a:lnTo>
                  <a:lnTo>
                    <a:pt x="22" y="12"/>
                  </a:lnTo>
                  <a:lnTo>
                    <a:pt x="30" y="6"/>
                  </a:lnTo>
                  <a:lnTo>
                    <a:pt x="40" y="2"/>
                  </a:lnTo>
                  <a:lnTo>
                    <a:pt x="52" y="0"/>
                  </a:lnTo>
                  <a:lnTo>
                    <a:pt x="64" y="0"/>
                  </a:lnTo>
                  <a:lnTo>
                    <a:pt x="64" y="0"/>
                  </a:lnTo>
                  <a:lnTo>
                    <a:pt x="80" y="0"/>
                  </a:lnTo>
                  <a:lnTo>
                    <a:pt x="94" y="4"/>
                  </a:lnTo>
                  <a:lnTo>
                    <a:pt x="106" y="10"/>
                  </a:lnTo>
                  <a:lnTo>
                    <a:pt x="116" y="18"/>
                  </a:lnTo>
                  <a:lnTo>
                    <a:pt x="96" y="38"/>
                  </a:lnTo>
                  <a:lnTo>
                    <a:pt x="96" y="38"/>
                  </a:lnTo>
                  <a:lnTo>
                    <a:pt x="90" y="34"/>
                  </a:lnTo>
                  <a:lnTo>
                    <a:pt x="82" y="30"/>
                  </a:lnTo>
                  <a:lnTo>
                    <a:pt x="74" y="28"/>
                  </a:lnTo>
                  <a:lnTo>
                    <a:pt x="64" y="28"/>
                  </a:lnTo>
                  <a:lnTo>
                    <a:pt x="64" y="28"/>
                  </a:lnTo>
                  <a:lnTo>
                    <a:pt x="52" y="28"/>
                  </a:lnTo>
                  <a:lnTo>
                    <a:pt x="44" y="32"/>
                  </a:lnTo>
                  <a:lnTo>
                    <a:pt x="44" y="32"/>
                  </a:lnTo>
                  <a:lnTo>
                    <a:pt x="40" y="40"/>
                  </a:lnTo>
                  <a:lnTo>
                    <a:pt x="38" y="48"/>
                  </a:lnTo>
                  <a:lnTo>
                    <a:pt x="38" y="48"/>
                  </a:lnTo>
                  <a:lnTo>
                    <a:pt x="40" y="54"/>
                  </a:lnTo>
                  <a:lnTo>
                    <a:pt x="42" y="60"/>
                  </a:lnTo>
                  <a:lnTo>
                    <a:pt x="42" y="60"/>
                  </a:lnTo>
                  <a:lnTo>
                    <a:pt x="50" y="64"/>
                  </a:lnTo>
                  <a:lnTo>
                    <a:pt x="58" y="66"/>
                  </a:lnTo>
                  <a:lnTo>
                    <a:pt x="78" y="68"/>
                  </a:lnTo>
                  <a:lnTo>
                    <a:pt x="78" y="68"/>
                  </a:lnTo>
                  <a:lnTo>
                    <a:pt x="96" y="74"/>
                  </a:lnTo>
                  <a:lnTo>
                    <a:pt x="102" y="76"/>
                  </a:lnTo>
                  <a:lnTo>
                    <a:pt x="108" y="82"/>
                  </a:lnTo>
                  <a:lnTo>
                    <a:pt x="108" y="82"/>
                  </a:lnTo>
                  <a:lnTo>
                    <a:pt x="114" y="88"/>
                  </a:lnTo>
                  <a:lnTo>
                    <a:pt x="118" y="96"/>
                  </a:lnTo>
                  <a:lnTo>
                    <a:pt x="120" y="106"/>
                  </a:lnTo>
                  <a:lnTo>
                    <a:pt x="120" y="116"/>
                  </a:lnTo>
                  <a:lnTo>
                    <a:pt x="120" y="11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17" name="Freeform 9"/>
            <p:cNvSpPr>
              <a:spLocks/>
            </p:cNvSpPr>
            <p:nvPr/>
          </p:nvSpPr>
          <p:spPr bwMode="auto">
            <a:xfrm>
              <a:off x="1564" y="1855"/>
              <a:ext cx="64" cy="152"/>
            </a:xfrm>
            <a:custGeom>
              <a:avLst/>
              <a:gdLst/>
              <a:ahLst/>
              <a:cxnLst>
                <a:cxn ang="0">
                  <a:pos x="64" y="152"/>
                </a:cxn>
                <a:cxn ang="0">
                  <a:pos x="48" y="152"/>
                </a:cxn>
                <a:cxn ang="0">
                  <a:pos x="48" y="152"/>
                </a:cxn>
                <a:cxn ang="0">
                  <a:pos x="40" y="152"/>
                </a:cxn>
                <a:cxn ang="0">
                  <a:pos x="34" y="150"/>
                </a:cxn>
                <a:cxn ang="0">
                  <a:pos x="26" y="146"/>
                </a:cxn>
                <a:cxn ang="0">
                  <a:pos x="22" y="142"/>
                </a:cxn>
                <a:cxn ang="0">
                  <a:pos x="22" y="142"/>
                </a:cxn>
                <a:cxn ang="0">
                  <a:pos x="16" y="130"/>
                </a:cxn>
                <a:cxn ang="0">
                  <a:pos x="14" y="118"/>
                </a:cxn>
                <a:cxn ang="0">
                  <a:pos x="14" y="58"/>
                </a:cxn>
                <a:cxn ang="0">
                  <a:pos x="0" y="58"/>
                </a:cxn>
                <a:cxn ang="0">
                  <a:pos x="0" y="36"/>
                </a:cxn>
                <a:cxn ang="0">
                  <a:pos x="14" y="36"/>
                </a:cxn>
                <a:cxn ang="0">
                  <a:pos x="14" y="0"/>
                </a:cxn>
                <a:cxn ang="0">
                  <a:pos x="44" y="0"/>
                </a:cxn>
                <a:cxn ang="0">
                  <a:pos x="44" y="36"/>
                </a:cxn>
                <a:cxn ang="0">
                  <a:pos x="64" y="36"/>
                </a:cxn>
                <a:cxn ang="0">
                  <a:pos x="64" y="58"/>
                </a:cxn>
                <a:cxn ang="0">
                  <a:pos x="44" y="58"/>
                </a:cxn>
                <a:cxn ang="0">
                  <a:pos x="44" y="116"/>
                </a:cxn>
                <a:cxn ang="0">
                  <a:pos x="44" y="116"/>
                </a:cxn>
                <a:cxn ang="0">
                  <a:pos x="44" y="120"/>
                </a:cxn>
                <a:cxn ang="0">
                  <a:pos x="46" y="124"/>
                </a:cxn>
                <a:cxn ang="0">
                  <a:pos x="50" y="126"/>
                </a:cxn>
                <a:cxn ang="0">
                  <a:pos x="54" y="126"/>
                </a:cxn>
                <a:cxn ang="0">
                  <a:pos x="64" y="126"/>
                </a:cxn>
                <a:cxn ang="0">
                  <a:pos x="64" y="152"/>
                </a:cxn>
              </a:cxnLst>
              <a:rect l="0" t="0" r="r" b="b"/>
              <a:pathLst>
                <a:path w="64" h="152">
                  <a:moveTo>
                    <a:pt x="64" y="152"/>
                  </a:moveTo>
                  <a:lnTo>
                    <a:pt x="48" y="152"/>
                  </a:lnTo>
                  <a:lnTo>
                    <a:pt x="48" y="152"/>
                  </a:lnTo>
                  <a:lnTo>
                    <a:pt x="40" y="152"/>
                  </a:lnTo>
                  <a:lnTo>
                    <a:pt x="34" y="150"/>
                  </a:lnTo>
                  <a:lnTo>
                    <a:pt x="26" y="146"/>
                  </a:lnTo>
                  <a:lnTo>
                    <a:pt x="22" y="142"/>
                  </a:lnTo>
                  <a:lnTo>
                    <a:pt x="22" y="142"/>
                  </a:lnTo>
                  <a:lnTo>
                    <a:pt x="16" y="130"/>
                  </a:lnTo>
                  <a:lnTo>
                    <a:pt x="14" y="118"/>
                  </a:lnTo>
                  <a:lnTo>
                    <a:pt x="14" y="58"/>
                  </a:lnTo>
                  <a:lnTo>
                    <a:pt x="0" y="58"/>
                  </a:lnTo>
                  <a:lnTo>
                    <a:pt x="0" y="36"/>
                  </a:lnTo>
                  <a:lnTo>
                    <a:pt x="14" y="36"/>
                  </a:lnTo>
                  <a:lnTo>
                    <a:pt x="14" y="0"/>
                  </a:lnTo>
                  <a:lnTo>
                    <a:pt x="44" y="0"/>
                  </a:lnTo>
                  <a:lnTo>
                    <a:pt x="44" y="36"/>
                  </a:lnTo>
                  <a:lnTo>
                    <a:pt x="64" y="36"/>
                  </a:lnTo>
                  <a:lnTo>
                    <a:pt x="64" y="58"/>
                  </a:lnTo>
                  <a:lnTo>
                    <a:pt x="44" y="58"/>
                  </a:lnTo>
                  <a:lnTo>
                    <a:pt x="44" y="116"/>
                  </a:lnTo>
                  <a:lnTo>
                    <a:pt x="44" y="116"/>
                  </a:lnTo>
                  <a:lnTo>
                    <a:pt x="44" y="120"/>
                  </a:lnTo>
                  <a:lnTo>
                    <a:pt x="46" y="124"/>
                  </a:lnTo>
                  <a:lnTo>
                    <a:pt x="50" y="126"/>
                  </a:lnTo>
                  <a:lnTo>
                    <a:pt x="54" y="126"/>
                  </a:lnTo>
                  <a:lnTo>
                    <a:pt x="64" y="126"/>
                  </a:lnTo>
                  <a:lnTo>
                    <a:pt x="64" y="15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18" name="Freeform 10"/>
            <p:cNvSpPr>
              <a:spLocks noEditPoints="1"/>
            </p:cNvSpPr>
            <p:nvPr/>
          </p:nvSpPr>
          <p:spPr bwMode="auto">
            <a:xfrm>
              <a:off x="1650" y="1887"/>
              <a:ext cx="104" cy="122"/>
            </a:xfrm>
            <a:custGeom>
              <a:avLst/>
              <a:gdLst/>
              <a:ahLst/>
              <a:cxnLst>
                <a:cxn ang="0">
                  <a:pos x="28" y="70"/>
                </a:cxn>
                <a:cxn ang="0">
                  <a:pos x="30" y="80"/>
                </a:cxn>
                <a:cxn ang="0">
                  <a:pos x="36" y="88"/>
                </a:cxn>
                <a:cxn ang="0">
                  <a:pos x="54" y="96"/>
                </a:cxn>
                <a:cxn ang="0">
                  <a:pos x="62" y="96"/>
                </a:cxn>
                <a:cxn ang="0">
                  <a:pos x="76" y="90"/>
                </a:cxn>
                <a:cxn ang="0">
                  <a:pos x="100" y="102"/>
                </a:cxn>
                <a:cxn ang="0">
                  <a:pos x="90" y="112"/>
                </a:cxn>
                <a:cxn ang="0">
                  <a:pos x="80" y="116"/>
                </a:cxn>
                <a:cxn ang="0">
                  <a:pos x="54" y="122"/>
                </a:cxn>
                <a:cxn ang="0">
                  <a:pos x="42" y="120"/>
                </a:cxn>
                <a:cxn ang="0">
                  <a:pos x="20" y="112"/>
                </a:cxn>
                <a:cxn ang="0">
                  <a:pos x="8" y="98"/>
                </a:cxn>
                <a:cxn ang="0">
                  <a:pos x="0" y="74"/>
                </a:cxn>
                <a:cxn ang="0">
                  <a:pos x="0" y="60"/>
                </a:cxn>
                <a:cxn ang="0">
                  <a:pos x="2" y="34"/>
                </a:cxn>
                <a:cxn ang="0">
                  <a:pos x="14" y="14"/>
                </a:cxn>
                <a:cxn ang="0">
                  <a:pos x="22" y="8"/>
                </a:cxn>
                <a:cxn ang="0">
                  <a:pos x="40" y="0"/>
                </a:cxn>
                <a:cxn ang="0">
                  <a:pos x="52" y="0"/>
                </a:cxn>
                <a:cxn ang="0">
                  <a:pos x="74" y="4"/>
                </a:cxn>
                <a:cxn ang="0">
                  <a:pos x="90" y="16"/>
                </a:cxn>
                <a:cxn ang="0">
                  <a:pos x="96" y="24"/>
                </a:cxn>
                <a:cxn ang="0">
                  <a:pos x="102" y="44"/>
                </a:cxn>
                <a:cxn ang="0">
                  <a:pos x="104" y="70"/>
                </a:cxn>
                <a:cxn ang="0">
                  <a:pos x="74" y="50"/>
                </a:cxn>
                <a:cxn ang="0">
                  <a:pos x="72" y="36"/>
                </a:cxn>
                <a:cxn ang="0">
                  <a:pos x="68" y="30"/>
                </a:cxn>
                <a:cxn ang="0">
                  <a:pos x="58" y="24"/>
                </a:cxn>
                <a:cxn ang="0">
                  <a:pos x="52" y="24"/>
                </a:cxn>
                <a:cxn ang="0">
                  <a:pos x="40" y="28"/>
                </a:cxn>
                <a:cxn ang="0">
                  <a:pos x="32" y="36"/>
                </a:cxn>
                <a:cxn ang="0">
                  <a:pos x="30" y="42"/>
                </a:cxn>
                <a:cxn ang="0">
                  <a:pos x="74" y="50"/>
                </a:cxn>
              </a:cxnLst>
              <a:rect l="0" t="0" r="r" b="b"/>
              <a:pathLst>
                <a:path w="104" h="122">
                  <a:moveTo>
                    <a:pt x="104" y="70"/>
                  </a:moveTo>
                  <a:lnTo>
                    <a:pt x="28" y="70"/>
                  </a:lnTo>
                  <a:lnTo>
                    <a:pt x="28" y="70"/>
                  </a:lnTo>
                  <a:lnTo>
                    <a:pt x="30" y="80"/>
                  </a:lnTo>
                  <a:lnTo>
                    <a:pt x="36" y="88"/>
                  </a:lnTo>
                  <a:lnTo>
                    <a:pt x="36" y="88"/>
                  </a:lnTo>
                  <a:lnTo>
                    <a:pt x="44" y="94"/>
                  </a:lnTo>
                  <a:lnTo>
                    <a:pt x="54" y="96"/>
                  </a:lnTo>
                  <a:lnTo>
                    <a:pt x="54" y="96"/>
                  </a:lnTo>
                  <a:lnTo>
                    <a:pt x="62" y="96"/>
                  </a:lnTo>
                  <a:lnTo>
                    <a:pt x="70" y="94"/>
                  </a:lnTo>
                  <a:lnTo>
                    <a:pt x="76" y="90"/>
                  </a:lnTo>
                  <a:lnTo>
                    <a:pt x="82" y="86"/>
                  </a:lnTo>
                  <a:lnTo>
                    <a:pt x="100" y="102"/>
                  </a:lnTo>
                  <a:lnTo>
                    <a:pt x="100" y="102"/>
                  </a:lnTo>
                  <a:lnTo>
                    <a:pt x="90" y="112"/>
                  </a:lnTo>
                  <a:lnTo>
                    <a:pt x="80" y="116"/>
                  </a:lnTo>
                  <a:lnTo>
                    <a:pt x="80" y="116"/>
                  </a:lnTo>
                  <a:lnTo>
                    <a:pt x="68" y="120"/>
                  </a:lnTo>
                  <a:lnTo>
                    <a:pt x="54" y="122"/>
                  </a:lnTo>
                  <a:lnTo>
                    <a:pt x="54" y="122"/>
                  </a:lnTo>
                  <a:lnTo>
                    <a:pt x="42" y="120"/>
                  </a:lnTo>
                  <a:lnTo>
                    <a:pt x="30" y="118"/>
                  </a:lnTo>
                  <a:lnTo>
                    <a:pt x="20" y="112"/>
                  </a:lnTo>
                  <a:lnTo>
                    <a:pt x="14" y="106"/>
                  </a:lnTo>
                  <a:lnTo>
                    <a:pt x="8" y="98"/>
                  </a:lnTo>
                  <a:lnTo>
                    <a:pt x="2" y="88"/>
                  </a:lnTo>
                  <a:lnTo>
                    <a:pt x="0" y="74"/>
                  </a:lnTo>
                  <a:lnTo>
                    <a:pt x="0" y="60"/>
                  </a:lnTo>
                  <a:lnTo>
                    <a:pt x="0" y="60"/>
                  </a:lnTo>
                  <a:lnTo>
                    <a:pt x="0" y="46"/>
                  </a:lnTo>
                  <a:lnTo>
                    <a:pt x="2" y="34"/>
                  </a:lnTo>
                  <a:lnTo>
                    <a:pt x="8" y="24"/>
                  </a:lnTo>
                  <a:lnTo>
                    <a:pt x="14" y="14"/>
                  </a:lnTo>
                  <a:lnTo>
                    <a:pt x="14" y="14"/>
                  </a:lnTo>
                  <a:lnTo>
                    <a:pt x="22" y="8"/>
                  </a:lnTo>
                  <a:lnTo>
                    <a:pt x="30" y="4"/>
                  </a:lnTo>
                  <a:lnTo>
                    <a:pt x="40" y="0"/>
                  </a:lnTo>
                  <a:lnTo>
                    <a:pt x="52" y="0"/>
                  </a:lnTo>
                  <a:lnTo>
                    <a:pt x="52" y="0"/>
                  </a:lnTo>
                  <a:lnTo>
                    <a:pt x="62" y="0"/>
                  </a:lnTo>
                  <a:lnTo>
                    <a:pt x="74" y="4"/>
                  </a:lnTo>
                  <a:lnTo>
                    <a:pt x="82" y="8"/>
                  </a:lnTo>
                  <a:lnTo>
                    <a:pt x="90" y="16"/>
                  </a:lnTo>
                  <a:lnTo>
                    <a:pt x="90" y="16"/>
                  </a:lnTo>
                  <a:lnTo>
                    <a:pt x="96" y="24"/>
                  </a:lnTo>
                  <a:lnTo>
                    <a:pt x="100" y="34"/>
                  </a:lnTo>
                  <a:lnTo>
                    <a:pt x="102" y="44"/>
                  </a:lnTo>
                  <a:lnTo>
                    <a:pt x="104" y="56"/>
                  </a:lnTo>
                  <a:lnTo>
                    <a:pt x="104" y="70"/>
                  </a:lnTo>
                  <a:close/>
                  <a:moveTo>
                    <a:pt x="74" y="50"/>
                  </a:moveTo>
                  <a:lnTo>
                    <a:pt x="74" y="50"/>
                  </a:lnTo>
                  <a:lnTo>
                    <a:pt x="74" y="42"/>
                  </a:lnTo>
                  <a:lnTo>
                    <a:pt x="72" y="36"/>
                  </a:lnTo>
                  <a:lnTo>
                    <a:pt x="72" y="36"/>
                  </a:lnTo>
                  <a:lnTo>
                    <a:pt x="68" y="30"/>
                  </a:lnTo>
                  <a:lnTo>
                    <a:pt x="64" y="28"/>
                  </a:lnTo>
                  <a:lnTo>
                    <a:pt x="58" y="24"/>
                  </a:lnTo>
                  <a:lnTo>
                    <a:pt x="52" y="24"/>
                  </a:lnTo>
                  <a:lnTo>
                    <a:pt x="52" y="24"/>
                  </a:lnTo>
                  <a:lnTo>
                    <a:pt x="44" y="24"/>
                  </a:lnTo>
                  <a:lnTo>
                    <a:pt x="40" y="28"/>
                  </a:lnTo>
                  <a:lnTo>
                    <a:pt x="34" y="30"/>
                  </a:lnTo>
                  <a:lnTo>
                    <a:pt x="32" y="36"/>
                  </a:lnTo>
                  <a:lnTo>
                    <a:pt x="32" y="36"/>
                  </a:lnTo>
                  <a:lnTo>
                    <a:pt x="30" y="42"/>
                  </a:lnTo>
                  <a:lnTo>
                    <a:pt x="28" y="50"/>
                  </a:lnTo>
                  <a:lnTo>
                    <a:pt x="74" y="5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19" name="Freeform 11"/>
            <p:cNvSpPr>
              <a:spLocks noEditPoints="1"/>
            </p:cNvSpPr>
            <p:nvPr/>
          </p:nvSpPr>
          <p:spPr bwMode="auto">
            <a:xfrm>
              <a:off x="1780" y="1843"/>
              <a:ext cx="30" cy="164"/>
            </a:xfrm>
            <a:custGeom>
              <a:avLst/>
              <a:gdLst/>
              <a:ahLst/>
              <a:cxnLst>
                <a:cxn ang="0">
                  <a:pos x="30" y="24"/>
                </a:cxn>
                <a:cxn ang="0">
                  <a:pos x="0" y="24"/>
                </a:cxn>
                <a:cxn ang="0">
                  <a:pos x="0" y="0"/>
                </a:cxn>
                <a:cxn ang="0">
                  <a:pos x="30" y="0"/>
                </a:cxn>
                <a:cxn ang="0">
                  <a:pos x="30" y="24"/>
                </a:cxn>
                <a:cxn ang="0">
                  <a:pos x="30" y="164"/>
                </a:cxn>
                <a:cxn ang="0">
                  <a:pos x="0" y="164"/>
                </a:cxn>
                <a:cxn ang="0">
                  <a:pos x="0" y="44"/>
                </a:cxn>
                <a:cxn ang="0">
                  <a:pos x="30" y="44"/>
                </a:cxn>
                <a:cxn ang="0">
                  <a:pos x="30" y="164"/>
                </a:cxn>
              </a:cxnLst>
              <a:rect l="0" t="0" r="r" b="b"/>
              <a:pathLst>
                <a:path w="30" h="164">
                  <a:moveTo>
                    <a:pt x="30" y="24"/>
                  </a:moveTo>
                  <a:lnTo>
                    <a:pt x="0" y="24"/>
                  </a:lnTo>
                  <a:lnTo>
                    <a:pt x="0" y="0"/>
                  </a:lnTo>
                  <a:lnTo>
                    <a:pt x="30" y="0"/>
                  </a:lnTo>
                  <a:lnTo>
                    <a:pt x="30" y="24"/>
                  </a:lnTo>
                  <a:close/>
                  <a:moveTo>
                    <a:pt x="30" y="164"/>
                  </a:moveTo>
                  <a:lnTo>
                    <a:pt x="0" y="164"/>
                  </a:lnTo>
                  <a:lnTo>
                    <a:pt x="0" y="44"/>
                  </a:lnTo>
                  <a:lnTo>
                    <a:pt x="30" y="44"/>
                  </a:lnTo>
                  <a:lnTo>
                    <a:pt x="30" y="16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20" name="Freeform 12"/>
            <p:cNvSpPr>
              <a:spLocks/>
            </p:cNvSpPr>
            <p:nvPr/>
          </p:nvSpPr>
          <p:spPr bwMode="auto">
            <a:xfrm>
              <a:off x="1844" y="1887"/>
              <a:ext cx="100" cy="120"/>
            </a:xfrm>
            <a:custGeom>
              <a:avLst/>
              <a:gdLst/>
              <a:ahLst/>
              <a:cxnLst>
                <a:cxn ang="0">
                  <a:pos x="100" y="120"/>
                </a:cxn>
                <a:cxn ang="0">
                  <a:pos x="70" y="120"/>
                </a:cxn>
                <a:cxn ang="0">
                  <a:pos x="70" y="48"/>
                </a:cxn>
                <a:cxn ang="0">
                  <a:pos x="70" y="48"/>
                </a:cxn>
                <a:cxn ang="0">
                  <a:pos x="68" y="38"/>
                </a:cxn>
                <a:cxn ang="0">
                  <a:pos x="64" y="30"/>
                </a:cxn>
                <a:cxn ang="0">
                  <a:pos x="64" y="30"/>
                </a:cxn>
                <a:cxn ang="0">
                  <a:pos x="58" y="28"/>
                </a:cxn>
                <a:cxn ang="0">
                  <a:pos x="50" y="26"/>
                </a:cxn>
                <a:cxn ang="0">
                  <a:pos x="50" y="26"/>
                </a:cxn>
                <a:cxn ang="0">
                  <a:pos x="42" y="28"/>
                </a:cxn>
                <a:cxn ang="0">
                  <a:pos x="36" y="30"/>
                </a:cxn>
                <a:cxn ang="0">
                  <a:pos x="36" y="30"/>
                </a:cxn>
                <a:cxn ang="0">
                  <a:pos x="32" y="38"/>
                </a:cxn>
                <a:cxn ang="0">
                  <a:pos x="30" y="48"/>
                </a:cxn>
                <a:cxn ang="0">
                  <a:pos x="30" y="120"/>
                </a:cxn>
                <a:cxn ang="0">
                  <a:pos x="0" y="120"/>
                </a:cxn>
                <a:cxn ang="0">
                  <a:pos x="0" y="0"/>
                </a:cxn>
                <a:cxn ang="0">
                  <a:pos x="30" y="0"/>
                </a:cxn>
                <a:cxn ang="0">
                  <a:pos x="30" y="12"/>
                </a:cxn>
                <a:cxn ang="0">
                  <a:pos x="30" y="12"/>
                </a:cxn>
                <a:cxn ang="0">
                  <a:pos x="36" y="6"/>
                </a:cxn>
                <a:cxn ang="0">
                  <a:pos x="42" y="2"/>
                </a:cxn>
                <a:cxn ang="0">
                  <a:pos x="50" y="0"/>
                </a:cxn>
                <a:cxn ang="0">
                  <a:pos x="60" y="0"/>
                </a:cxn>
                <a:cxn ang="0">
                  <a:pos x="60" y="0"/>
                </a:cxn>
                <a:cxn ang="0">
                  <a:pos x="68" y="0"/>
                </a:cxn>
                <a:cxn ang="0">
                  <a:pos x="76" y="2"/>
                </a:cxn>
                <a:cxn ang="0">
                  <a:pos x="82" y="6"/>
                </a:cxn>
                <a:cxn ang="0">
                  <a:pos x="88" y="10"/>
                </a:cxn>
                <a:cxn ang="0">
                  <a:pos x="88" y="10"/>
                </a:cxn>
                <a:cxn ang="0">
                  <a:pos x="92" y="16"/>
                </a:cxn>
                <a:cxn ang="0">
                  <a:pos x="96" y="24"/>
                </a:cxn>
                <a:cxn ang="0">
                  <a:pos x="98" y="34"/>
                </a:cxn>
                <a:cxn ang="0">
                  <a:pos x="100" y="44"/>
                </a:cxn>
                <a:cxn ang="0">
                  <a:pos x="100" y="120"/>
                </a:cxn>
              </a:cxnLst>
              <a:rect l="0" t="0" r="r" b="b"/>
              <a:pathLst>
                <a:path w="100" h="120">
                  <a:moveTo>
                    <a:pt x="100" y="120"/>
                  </a:moveTo>
                  <a:lnTo>
                    <a:pt x="70" y="120"/>
                  </a:lnTo>
                  <a:lnTo>
                    <a:pt x="70" y="48"/>
                  </a:lnTo>
                  <a:lnTo>
                    <a:pt x="70" y="48"/>
                  </a:lnTo>
                  <a:lnTo>
                    <a:pt x="68" y="38"/>
                  </a:lnTo>
                  <a:lnTo>
                    <a:pt x="64" y="30"/>
                  </a:lnTo>
                  <a:lnTo>
                    <a:pt x="64" y="30"/>
                  </a:lnTo>
                  <a:lnTo>
                    <a:pt x="58" y="28"/>
                  </a:lnTo>
                  <a:lnTo>
                    <a:pt x="50" y="26"/>
                  </a:lnTo>
                  <a:lnTo>
                    <a:pt x="50" y="26"/>
                  </a:lnTo>
                  <a:lnTo>
                    <a:pt x="42" y="28"/>
                  </a:lnTo>
                  <a:lnTo>
                    <a:pt x="36" y="30"/>
                  </a:lnTo>
                  <a:lnTo>
                    <a:pt x="36" y="30"/>
                  </a:lnTo>
                  <a:lnTo>
                    <a:pt x="32" y="38"/>
                  </a:lnTo>
                  <a:lnTo>
                    <a:pt x="30" y="48"/>
                  </a:lnTo>
                  <a:lnTo>
                    <a:pt x="30" y="120"/>
                  </a:lnTo>
                  <a:lnTo>
                    <a:pt x="0" y="120"/>
                  </a:lnTo>
                  <a:lnTo>
                    <a:pt x="0" y="0"/>
                  </a:lnTo>
                  <a:lnTo>
                    <a:pt x="30" y="0"/>
                  </a:lnTo>
                  <a:lnTo>
                    <a:pt x="30" y="12"/>
                  </a:lnTo>
                  <a:lnTo>
                    <a:pt x="30" y="12"/>
                  </a:lnTo>
                  <a:lnTo>
                    <a:pt x="36" y="6"/>
                  </a:lnTo>
                  <a:lnTo>
                    <a:pt x="42" y="2"/>
                  </a:lnTo>
                  <a:lnTo>
                    <a:pt x="50" y="0"/>
                  </a:lnTo>
                  <a:lnTo>
                    <a:pt x="60" y="0"/>
                  </a:lnTo>
                  <a:lnTo>
                    <a:pt x="60" y="0"/>
                  </a:lnTo>
                  <a:lnTo>
                    <a:pt x="68" y="0"/>
                  </a:lnTo>
                  <a:lnTo>
                    <a:pt x="76" y="2"/>
                  </a:lnTo>
                  <a:lnTo>
                    <a:pt x="82" y="6"/>
                  </a:lnTo>
                  <a:lnTo>
                    <a:pt x="88" y="10"/>
                  </a:lnTo>
                  <a:lnTo>
                    <a:pt x="88" y="10"/>
                  </a:lnTo>
                  <a:lnTo>
                    <a:pt x="92" y="16"/>
                  </a:lnTo>
                  <a:lnTo>
                    <a:pt x="96" y="24"/>
                  </a:lnTo>
                  <a:lnTo>
                    <a:pt x="98" y="34"/>
                  </a:lnTo>
                  <a:lnTo>
                    <a:pt x="100" y="44"/>
                  </a:lnTo>
                  <a:lnTo>
                    <a:pt x="100"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21" name="Freeform 13"/>
            <p:cNvSpPr>
              <a:spLocks noEditPoints="1"/>
            </p:cNvSpPr>
            <p:nvPr/>
          </p:nvSpPr>
          <p:spPr bwMode="auto">
            <a:xfrm>
              <a:off x="1976" y="1843"/>
              <a:ext cx="100" cy="166"/>
            </a:xfrm>
            <a:custGeom>
              <a:avLst/>
              <a:gdLst/>
              <a:ahLst/>
              <a:cxnLst>
                <a:cxn ang="0">
                  <a:pos x="100" y="104"/>
                </a:cxn>
                <a:cxn ang="0">
                  <a:pos x="98" y="132"/>
                </a:cxn>
                <a:cxn ang="0">
                  <a:pos x="88" y="154"/>
                </a:cxn>
                <a:cxn ang="0">
                  <a:pos x="82" y="160"/>
                </a:cxn>
                <a:cxn ang="0">
                  <a:pos x="68" y="164"/>
                </a:cxn>
                <a:cxn ang="0">
                  <a:pos x="58" y="166"/>
                </a:cxn>
                <a:cxn ang="0">
                  <a:pos x="42" y="162"/>
                </a:cxn>
                <a:cxn ang="0">
                  <a:pos x="28" y="152"/>
                </a:cxn>
                <a:cxn ang="0">
                  <a:pos x="0" y="164"/>
                </a:cxn>
                <a:cxn ang="0">
                  <a:pos x="30" y="0"/>
                </a:cxn>
                <a:cxn ang="0">
                  <a:pos x="30" y="56"/>
                </a:cxn>
                <a:cxn ang="0">
                  <a:pos x="42" y="46"/>
                </a:cxn>
                <a:cxn ang="0">
                  <a:pos x="58" y="44"/>
                </a:cxn>
                <a:cxn ang="0">
                  <a:pos x="68" y="44"/>
                </a:cxn>
                <a:cxn ang="0">
                  <a:pos x="82" y="50"/>
                </a:cxn>
                <a:cxn ang="0">
                  <a:pos x="88" y="54"/>
                </a:cxn>
                <a:cxn ang="0">
                  <a:pos x="98" y="76"/>
                </a:cxn>
                <a:cxn ang="0">
                  <a:pos x="100" y="104"/>
                </a:cxn>
                <a:cxn ang="0">
                  <a:pos x="70" y="104"/>
                </a:cxn>
                <a:cxn ang="0">
                  <a:pos x="70" y="90"/>
                </a:cxn>
                <a:cxn ang="0">
                  <a:pos x="68" y="82"/>
                </a:cxn>
                <a:cxn ang="0">
                  <a:pos x="60" y="72"/>
                </a:cxn>
                <a:cxn ang="0">
                  <a:pos x="50" y="70"/>
                </a:cxn>
                <a:cxn ang="0">
                  <a:pos x="44" y="70"/>
                </a:cxn>
                <a:cxn ang="0">
                  <a:pos x="36" y="76"/>
                </a:cxn>
                <a:cxn ang="0">
                  <a:pos x="32" y="82"/>
                </a:cxn>
                <a:cxn ang="0">
                  <a:pos x="30" y="104"/>
                </a:cxn>
                <a:cxn ang="0">
                  <a:pos x="30" y="118"/>
                </a:cxn>
                <a:cxn ang="0">
                  <a:pos x="32" y="126"/>
                </a:cxn>
                <a:cxn ang="0">
                  <a:pos x="38" y="136"/>
                </a:cxn>
                <a:cxn ang="0">
                  <a:pos x="50" y="138"/>
                </a:cxn>
                <a:cxn ang="0">
                  <a:pos x="56" y="138"/>
                </a:cxn>
                <a:cxn ang="0">
                  <a:pos x="64" y="132"/>
                </a:cxn>
                <a:cxn ang="0">
                  <a:pos x="68" y="126"/>
                </a:cxn>
                <a:cxn ang="0">
                  <a:pos x="70" y="104"/>
                </a:cxn>
              </a:cxnLst>
              <a:rect l="0" t="0" r="r" b="b"/>
              <a:pathLst>
                <a:path w="100" h="166">
                  <a:moveTo>
                    <a:pt x="100" y="104"/>
                  </a:moveTo>
                  <a:lnTo>
                    <a:pt x="100" y="104"/>
                  </a:lnTo>
                  <a:lnTo>
                    <a:pt x="98" y="132"/>
                  </a:lnTo>
                  <a:lnTo>
                    <a:pt x="98" y="132"/>
                  </a:lnTo>
                  <a:lnTo>
                    <a:pt x="94" y="144"/>
                  </a:lnTo>
                  <a:lnTo>
                    <a:pt x="88" y="154"/>
                  </a:lnTo>
                  <a:lnTo>
                    <a:pt x="88" y="154"/>
                  </a:lnTo>
                  <a:lnTo>
                    <a:pt x="82" y="160"/>
                  </a:lnTo>
                  <a:lnTo>
                    <a:pt x="76" y="162"/>
                  </a:lnTo>
                  <a:lnTo>
                    <a:pt x="68" y="164"/>
                  </a:lnTo>
                  <a:lnTo>
                    <a:pt x="58" y="166"/>
                  </a:lnTo>
                  <a:lnTo>
                    <a:pt x="58" y="166"/>
                  </a:lnTo>
                  <a:lnTo>
                    <a:pt x="50" y="164"/>
                  </a:lnTo>
                  <a:lnTo>
                    <a:pt x="42" y="162"/>
                  </a:lnTo>
                  <a:lnTo>
                    <a:pt x="34" y="158"/>
                  </a:lnTo>
                  <a:lnTo>
                    <a:pt x="28" y="152"/>
                  </a:lnTo>
                  <a:lnTo>
                    <a:pt x="28" y="164"/>
                  </a:lnTo>
                  <a:lnTo>
                    <a:pt x="0" y="164"/>
                  </a:lnTo>
                  <a:lnTo>
                    <a:pt x="0" y="0"/>
                  </a:lnTo>
                  <a:lnTo>
                    <a:pt x="30" y="0"/>
                  </a:lnTo>
                  <a:lnTo>
                    <a:pt x="30" y="56"/>
                  </a:lnTo>
                  <a:lnTo>
                    <a:pt x="30" y="56"/>
                  </a:lnTo>
                  <a:lnTo>
                    <a:pt x="36" y="50"/>
                  </a:lnTo>
                  <a:lnTo>
                    <a:pt x="42" y="46"/>
                  </a:lnTo>
                  <a:lnTo>
                    <a:pt x="50" y="44"/>
                  </a:lnTo>
                  <a:lnTo>
                    <a:pt x="58" y="44"/>
                  </a:lnTo>
                  <a:lnTo>
                    <a:pt x="58" y="44"/>
                  </a:lnTo>
                  <a:lnTo>
                    <a:pt x="68" y="44"/>
                  </a:lnTo>
                  <a:lnTo>
                    <a:pt x="76" y="46"/>
                  </a:lnTo>
                  <a:lnTo>
                    <a:pt x="82" y="50"/>
                  </a:lnTo>
                  <a:lnTo>
                    <a:pt x="88" y="54"/>
                  </a:lnTo>
                  <a:lnTo>
                    <a:pt x="88" y="54"/>
                  </a:lnTo>
                  <a:lnTo>
                    <a:pt x="94" y="64"/>
                  </a:lnTo>
                  <a:lnTo>
                    <a:pt x="98" y="76"/>
                  </a:lnTo>
                  <a:lnTo>
                    <a:pt x="98" y="76"/>
                  </a:lnTo>
                  <a:lnTo>
                    <a:pt x="100" y="104"/>
                  </a:lnTo>
                  <a:lnTo>
                    <a:pt x="100" y="104"/>
                  </a:lnTo>
                  <a:close/>
                  <a:moveTo>
                    <a:pt x="70" y="104"/>
                  </a:moveTo>
                  <a:lnTo>
                    <a:pt x="70" y="104"/>
                  </a:lnTo>
                  <a:lnTo>
                    <a:pt x="70" y="90"/>
                  </a:lnTo>
                  <a:lnTo>
                    <a:pt x="68" y="82"/>
                  </a:lnTo>
                  <a:lnTo>
                    <a:pt x="68" y="82"/>
                  </a:lnTo>
                  <a:lnTo>
                    <a:pt x="64" y="76"/>
                  </a:lnTo>
                  <a:lnTo>
                    <a:pt x="60" y="72"/>
                  </a:lnTo>
                  <a:lnTo>
                    <a:pt x="56" y="70"/>
                  </a:lnTo>
                  <a:lnTo>
                    <a:pt x="50" y="70"/>
                  </a:lnTo>
                  <a:lnTo>
                    <a:pt x="50" y="70"/>
                  </a:lnTo>
                  <a:lnTo>
                    <a:pt x="44" y="70"/>
                  </a:lnTo>
                  <a:lnTo>
                    <a:pt x="38" y="72"/>
                  </a:lnTo>
                  <a:lnTo>
                    <a:pt x="36" y="76"/>
                  </a:lnTo>
                  <a:lnTo>
                    <a:pt x="32" y="82"/>
                  </a:lnTo>
                  <a:lnTo>
                    <a:pt x="32" y="82"/>
                  </a:lnTo>
                  <a:lnTo>
                    <a:pt x="30" y="90"/>
                  </a:lnTo>
                  <a:lnTo>
                    <a:pt x="30" y="104"/>
                  </a:lnTo>
                  <a:lnTo>
                    <a:pt x="30" y="104"/>
                  </a:lnTo>
                  <a:lnTo>
                    <a:pt x="30" y="118"/>
                  </a:lnTo>
                  <a:lnTo>
                    <a:pt x="32" y="126"/>
                  </a:lnTo>
                  <a:lnTo>
                    <a:pt x="32" y="126"/>
                  </a:lnTo>
                  <a:lnTo>
                    <a:pt x="36" y="132"/>
                  </a:lnTo>
                  <a:lnTo>
                    <a:pt x="38" y="136"/>
                  </a:lnTo>
                  <a:lnTo>
                    <a:pt x="44" y="138"/>
                  </a:lnTo>
                  <a:lnTo>
                    <a:pt x="50" y="138"/>
                  </a:lnTo>
                  <a:lnTo>
                    <a:pt x="50" y="138"/>
                  </a:lnTo>
                  <a:lnTo>
                    <a:pt x="56" y="138"/>
                  </a:lnTo>
                  <a:lnTo>
                    <a:pt x="60" y="136"/>
                  </a:lnTo>
                  <a:lnTo>
                    <a:pt x="64" y="132"/>
                  </a:lnTo>
                  <a:lnTo>
                    <a:pt x="68" y="126"/>
                  </a:lnTo>
                  <a:lnTo>
                    <a:pt x="68" y="126"/>
                  </a:lnTo>
                  <a:lnTo>
                    <a:pt x="70" y="118"/>
                  </a:lnTo>
                  <a:lnTo>
                    <a:pt x="70" y="104"/>
                  </a:lnTo>
                  <a:lnTo>
                    <a:pt x="70" y="10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22" name="Freeform 14"/>
            <p:cNvSpPr>
              <a:spLocks noEditPoints="1"/>
            </p:cNvSpPr>
            <p:nvPr/>
          </p:nvSpPr>
          <p:spPr bwMode="auto">
            <a:xfrm>
              <a:off x="2098" y="1887"/>
              <a:ext cx="104" cy="122"/>
            </a:xfrm>
            <a:custGeom>
              <a:avLst/>
              <a:gdLst/>
              <a:ahLst/>
              <a:cxnLst>
                <a:cxn ang="0">
                  <a:pos x="30" y="70"/>
                </a:cxn>
                <a:cxn ang="0">
                  <a:pos x="32" y="80"/>
                </a:cxn>
                <a:cxn ang="0">
                  <a:pos x="36" y="88"/>
                </a:cxn>
                <a:cxn ang="0">
                  <a:pos x="56" y="96"/>
                </a:cxn>
                <a:cxn ang="0">
                  <a:pos x="64" y="96"/>
                </a:cxn>
                <a:cxn ang="0">
                  <a:pos x="78" y="90"/>
                </a:cxn>
                <a:cxn ang="0">
                  <a:pos x="102" y="102"/>
                </a:cxn>
                <a:cxn ang="0">
                  <a:pos x="92" y="112"/>
                </a:cxn>
                <a:cxn ang="0">
                  <a:pos x="82" y="116"/>
                </a:cxn>
                <a:cxn ang="0">
                  <a:pos x="56" y="122"/>
                </a:cxn>
                <a:cxn ang="0">
                  <a:pos x="42" y="120"/>
                </a:cxn>
                <a:cxn ang="0">
                  <a:pos x="22" y="112"/>
                </a:cxn>
                <a:cxn ang="0">
                  <a:pos x="8" y="98"/>
                </a:cxn>
                <a:cxn ang="0">
                  <a:pos x="2" y="74"/>
                </a:cxn>
                <a:cxn ang="0">
                  <a:pos x="0" y="60"/>
                </a:cxn>
                <a:cxn ang="0">
                  <a:pos x="4" y="34"/>
                </a:cxn>
                <a:cxn ang="0">
                  <a:pos x="14" y="14"/>
                </a:cxn>
                <a:cxn ang="0">
                  <a:pos x="22" y="8"/>
                </a:cxn>
                <a:cxn ang="0">
                  <a:pos x="42" y="0"/>
                </a:cxn>
                <a:cxn ang="0">
                  <a:pos x="52" y="0"/>
                </a:cxn>
                <a:cxn ang="0">
                  <a:pos x="74" y="4"/>
                </a:cxn>
                <a:cxn ang="0">
                  <a:pos x="92" y="16"/>
                </a:cxn>
                <a:cxn ang="0">
                  <a:pos x="98" y="24"/>
                </a:cxn>
                <a:cxn ang="0">
                  <a:pos x="104" y="44"/>
                </a:cxn>
                <a:cxn ang="0">
                  <a:pos x="104" y="70"/>
                </a:cxn>
                <a:cxn ang="0">
                  <a:pos x="76" y="50"/>
                </a:cxn>
                <a:cxn ang="0">
                  <a:pos x="72" y="36"/>
                </a:cxn>
                <a:cxn ang="0">
                  <a:pos x="70" y="30"/>
                </a:cxn>
                <a:cxn ang="0">
                  <a:pos x="60" y="24"/>
                </a:cxn>
                <a:cxn ang="0">
                  <a:pos x="52" y="24"/>
                </a:cxn>
                <a:cxn ang="0">
                  <a:pos x="40" y="28"/>
                </a:cxn>
                <a:cxn ang="0">
                  <a:pos x="32" y="36"/>
                </a:cxn>
                <a:cxn ang="0">
                  <a:pos x="30" y="42"/>
                </a:cxn>
                <a:cxn ang="0">
                  <a:pos x="76" y="50"/>
                </a:cxn>
              </a:cxnLst>
              <a:rect l="0" t="0" r="r" b="b"/>
              <a:pathLst>
                <a:path w="104" h="122">
                  <a:moveTo>
                    <a:pt x="104" y="70"/>
                  </a:moveTo>
                  <a:lnTo>
                    <a:pt x="30" y="70"/>
                  </a:lnTo>
                  <a:lnTo>
                    <a:pt x="30" y="70"/>
                  </a:lnTo>
                  <a:lnTo>
                    <a:pt x="32" y="80"/>
                  </a:lnTo>
                  <a:lnTo>
                    <a:pt x="36" y="88"/>
                  </a:lnTo>
                  <a:lnTo>
                    <a:pt x="36" y="88"/>
                  </a:lnTo>
                  <a:lnTo>
                    <a:pt x="46" y="94"/>
                  </a:lnTo>
                  <a:lnTo>
                    <a:pt x="56" y="96"/>
                  </a:lnTo>
                  <a:lnTo>
                    <a:pt x="56" y="96"/>
                  </a:lnTo>
                  <a:lnTo>
                    <a:pt x="64" y="96"/>
                  </a:lnTo>
                  <a:lnTo>
                    <a:pt x="70" y="94"/>
                  </a:lnTo>
                  <a:lnTo>
                    <a:pt x="78" y="90"/>
                  </a:lnTo>
                  <a:lnTo>
                    <a:pt x="84" y="86"/>
                  </a:lnTo>
                  <a:lnTo>
                    <a:pt x="102" y="102"/>
                  </a:lnTo>
                  <a:lnTo>
                    <a:pt x="102" y="102"/>
                  </a:lnTo>
                  <a:lnTo>
                    <a:pt x="92" y="112"/>
                  </a:lnTo>
                  <a:lnTo>
                    <a:pt x="82" y="116"/>
                  </a:lnTo>
                  <a:lnTo>
                    <a:pt x="82" y="116"/>
                  </a:lnTo>
                  <a:lnTo>
                    <a:pt x="70" y="120"/>
                  </a:lnTo>
                  <a:lnTo>
                    <a:pt x="56" y="122"/>
                  </a:lnTo>
                  <a:lnTo>
                    <a:pt x="56" y="122"/>
                  </a:lnTo>
                  <a:lnTo>
                    <a:pt x="42" y="120"/>
                  </a:lnTo>
                  <a:lnTo>
                    <a:pt x="32" y="118"/>
                  </a:lnTo>
                  <a:lnTo>
                    <a:pt x="22" y="112"/>
                  </a:lnTo>
                  <a:lnTo>
                    <a:pt x="14" y="106"/>
                  </a:lnTo>
                  <a:lnTo>
                    <a:pt x="8" y="98"/>
                  </a:lnTo>
                  <a:lnTo>
                    <a:pt x="4" y="88"/>
                  </a:lnTo>
                  <a:lnTo>
                    <a:pt x="2" y="74"/>
                  </a:lnTo>
                  <a:lnTo>
                    <a:pt x="0" y="60"/>
                  </a:lnTo>
                  <a:lnTo>
                    <a:pt x="0" y="60"/>
                  </a:lnTo>
                  <a:lnTo>
                    <a:pt x="2" y="46"/>
                  </a:lnTo>
                  <a:lnTo>
                    <a:pt x="4" y="34"/>
                  </a:lnTo>
                  <a:lnTo>
                    <a:pt x="8" y="24"/>
                  </a:lnTo>
                  <a:lnTo>
                    <a:pt x="14" y="14"/>
                  </a:lnTo>
                  <a:lnTo>
                    <a:pt x="14" y="14"/>
                  </a:lnTo>
                  <a:lnTo>
                    <a:pt x="22" y="8"/>
                  </a:lnTo>
                  <a:lnTo>
                    <a:pt x="32" y="4"/>
                  </a:lnTo>
                  <a:lnTo>
                    <a:pt x="42" y="0"/>
                  </a:lnTo>
                  <a:lnTo>
                    <a:pt x="52" y="0"/>
                  </a:lnTo>
                  <a:lnTo>
                    <a:pt x="52" y="0"/>
                  </a:lnTo>
                  <a:lnTo>
                    <a:pt x="64" y="0"/>
                  </a:lnTo>
                  <a:lnTo>
                    <a:pt x="74" y="4"/>
                  </a:lnTo>
                  <a:lnTo>
                    <a:pt x="84" y="8"/>
                  </a:lnTo>
                  <a:lnTo>
                    <a:pt x="92" y="16"/>
                  </a:lnTo>
                  <a:lnTo>
                    <a:pt x="92" y="16"/>
                  </a:lnTo>
                  <a:lnTo>
                    <a:pt x="98" y="24"/>
                  </a:lnTo>
                  <a:lnTo>
                    <a:pt x="102" y="34"/>
                  </a:lnTo>
                  <a:lnTo>
                    <a:pt x="104" y="44"/>
                  </a:lnTo>
                  <a:lnTo>
                    <a:pt x="104" y="56"/>
                  </a:lnTo>
                  <a:lnTo>
                    <a:pt x="104" y="70"/>
                  </a:lnTo>
                  <a:close/>
                  <a:moveTo>
                    <a:pt x="76" y="50"/>
                  </a:moveTo>
                  <a:lnTo>
                    <a:pt x="76" y="50"/>
                  </a:lnTo>
                  <a:lnTo>
                    <a:pt x="74" y="42"/>
                  </a:lnTo>
                  <a:lnTo>
                    <a:pt x="72" y="36"/>
                  </a:lnTo>
                  <a:lnTo>
                    <a:pt x="72" y="36"/>
                  </a:lnTo>
                  <a:lnTo>
                    <a:pt x="70" y="30"/>
                  </a:lnTo>
                  <a:lnTo>
                    <a:pt x="64" y="28"/>
                  </a:lnTo>
                  <a:lnTo>
                    <a:pt x="60" y="24"/>
                  </a:lnTo>
                  <a:lnTo>
                    <a:pt x="52" y="24"/>
                  </a:lnTo>
                  <a:lnTo>
                    <a:pt x="52" y="24"/>
                  </a:lnTo>
                  <a:lnTo>
                    <a:pt x="46" y="24"/>
                  </a:lnTo>
                  <a:lnTo>
                    <a:pt x="40" y="28"/>
                  </a:lnTo>
                  <a:lnTo>
                    <a:pt x="36" y="30"/>
                  </a:lnTo>
                  <a:lnTo>
                    <a:pt x="32" y="36"/>
                  </a:lnTo>
                  <a:lnTo>
                    <a:pt x="32" y="36"/>
                  </a:lnTo>
                  <a:lnTo>
                    <a:pt x="30" y="42"/>
                  </a:lnTo>
                  <a:lnTo>
                    <a:pt x="30" y="50"/>
                  </a:lnTo>
                  <a:lnTo>
                    <a:pt x="76" y="5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23" name="Freeform 15"/>
            <p:cNvSpPr>
              <a:spLocks noEditPoints="1"/>
            </p:cNvSpPr>
            <p:nvPr/>
          </p:nvSpPr>
          <p:spPr bwMode="auto">
            <a:xfrm>
              <a:off x="2230" y="1843"/>
              <a:ext cx="30" cy="164"/>
            </a:xfrm>
            <a:custGeom>
              <a:avLst/>
              <a:gdLst/>
              <a:ahLst/>
              <a:cxnLst>
                <a:cxn ang="0">
                  <a:pos x="30" y="24"/>
                </a:cxn>
                <a:cxn ang="0">
                  <a:pos x="0" y="24"/>
                </a:cxn>
                <a:cxn ang="0">
                  <a:pos x="0" y="0"/>
                </a:cxn>
                <a:cxn ang="0">
                  <a:pos x="30" y="0"/>
                </a:cxn>
                <a:cxn ang="0">
                  <a:pos x="30" y="24"/>
                </a:cxn>
                <a:cxn ang="0">
                  <a:pos x="30" y="164"/>
                </a:cxn>
                <a:cxn ang="0">
                  <a:pos x="0" y="164"/>
                </a:cxn>
                <a:cxn ang="0">
                  <a:pos x="0" y="44"/>
                </a:cxn>
                <a:cxn ang="0">
                  <a:pos x="30" y="44"/>
                </a:cxn>
                <a:cxn ang="0">
                  <a:pos x="30" y="164"/>
                </a:cxn>
              </a:cxnLst>
              <a:rect l="0" t="0" r="r" b="b"/>
              <a:pathLst>
                <a:path w="30" h="164">
                  <a:moveTo>
                    <a:pt x="30" y="24"/>
                  </a:moveTo>
                  <a:lnTo>
                    <a:pt x="0" y="24"/>
                  </a:lnTo>
                  <a:lnTo>
                    <a:pt x="0" y="0"/>
                  </a:lnTo>
                  <a:lnTo>
                    <a:pt x="30" y="0"/>
                  </a:lnTo>
                  <a:lnTo>
                    <a:pt x="30" y="24"/>
                  </a:lnTo>
                  <a:close/>
                  <a:moveTo>
                    <a:pt x="30" y="164"/>
                  </a:moveTo>
                  <a:lnTo>
                    <a:pt x="0" y="164"/>
                  </a:lnTo>
                  <a:lnTo>
                    <a:pt x="0" y="44"/>
                  </a:lnTo>
                  <a:lnTo>
                    <a:pt x="30" y="44"/>
                  </a:lnTo>
                  <a:lnTo>
                    <a:pt x="30" y="16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24" name="Freeform 16"/>
            <p:cNvSpPr>
              <a:spLocks/>
            </p:cNvSpPr>
            <p:nvPr/>
          </p:nvSpPr>
          <p:spPr bwMode="auto">
            <a:xfrm>
              <a:off x="2282" y="1887"/>
              <a:ext cx="102" cy="122"/>
            </a:xfrm>
            <a:custGeom>
              <a:avLst/>
              <a:gdLst/>
              <a:ahLst/>
              <a:cxnLst>
                <a:cxn ang="0">
                  <a:pos x="102" y="82"/>
                </a:cxn>
                <a:cxn ang="0">
                  <a:pos x="98" y="100"/>
                </a:cxn>
                <a:cxn ang="0">
                  <a:pos x="86" y="112"/>
                </a:cxn>
                <a:cxn ang="0">
                  <a:pos x="80" y="116"/>
                </a:cxn>
                <a:cxn ang="0">
                  <a:pos x="62" y="120"/>
                </a:cxn>
                <a:cxn ang="0">
                  <a:pos x="50" y="122"/>
                </a:cxn>
                <a:cxn ang="0">
                  <a:pos x="24" y="118"/>
                </a:cxn>
                <a:cxn ang="0">
                  <a:pos x="10" y="114"/>
                </a:cxn>
                <a:cxn ang="0">
                  <a:pos x="20" y="84"/>
                </a:cxn>
                <a:cxn ang="0">
                  <a:pos x="26" y="90"/>
                </a:cxn>
                <a:cxn ang="0">
                  <a:pos x="42" y="96"/>
                </a:cxn>
                <a:cxn ang="0">
                  <a:pos x="52" y="96"/>
                </a:cxn>
                <a:cxn ang="0">
                  <a:pos x="68" y="92"/>
                </a:cxn>
                <a:cxn ang="0">
                  <a:pos x="72" y="84"/>
                </a:cxn>
                <a:cxn ang="0">
                  <a:pos x="72" y="80"/>
                </a:cxn>
                <a:cxn ang="0">
                  <a:pos x="66" y="74"/>
                </a:cxn>
                <a:cxn ang="0">
                  <a:pos x="40" y="70"/>
                </a:cxn>
                <a:cxn ang="0">
                  <a:pos x="26" y="68"/>
                </a:cxn>
                <a:cxn ang="0">
                  <a:pos x="14" y="60"/>
                </a:cxn>
                <a:cxn ang="0">
                  <a:pos x="8" y="50"/>
                </a:cxn>
                <a:cxn ang="0">
                  <a:pos x="6" y="38"/>
                </a:cxn>
                <a:cxn ang="0">
                  <a:pos x="6" y="28"/>
                </a:cxn>
                <a:cxn ang="0">
                  <a:pos x="14" y="14"/>
                </a:cxn>
                <a:cxn ang="0">
                  <a:pos x="20" y="8"/>
                </a:cxn>
                <a:cxn ang="0">
                  <a:pos x="34" y="2"/>
                </a:cxn>
                <a:cxn ang="0">
                  <a:pos x="52" y="0"/>
                </a:cxn>
                <a:cxn ang="0">
                  <a:pos x="66" y="0"/>
                </a:cxn>
                <a:cxn ang="0">
                  <a:pos x="90" y="8"/>
                </a:cxn>
                <a:cxn ang="0">
                  <a:pos x="80" y="32"/>
                </a:cxn>
                <a:cxn ang="0">
                  <a:pos x="74" y="28"/>
                </a:cxn>
                <a:cxn ang="0">
                  <a:pos x="52" y="24"/>
                </a:cxn>
                <a:cxn ang="0">
                  <a:pos x="44" y="24"/>
                </a:cxn>
                <a:cxn ang="0">
                  <a:pos x="36" y="30"/>
                </a:cxn>
                <a:cxn ang="0">
                  <a:pos x="34" y="36"/>
                </a:cxn>
                <a:cxn ang="0">
                  <a:pos x="38" y="42"/>
                </a:cxn>
                <a:cxn ang="0">
                  <a:pos x="48" y="46"/>
                </a:cxn>
                <a:cxn ang="0">
                  <a:pos x="66" y="48"/>
                </a:cxn>
                <a:cxn ang="0">
                  <a:pos x="88" y="54"/>
                </a:cxn>
                <a:cxn ang="0">
                  <a:pos x="96" y="62"/>
                </a:cxn>
                <a:cxn ang="0">
                  <a:pos x="100" y="74"/>
                </a:cxn>
                <a:cxn ang="0">
                  <a:pos x="102" y="82"/>
                </a:cxn>
              </a:cxnLst>
              <a:rect l="0" t="0" r="r" b="b"/>
              <a:pathLst>
                <a:path w="102" h="122">
                  <a:moveTo>
                    <a:pt x="102" y="82"/>
                  </a:moveTo>
                  <a:lnTo>
                    <a:pt x="102" y="82"/>
                  </a:lnTo>
                  <a:lnTo>
                    <a:pt x="100" y="92"/>
                  </a:lnTo>
                  <a:lnTo>
                    <a:pt x="98" y="100"/>
                  </a:lnTo>
                  <a:lnTo>
                    <a:pt x="94" y="106"/>
                  </a:lnTo>
                  <a:lnTo>
                    <a:pt x="86" y="112"/>
                  </a:lnTo>
                  <a:lnTo>
                    <a:pt x="86" y="112"/>
                  </a:lnTo>
                  <a:lnTo>
                    <a:pt x="80" y="116"/>
                  </a:lnTo>
                  <a:lnTo>
                    <a:pt x="70" y="120"/>
                  </a:lnTo>
                  <a:lnTo>
                    <a:pt x="62" y="120"/>
                  </a:lnTo>
                  <a:lnTo>
                    <a:pt x="50" y="122"/>
                  </a:lnTo>
                  <a:lnTo>
                    <a:pt x="50" y="122"/>
                  </a:lnTo>
                  <a:lnTo>
                    <a:pt x="36" y="120"/>
                  </a:lnTo>
                  <a:lnTo>
                    <a:pt x="24" y="118"/>
                  </a:lnTo>
                  <a:lnTo>
                    <a:pt x="24" y="118"/>
                  </a:lnTo>
                  <a:lnTo>
                    <a:pt x="10" y="114"/>
                  </a:lnTo>
                  <a:lnTo>
                    <a:pt x="0" y="104"/>
                  </a:lnTo>
                  <a:lnTo>
                    <a:pt x="20" y="84"/>
                  </a:lnTo>
                  <a:lnTo>
                    <a:pt x="20" y="84"/>
                  </a:lnTo>
                  <a:lnTo>
                    <a:pt x="26" y="90"/>
                  </a:lnTo>
                  <a:lnTo>
                    <a:pt x="32" y="94"/>
                  </a:lnTo>
                  <a:lnTo>
                    <a:pt x="42" y="96"/>
                  </a:lnTo>
                  <a:lnTo>
                    <a:pt x="52" y="96"/>
                  </a:lnTo>
                  <a:lnTo>
                    <a:pt x="52" y="96"/>
                  </a:lnTo>
                  <a:lnTo>
                    <a:pt x="60" y="96"/>
                  </a:lnTo>
                  <a:lnTo>
                    <a:pt x="68" y="92"/>
                  </a:lnTo>
                  <a:lnTo>
                    <a:pt x="72" y="90"/>
                  </a:lnTo>
                  <a:lnTo>
                    <a:pt x="72" y="84"/>
                  </a:lnTo>
                  <a:lnTo>
                    <a:pt x="72" y="84"/>
                  </a:lnTo>
                  <a:lnTo>
                    <a:pt x="72" y="80"/>
                  </a:lnTo>
                  <a:lnTo>
                    <a:pt x="70" y="76"/>
                  </a:lnTo>
                  <a:lnTo>
                    <a:pt x="66" y="74"/>
                  </a:lnTo>
                  <a:lnTo>
                    <a:pt x="60" y="72"/>
                  </a:lnTo>
                  <a:lnTo>
                    <a:pt x="40" y="70"/>
                  </a:lnTo>
                  <a:lnTo>
                    <a:pt x="40" y="70"/>
                  </a:lnTo>
                  <a:lnTo>
                    <a:pt x="26" y="68"/>
                  </a:lnTo>
                  <a:lnTo>
                    <a:pt x="20" y="64"/>
                  </a:lnTo>
                  <a:lnTo>
                    <a:pt x="14" y="60"/>
                  </a:lnTo>
                  <a:lnTo>
                    <a:pt x="10" y="56"/>
                  </a:lnTo>
                  <a:lnTo>
                    <a:pt x="8" y="50"/>
                  </a:lnTo>
                  <a:lnTo>
                    <a:pt x="6" y="44"/>
                  </a:lnTo>
                  <a:lnTo>
                    <a:pt x="6" y="38"/>
                  </a:lnTo>
                  <a:lnTo>
                    <a:pt x="6" y="38"/>
                  </a:lnTo>
                  <a:lnTo>
                    <a:pt x="6" y="28"/>
                  </a:lnTo>
                  <a:lnTo>
                    <a:pt x="10" y="22"/>
                  </a:lnTo>
                  <a:lnTo>
                    <a:pt x="14" y="14"/>
                  </a:lnTo>
                  <a:lnTo>
                    <a:pt x="20" y="8"/>
                  </a:lnTo>
                  <a:lnTo>
                    <a:pt x="20" y="8"/>
                  </a:lnTo>
                  <a:lnTo>
                    <a:pt x="26" y="4"/>
                  </a:lnTo>
                  <a:lnTo>
                    <a:pt x="34" y="2"/>
                  </a:lnTo>
                  <a:lnTo>
                    <a:pt x="42" y="0"/>
                  </a:lnTo>
                  <a:lnTo>
                    <a:pt x="52" y="0"/>
                  </a:lnTo>
                  <a:lnTo>
                    <a:pt x="52" y="0"/>
                  </a:lnTo>
                  <a:lnTo>
                    <a:pt x="66" y="0"/>
                  </a:lnTo>
                  <a:lnTo>
                    <a:pt x="78" y="2"/>
                  </a:lnTo>
                  <a:lnTo>
                    <a:pt x="90" y="8"/>
                  </a:lnTo>
                  <a:lnTo>
                    <a:pt x="98" y="14"/>
                  </a:lnTo>
                  <a:lnTo>
                    <a:pt x="80" y="32"/>
                  </a:lnTo>
                  <a:lnTo>
                    <a:pt x="80" y="32"/>
                  </a:lnTo>
                  <a:lnTo>
                    <a:pt x="74" y="28"/>
                  </a:lnTo>
                  <a:lnTo>
                    <a:pt x="68" y="26"/>
                  </a:lnTo>
                  <a:lnTo>
                    <a:pt x="52" y="24"/>
                  </a:lnTo>
                  <a:lnTo>
                    <a:pt x="52" y="24"/>
                  </a:lnTo>
                  <a:lnTo>
                    <a:pt x="44" y="24"/>
                  </a:lnTo>
                  <a:lnTo>
                    <a:pt x="38" y="26"/>
                  </a:lnTo>
                  <a:lnTo>
                    <a:pt x="36" y="30"/>
                  </a:lnTo>
                  <a:lnTo>
                    <a:pt x="34" y="36"/>
                  </a:lnTo>
                  <a:lnTo>
                    <a:pt x="34" y="36"/>
                  </a:lnTo>
                  <a:lnTo>
                    <a:pt x="36" y="40"/>
                  </a:lnTo>
                  <a:lnTo>
                    <a:pt x="38" y="42"/>
                  </a:lnTo>
                  <a:lnTo>
                    <a:pt x="42" y="44"/>
                  </a:lnTo>
                  <a:lnTo>
                    <a:pt x="48" y="46"/>
                  </a:lnTo>
                  <a:lnTo>
                    <a:pt x="66" y="48"/>
                  </a:lnTo>
                  <a:lnTo>
                    <a:pt x="66" y="48"/>
                  </a:lnTo>
                  <a:lnTo>
                    <a:pt x="82" y="50"/>
                  </a:lnTo>
                  <a:lnTo>
                    <a:pt x="88" y="54"/>
                  </a:lnTo>
                  <a:lnTo>
                    <a:pt x="92" y="58"/>
                  </a:lnTo>
                  <a:lnTo>
                    <a:pt x="96" y="62"/>
                  </a:lnTo>
                  <a:lnTo>
                    <a:pt x="100" y="68"/>
                  </a:lnTo>
                  <a:lnTo>
                    <a:pt x="100" y="74"/>
                  </a:lnTo>
                  <a:lnTo>
                    <a:pt x="102" y="82"/>
                  </a:lnTo>
                  <a:lnTo>
                    <a:pt x="102" y="8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25" name="Rectangle 17"/>
            <p:cNvSpPr>
              <a:spLocks noChangeArrowheads="1"/>
            </p:cNvSpPr>
            <p:nvPr/>
          </p:nvSpPr>
          <p:spPr bwMode="auto">
            <a:xfrm>
              <a:off x="2406" y="1927"/>
              <a:ext cx="70" cy="28"/>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26" name="Freeform 18"/>
            <p:cNvSpPr>
              <a:spLocks/>
            </p:cNvSpPr>
            <p:nvPr/>
          </p:nvSpPr>
          <p:spPr bwMode="auto">
            <a:xfrm>
              <a:off x="2496" y="1843"/>
              <a:ext cx="118" cy="164"/>
            </a:xfrm>
            <a:custGeom>
              <a:avLst/>
              <a:gdLst/>
              <a:ahLst/>
              <a:cxnLst>
                <a:cxn ang="0">
                  <a:pos x="118" y="30"/>
                </a:cxn>
                <a:cxn ang="0">
                  <a:pos x="74" y="30"/>
                </a:cxn>
                <a:cxn ang="0">
                  <a:pos x="74" y="164"/>
                </a:cxn>
                <a:cxn ang="0">
                  <a:pos x="42" y="164"/>
                </a:cxn>
                <a:cxn ang="0">
                  <a:pos x="42" y="30"/>
                </a:cxn>
                <a:cxn ang="0">
                  <a:pos x="0" y="30"/>
                </a:cxn>
                <a:cxn ang="0">
                  <a:pos x="0" y="0"/>
                </a:cxn>
                <a:cxn ang="0">
                  <a:pos x="118" y="0"/>
                </a:cxn>
                <a:cxn ang="0">
                  <a:pos x="118" y="30"/>
                </a:cxn>
              </a:cxnLst>
              <a:rect l="0" t="0" r="r" b="b"/>
              <a:pathLst>
                <a:path w="118" h="164">
                  <a:moveTo>
                    <a:pt x="118" y="30"/>
                  </a:moveTo>
                  <a:lnTo>
                    <a:pt x="74" y="30"/>
                  </a:lnTo>
                  <a:lnTo>
                    <a:pt x="74" y="164"/>
                  </a:lnTo>
                  <a:lnTo>
                    <a:pt x="42" y="164"/>
                  </a:lnTo>
                  <a:lnTo>
                    <a:pt x="42" y="30"/>
                  </a:lnTo>
                  <a:lnTo>
                    <a:pt x="0" y="30"/>
                  </a:lnTo>
                  <a:lnTo>
                    <a:pt x="0" y="0"/>
                  </a:lnTo>
                  <a:lnTo>
                    <a:pt x="118" y="0"/>
                  </a:lnTo>
                  <a:lnTo>
                    <a:pt x="118" y="3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27" name="Freeform 19"/>
            <p:cNvSpPr>
              <a:spLocks/>
            </p:cNvSpPr>
            <p:nvPr/>
          </p:nvSpPr>
          <p:spPr bwMode="auto">
            <a:xfrm>
              <a:off x="2638" y="1887"/>
              <a:ext cx="86" cy="120"/>
            </a:xfrm>
            <a:custGeom>
              <a:avLst/>
              <a:gdLst/>
              <a:ahLst/>
              <a:cxnLst>
                <a:cxn ang="0">
                  <a:pos x="86" y="10"/>
                </a:cxn>
                <a:cxn ang="0">
                  <a:pos x="64" y="34"/>
                </a:cxn>
                <a:cxn ang="0">
                  <a:pos x="64" y="34"/>
                </a:cxn>
                <a:cxn ang="0">
                  <a:pos x="56" y="28"/>
                </a:cxn>
                <a:cxn ang="0">
                  <a:pos x="48" y="26"/>
                </a:cxn>
                <a:cxn ang="0">
                  <a:pos x="48" y="26"/>
                </a:cxn>
                <a:cxn ang="0">
                  <a:pos x="42" y="28"/>
                </a:cxn>
                <a:cxn ang="0">
                  <a:pos x="36" y="32"/>
                </a:cxn>
                <a:cxn ang="0">
                  <a:pos x="36" y="32"/>
                </a:cxn>
                <a:cxn ang="0">
                  <a:pos x="30" y="38"/>
                </a:cxn>
                <a:cxn ang="0">
                  <a:pos x="30" y="48"/>
                </a:cxn>
                <a:cxn ang="0">
                  <a:pos x="30" y="120"/>
                </a:cxn>
                <a:cxn ang="0">
                  <a:pos x="0" y="120"/>
                </a:cxn>
                <a:cxn ang="0">
                  <a:pos x="0" y="0"/>
                </a:cxn>
                <a:cxn ang="0">
                  <a:pos x="28" y="0"/>
                </a:cxn>
                <a:cxn ang="0">
                  <a:pos x="28" y="12"/>
                </a:cxn>
                <a:cxn ang="0">
                  <a:pos x="28" y="12"/>
                </a:cxn>
                <a:cxn ang="0">
                  <a:pos x="34" y="6"/>
                </a:cxn>
                <a:cxn ang="0">
                  <a:pos x="42" y="2"/>
                </a:cxn>
                <a:cxn ang="0">
                  <a:pos x="50" y="0"/>
                </a:cxn>
                <a:cxn ang="0">
                  <a:pos x="58" y="0"/>
                </a:cxn>
                <a:cxn ang="0">
                  <a:pos x="58" y="0"/>
                </a:cxn>
                <a:cxn ang="0">
                  <a:pos x="66" y="0"/>
                </a:cxn>
                <a:cxn ang="0">
                  <a:pos x="74" y="2"/>
                </a:cxn>
                <a:cxn ang="0">
                  <a:pos x="80" y="6"/>
                </a:cxn>
                <a:cxn ang="0">
                  <a:pos x="86" y="10"/>
                </a:cxn>
                <a:cxn ang="0">
                  <a:pos x="86" y="10"/>
                </a:cxn>
              </a:cxnLst>
              <a:rect l="0" t="0" r="r" b="b"/>
              <a:pathLst>
                <a:path w="86" h="120">
                  <a:moveTo>
                    <a:pt x="86" y="10"/>
                  </a:moveTo>
                  <a:lnTo>
                    <a:pt x="64" y="34"/>
                  </a:lnTo>
                  <a:lnTo>
                    <a:pt x="64" y="34"/>
                  </a:lnTo>
                  <a:lnTo>
                    <a:pt x="56" y="28"/>
                  </a:lnTo>
                  <a:lnTo>
                    <a:pt x="48" y="26"/>
                  </a:lnTo>
                  <a:lnTo>
                    <a:pt x="48" y="26"/>
                  </a:lnTo>
                  <a:lnTo>
                    <a:pt x="42" y="28"/>
                  </a:lnTo>
                  <a:lnTo>
                    <a:pt x="36" y="32"/>
                  </a:lnTo>
                  <a:lnTo>
                    <a:pt x="36" y="32"/>
                  </a:lnTo>
                  <a:lnTo>
                    <a:pt x="30" y="38"/>
                  </a:lnTo>
                  <a:lnTo>
                    <a:pt x="30" y="48"/>
                  </a:lnTo>
                  <a:lnTo>
                    <a:pt x="30" y="120"/>
                  </a:lnTo>
                  <a:lnTo>
                    <a:pt x="0" y="120"/>
                  </a:lnTo>
                  <a:lnTo>
                    <a:pt x="0" y="0"/>
                  </a:lnTo>
                  <a:lnTo>
                    <a:pt x="28" y="0"/>
                  </a:lnTo>
                  <a:lnTo>
                    <a:pt x="28" y="12"/>
                  </a:lnTo>
                  <a:lnTo>
                    <a:pt x="28" y="12"/>
                  </a:lnTo>
                  <a:lnTo>
                    <a:pt x="34" y="6"/>
                  </a:lnTo>
                  <a:lnTo>
                    <a:pt x="42" y="2"/>
                  </a:lnTo>
                  <a:lnTo>
                    <a:pt x="50" y="0"/>
                  </a:lnTo>
                  <a:lnTo>
                    <a:pt x="58" y="0"/>
                  </a:lnTo>
                  <a:lnTo>
                    <a:pt x="58" y="0"/>
                  </a:lnTo>
                  <a:lnTo>
                    <a:pt x="66" y="0"/>
                  </a:lnTo>
                  <a:lnTo>
                    <a:pt x="74" y="2"/>
                  </a:lnTo>
                  <a:lnTo>
                    <a:pt x="80" y="6"/>
                  </a:lnTo>
                  <a:lnTo>
                    <a:pt x="86" y="10"/>
                  </a:lnTo>
                  <a:lnTo>
                    <a:pt x="86" y="1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28" name="Freeform 20"/>
            <p:cNvSpPr>
              <a:spLocks noEditPoints="1"/>
            </p:cNvSpPr>
            <p:nvPr/>
          </p:nvSpPr>
          <p:spPr bwMode="auto">
            <a:xfrm>
              <a:off x="2734" y="1887"/>
              <a:ext cx="98" cy="122"/>
            </a:xfrm>
            <a:custGeom>
              <a:avLst/>
              <a:gdLst/>
              <a:ahLst/>
              <a:cxnLst>
                <a:cxn ang="0">
                  <a:pos x="70" y="120"/>
                </a:cxn>
                <a:cxn ang="0">
                  <a:pos x="70" y="110"/>
                </a:cxn>
                <a:cxn ang="0">
                  <a:pos x="56" y="118"/>
                </a:cxn>
                <a:cxn ang="0">
                  <a:pos x="40" y="122"/>
                </a:cxn>
                <a:cxn ang="0">
                  <a:pos x="30" y="120"/>
                </a:cxn>
                <a:cxn ang="0">
                  <a:pos x="16" y="116"/>
                </a:cxn>
                <a:cxn ang="0">
                  <a:pos x="10" y="110"/>
                </a:cxn>
                <a:cxn ang="0">
                  <a:pos x="2" y="100"/>
                </a:cxn>
                <a:cxn ang="0">
                  <a:pos x="0" y="84"/>
                </a:cxn>
                <a:cxn ang="0">
                  <a:pos x="0" y="76"/>
                </a:cxn>
                <a:cxn ang="0">
                  <a:pos x="6" y="64"/>
                </a:cxn>
                <a:cxn ang="0">
                  <a:pos x="10" y="58"/>
                </a:cxn>
                <a:cxn ang="0">
                  <a:pos x="22" y="52"/>
                </a:cxn>
                <a:cxn ang="0">
                  <a:pos x="40" y="50"/>
                </a:cxn>
                <a:cxn ang="0">
                  <a:pos x="68" y="44"/>
                </a:cxn>
                <a:cxn ang="0">
                  <a:pos x="66" y="34"/>
                </a:cxn>
                <a:cxn ang="0">
                  <a:pos x="56" y="26"/>
                </a:cxn>
                <a:cxn ang="0">
                  <a:pos x="46" y="24"/>
                </a:cxn>
                <a:cxn ang="0">
                  <a:pos x="34" y="26"/>
                </a:cxn>
                <a:cxn ang="0">
                  <a:pos x="24" y="34"/>
                </a:cxn>
                <a:cxn ang="0">
                  <a:pos x="4" y="16"/>
                </a:cxn>
                <a:cxn ang="0">
                  <a:pos x="22" y="2"/>
                </a:cxn>
                <a:cxn ang="0">
                  <a:pos x="34" y="0"/>
                </a:cxn>
                <a:cxn ang="0">
                  <a:pos x="48" y="0"/>
                </a:cxn>
                <a:cxn ang="0">
                  <a:pos x="70" y="2"/>
                </a:cxn>
                <a:cxn ang="0">
                  <a:pos x="86" y="10"/>
                </a:cxn>
                <a:cxn ang="0">
                  <a:pos x="96" y="22"/>
                </a:cxn>
                <a:cxn ang="0">
                  <a:pos x="98" y="42"/>
                </a:cxn>
                <a:cxn ang="0">
                  <a:pos x="68" y="76"/>
                </a:cxn>
                <a:cxn ang="0">
                  <a:pos x="44" y="70"/>
                </a:cxn>
                <a:cxn ang="0">
                  <a:pos x="38" y="70"/>
                </a:cxn>
                <a:cxn ang="0">
                  <a:pos x="30" y="78"/>
                </a:cxn>
                <a:cxn ang="0">
                  <a:pos x="28" y="84"/>
                </a:cxn>
                <a:cxn ang="0">
                  <a:pos x="32" y="94"/>
                </a:cxn>
                <a:cxn ang="0">
                  <a:pos x="46" y="96"/>
                </a:cxn>
                <a:cxn ang="0">
                  <a:pos x="58" y="96"/>
                </a:cxn>
                <a:cxn ang="0">
                  <a:pos x="66" y="90"/>
                </a:cxn>
                <a:cxn ang="0">
                  <a:pos x="68" y="84"/>
                </a:cxn>
                <a:cxn ang="0">
                  <a:pos x="68" y="76"/>
                </a:cxn>
              </a:cxnLst>
              <a:rect l="0" t="0" r="r" b="b"/>
              <a:pathLst>
                <a:path w="98" h="122">
                  <a:moveTo>
                    <a:pt x="98" y="120"/>
                  </a:moveTo>
                  <a:lnTo>
                    <a:pt x="70" y="120"/>
                  </a:lnTo>
                  <a:lnTo>
                    <a:pt x="70" y="110"/>
                  </a:lnTo>
                  <a:lnTo>
                    <a:pt x="70" y="110"/>
                  </a:lnTo>
                  <a:lnTo>
                    <a:pt x="64" y="114"/>
                  </a:lnTo>
                  <a:lnTo>
                    <a:pt x="56" y="118"/>
                  </a:lnTo>
                  <a:lnTo>
                    <a:pt x="48" y="120"/>
                  </a:lnTo>
                  <a:lnTo>
                    <a:pt x="40" y="122"/>
                  </a:lnTo>
                  <a:lnTo>
                    <a:pt x="40" y="122"/>
                  </a:lnTo>
                  <a:lnTo>
                    <a:pt x="30" y="120"/>
                  </a:lnTo>
                  <a:lnTo>
                    <a:pt x="22" y="118"/>
                  </a:lnTo>
                  <a:lnTo>
                    <a:pt x="16" y="116"/>
                  </a:lnTo>
                  <a:lnTo>
                    <a:pt x="10" y="110"/>
                  </a:lnTo>
                  <a:lnTo>
                    <a:pt x="10" y="110"/>
                  </a:lnTo>
                  <a:lnTo>
                    <a:pt x="6" y="106"/>
                  </a:lnTo>
                  <a:lnTo>
                    <a:pt x="2" y="100"/>
                  </a:lnTo>
                  <a:lnTo>
                    <a:pt x="0" y="92"/>
                  </a:lnTo>
                  <a:lnTo>
                    <a:pt x="0" y="84"/>
                  </a:lnTo>
                  <a:lnTo>
                    <a:pt x="0" y="84"/>
                  </a:lnTo>
                  <a:lnTo>
                    <a:pt x="0" y="76"/>
                  </a:lnTo>
                  <a:lnTo>
                    <a:pt x="2" y="70"/>
                  </a:lnTo>
                  <a:lnTo>
                    <a:pt x="6" y="64"/>
                  </a:lnTo>
                  <a:lnTo>
                    <a:pt x="10" y="58"/>
                  </a:lnTo>
                  <a:lnTo>
                    <a:pt x="10" y="58"/>
                  </a:lnTo>
                  <a:lnTo>
                    <a:pt x="16" y="54"/>
                  </a:lnTo>
                  <a:lnTo>
                    <a:pt x="22" y="52"/>
                  </a:lnTo>
                  <a:lnTo>
                    <a:pt x="30" y="50"/>
                  </a:lnTo>
                  <a:lnTo>
                    <a:pt x="40" y="50"/>
                  </a:lnTo>
                  <a:lnTo>
                    <a:pt x="68" y="50"/>
                  </a:lnTo>
                  <a:lnTo>
                    <a:pt x="68" y="44"/>
                  </a:lnTo>
                  <a:lnTo>
                    <a:pt x="68" y="44"/>
                  </a:lnTo>
                  <a:lnTo>
                    <a:pt x="66" y="34"/>
                  </a:lnTo>
                  <a:lnTo>
                    <a:pt x="62" y="30"/>
                  </a:lnTo>
                  <a:lnTo>
                    <a:pt x="56" y="26"/>
                  </a:lnTo>
                  <a:lnTo>
                    <a:pt x="46" y="24"/>
                  </a:lnTo>
                  <a:lnTo>
                    <a:pt x="46" y="24"/>
                  </a:lnTo>
                  <a:lnTo>
                    <a:pt x="40" y="26"/>
                  </a:lnTo>
                  <a:lnTo>
                    <a:pt x="34" y="26"/>
                  </a:lnTo>
                  <a:lnTo>
                    <a:pt x="28" y="30"/>
                  </a:lnTo>
                  <a:lnTo>
                    <a:pt x="24" y="34"/>
                  </a:lnTo>
                  <a:lnTo>
                    <a:pt x="4" y="16"/>
                  </a:lnTo>
                  <a:lnTo>
                    <a:pt x="4" y="16"/>
                  </a:lnTo>
                  <a:lnTo>
                    <a:pt x="14" y="8"/>
                  </a:lnTo>
                  <a:lnTo>
                    <a:pt x="22" y="2"/>
                  </a:lnTo>
                  <a:lnTo>
                    <a:pt x="22" y="2"/>
                  </a:lnTo>
                  <a:lnTo>
                    <a:pt x="34" y="0"/>
                  </a:lnTo>
                  <a:lnTo>
                    <a:pt x="48" y="0"/>
                  </a:lnTo>
                  <a:lnTo>
                    <a:pt x="48" y="0"/>
                  </a:lnTo>
                  <a:lnTo>
                    <a:pt x="60" y="0"/>
                  </a:lnTo>
                  <a:lnTo>
                    <a:pt x="70" y="2"/>
                  </a:lnTo>
                  <a:lnTo>
                    <a:pt x="78" y="6"/>
                  </a:lnTo>
                  <a:lnTo>
                    <a:pt x="86" y="10"/>
                  </a:lnTo>
                  <a:lnTo>
                    <a:pt x="92" y="16"/>
                  </a:lnTo>
                  <a:lnTo>
                    <a:pt x="96" y="22"/>
                  </a:lnTo>
                  <a:lnTo>
                    <a:pt x="98" y="32"/>
                  </a:lnTo>
                  <a:lnTo>
                    <a:pt x="98" y="42"/>
                  </a:lnTo>
                  <a:lnTo>
                    <a:pt x="98" y="120"/>
                  </a:lnTo>
                  <a:close/>
                  <a:moveTo>
                    <a:pt x="68" y="76"/>
                  </a:moveTo>
                  <a:lnTo>
                    <a:pt x="68" y="70"/>
                  </a:lnTo>
                  <a:lnTo>
                    <a:pt x="44" y="70"/>
                  </a:lnTo>
                  <a:lnTo>
                    <a:pt x="44" y="70"/>
                  </a:lnTo>
                  <a:lnTo>
                    <a:pt x="38" y="70"/>
                  </a:lnTo>
                  <a:lnTo>
                    <a:pt x="32" y="74"/>
                  </a:lnTo>
                  <a:lnTo>
                    <a:pt x="30" y="78"/>
                  </a:lnTo>
                  <a:lnTo>
                    <a:pt x="28" y="84"/>
                  </a:lnTo>
                  <a:lnTo>
                    <a:pt x="28" y="84"/>
                  </a:lnTo>
                  <a:lnTo>
                    <a:pt x="30" y="90"/>
                  </a:lnTo>
                  <a:lnTo>
                    <a:pt x="32" y="94"/>
                  </a:lnTo>
                  <a:lnTo>
                    <a:pt x="38" y="96"/>
                  </a:lnTo>
                  <a:lnTo>
                    <a:pt x="46" y="96"/>
                  </a:lnTo>
                  <a:lnTo>
                    <a:pt x="46" y="96"/>
                  </a:lnTo>
                  <a:lnTo>
                    <a:pt x="58" y="96"/>
                  </a:lnTo>
                  <a:lnTo>
                    <a:pt x="62" y="92"/>
                  </a:lnTo>
                  <a:lnTo>
                    <a:pt x="66" y="90"/>
                  </a:lnTo>
                  <a:lnTo>
                    <a:pt x="66" y="90"/>
                  </a:lnTo>
                  <a:lnTo>
                    <a:pt x="68" y="84"/>
                  </a:lnTo>
                  <a:lnTo>
                    <a:pt x="68" y="76"/>
                  </a:lnTo>
                  <a:lnTo>
                    <a:pt x="68" y="7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29" name="Freeform 21"/>
            <p:cNvSpPr>
              <a:spLocks/>
            </p:cNvSpPr>
            <p:nvPr/>
          </p:nvSpPr>
          <p:spPr bwMode="auto">
            <a:xfrm>
              <a:off x="2864" y="1887"/>
              <a:ext cx="100" cy="120"/>
            </a:xfrm>
            <a:custGeom>
              <a:avLst/>
              <a:gdLst/>
              <a:ahLst/>
              <a:cxnLst>
                <a:cxn ang="0">
                  <a:pos x="100" y="120"/>
                </a:cxn>
                <a:cxn ang="0">
                  <a:pos x="70" y="120"/>
                </a:cxn>
                <a:cxn ang="0">
                  <a:pos x="70" y="48"/>
                </a:cxn>
                <a:cxn ang="0">
                  <a:pos x="70" y="48"/>
                </a:cxn>
                <a:cxn ang="0">
                  <a:pos x="68" y="38"/>
                </a:cxn>
                <a:cxn ang="0">
                  <a:pos x="64" y="30"/>
                </a:cxn>
                <a:cxn ang="0">
                  <a:pos x="64" y="30"/>
                </a:cxn>
                <a:cxn ang="0">
                  <a:pos x="58" y="28"/>
                </a:cxn>
                <a:cxn ang="0">
                  <a:pos x="50" y="26"/>
                </a:cxn>
                <a:cxn ang="0">
                  <a:pos x="50" y="26"/>
                </a:cxn>
                <a:cxn ang="0">
                  <a:pos x="42" y="28"/>
                </a:cxn>
                <a:cxn ang="0">
                  <a:pos x="36" y="30"/>
                </a:cxn>
                <a:cxn ang="0">
                  <a:pos x="36" y="30"/>
                </a:cxn>
                <a:cxn ang="0">
                  <a:pos x="32" y="38"/>
                </a:cxn>
                <a:cxn ang="0">
                  <a:pos x="30" y="48"/>
                </a:cxn>
                <a:cxn ang="0">
                  <a:pos x="30" y="120"/>
                </a:cxn>
                <a:cxn ang="0">
                  <a:pos x="0" y="120"/>
                </a:cxn>
                <a:cxn ang="0">
                  <a:pos x="0" y="0"/>
                </a:cxn>
                <a:cxn ang="0">
                  <a:pos x="30" y="0"/>
                </a:cxn>
                <a:cxn ang="0">
                  <a:pos x="30" y="12"/>
                </a:cxn>
                <a:cxn ang="0">
                  <a:pos x="30" y="12"/>
                </a:cxn>
                <a:cxn ang="0">
                  <a:pos x="36" y="6"/>
                </a:cxn>
                <a:cxn ang="0">
                  <a:pos x="42" y="2"/>
                </a:cxn>
                <a:cxn ang="0">
                  <a:pos x="50" y="0"/>
                </a:cxn>
                <a:cxn ang="0">
                  <a:pos x="60" y="0"/>
                </a:cxn>
                <a:cxn ang="0">
                  <a:pos x="60" y="0"/>
                </a:cxn>
                <a:cxn ang="0">
                  <a:pos x="68" y="0"/>
                </a:cxn>
                <a:cxn ang="0">
                  <a:pos x="76" y="2"/>
                </a:cxn>
                <a:cxn ang="0">
                  <a:pos x="82" y="6"/>
                </a:cxn>
                <a:cxn ang="0">
                  <a:pos x="88" y="10"/>
                </a:cxn>
                <a:cxn ang="0">
                  <a:pos x="88" y="10"/>
                </a:cxn>
                <a:cxn ang="0">
                  <a:pos x="92" y="16"/>
                </a:cxn>
                <a:cxn ang="0">
                  <a:pos x="96" y="24"/>
                </a:cxn>
                <a:cxn ang="0">
                  <a:pos x="98" y="34"/>
                </a:cxn>
                <a:cxn ang="0">
                  <a:pos x="100" y="44"/>
                </a:cxn>
                <a:cxn ang="0">
                  <a:pos x="100" y="120"/>
                </a:cxn>
              </a:cxnLst>
              <a:rect l="0" t="0" r="r" b="b"/>
              <a:pathLst>
                <a:path w="100" h="120">
                  <a:moveTo>
                    <a:pt x="100" y="120"/>
                  </a:moveTo>
                  <a:lnTo>
                    <a:pt x="70" y="120"/>
                  </a:lnTo>
                  <a:lnTo>
                    <a:pt x="70" y="48"/>
                  </a:lnTo>
                  <a:lnTo>
                    <a:pt x="70" y="48"/>
                  </a:lnTo>
                  <a:lnTo>
                    <a:pt x="68" y="38"/>
                  </a:lnTo>
                  <a:lnTo>
                    <a:pt x="64" y="30"/>
                  </a:lnTo>
                  <a:lnTo>
                    <a:pt x="64" y="30"/>
                  </a:lnTo>
                  <a:lnTo>
                    <a:pt x="58" y="28"/>
                  </a:lnTo>
                  <a:lnTo>
                    <a:pt x="50" y="26"/>
                  </a:lnTo>
                  <a:lnTo>
                    <a:pt x="50" y="26"/>
                  </a:lnTo>
                  <a:lnTo>
                    <a:pt x="42" y="28"/>
                  </a:lnTo>
                  <a:lnTo>
                    <a:pt x="36" y="30"/>
                  </a:lnTo>
                  <a:lnTo>
                    <a:pt x="36" y="30"/>
                  </a:lnTo>
                  <a:lnTo>
                    <a:pt x="32" y="38"/>
                  </a:lnTo>
                  <a:lnTo>
                    <a:pt x="30" y="48"/>
                  </a:lnTo>
                  <a:lnTo>
                    <a:pt x="30" y="120"/>
                  </a:lnTo>
                  <a:lnTo>
                    <a:pt x="0" y="120"/>
                  </a:lnTo>
                  <a:lnTo>
                    <a:pt x="0" y="0"/>
                  </a:lnTo>
                  <a:lnTo>
                    <a:pt x="30" y="0"/>
                  </a:lnTo>
                  <a:lnTo>
                    <a:pt x="30" y="12"/>
                  </a:lnTo>
                  <a:lnTo>
                    <a:pt x="30" y="12"/>
                  </a:lnTo>
                  <a:lnTo>
                    <a:pt x="36" y="6"/>
                  </a:lnTo>
                  <a:lnTo>
                    <a:pt x="42" y="2"/>
                  </a:lnTo>
                  <a:lnTo>
                    <a:pt x="50" y="0"/>
                  </a:lnTo>
                  <a:lnTo>
                    <a:pt x="60" y="0"/>
                  </a:lnTo>
                  <a:lnTo>
                    <a:pt x="60" y="0"/>
                  </a:lnTo>
                  <a:lnTo>
                    <a:pt x="68" y="0"/>
                  </a:lnTo>
                  <a:lnTo>
                    <a:pt x="76" y="2"/>
                  </a:lnTo>
                  <a:lnTo>
                    <a:pt x="82" y="6"/>
                  </a:lnTo>
                  <a:lnTo>
                    <a:pt x="88" y="10"/>
                  </a:lnTo>
                  <a:lnTo>
                    <a:pt x="88" y="10"/>
                  </a:lnTo>
                  <a:lnTo>
                    <a:pt x="92" y="16"/>
                  </a:lnTo>
                  <a:lnTo>
                    <a:pt x="96" y="24"/>
                  </a:lnTo>
                  <a:lnTo>
                    <a:pt x="98" y="34"/>
                  </a:lnTo>
                  <a:lnTo>
                    <a:pt x="100" y="44"/>
                  </a:lnTo>
                  <a:lnTo>
                    <a:pt x="100"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30" name="Freeform 22"/>
            <p:cNvSpPr>
              <a:spLocks/>
            </p:cNvSpPr>
            <p:nvPr/>
          </p:nvSpPr>
          <p:spPr bwMode="auto">
            <a:xfrm>
              <a:off x="2984" y="1887"/>
              <a:ext cx="102" cy="122"/>
            </a:xfrm>
            <a:custGeom>
              <a:avLst/>
              <a:gdLst/>
              <a:ahLst/>
              <a:cxnLst>
                <a:cxn ang="0">
                  <a:pos x="102" y="82"/>
                </a:cxn>
                <a:cxn ang="0">
                  <a:pos x="98" y="100"/>
                </a:cxn>
                <a:cxn ang="0">
                  <a:pos x="88" y="112"/>
                </a:cxn>
                <a:cxn ang="0">
                  <a:pos x="80" y="116"/>
                </a:cxn>
                <a:cxn ang="0">
                  <a:pos x="62" y="120"/>
                </a:cxn>
                <a:cxn ang="0">
                  <a:pos x="52" y="122"/>
                </a:cxn>
                <a:cxn ang="0">
                  <a:pos x="24" y="118"/>
                </a:cxn>
                <a:cxn ang="0">
                  <a:pos x="12" y="114"/>
                </a:cxn>
                <a:cxn ang="0">
                  <a:pos x="20" y="84"/>
                </a:cxn>
                <a:cxn ang="0">
                  <a:pos x="26" y="90"/>
                </a:cxn>
                <a:cxn ang="0">
                  <a:pos x="42" y="96"/>
                </a:cxn>
                <a:cxn ang="0">
                  <a:pos x="52" y="96"/>
                </a:cxn>
                <a:cxn ang="0">
                  <a:pos x="68" y="92"/>
                </a:cxn>
                <a:cxn ang="0">
                  <a:pos x="72" y="84"/>
                </a:cxn>
                <a:cxn ang="0">
                  <a:pos x="72" y="80"/>
                </a:cxn>
                <a:cxn ang="0">
                  <a:pos x="66" y="74"/>
                </a:cxn>
                <a:cxn ang="0">
                  <a:pos x="42" y="70"/>
                </a:cxn>
                <a:cxn ang="0">
                  <a:pos x="26" y="68"/>
                </a:cxn>
                <a:cxn ang="0">
                  <a:pos x="16" y="60"/>
                </a:cxn>
                <a:cxn ang="0">
                  <a:pos x="8" y="50"/>
                </a:cxn>
                <a:cxn ang="0">
                  <a:pos x="6" y="38"/>
                </a:cxn>
                <a:cxn ang="0">
                  <a:pos x="8" y="28"/>
                </a:cxn>
                <a:cxn ang="0">
                  <a:pos x="14" y="14"/>
                </a:cxn>
                <a:cxn ang="0">
                  <a:pos x="20" y="8"/>
                </a:cxn>
                <a:cxn ang="0">
                  <a:pos x="36" y="2"/>
                </a:cxn>
                <a:cxn ang="0">
                  <a:pos x="52" y="0"/>
                </a:cxn>
                <a:cxn ang="0">
                  <a:pos x="68" y="0"/>
                </a:cxn>
                <a:cxn ang="0">
                  <a:pos x="90" y="8"/>
                </a:cxn>
                <a:cxn ang="0">
                  <a:pos x="80" y="32"/>
                </a:cxn>
                <a:cxn ang="0">
                  <a:pos x="74" y="28"/>
                </a:cxn>
                <a:cxn ang="0">
                  <a:pos x="52" y="24"/>
                </a:cxn>
                <a:cxn ang="0">
                  <a:pos x="44" y="24"/>
                </a:cxn>
                <a:cxn ang="0">
                  <a:pos x="36" y="30"/>
                </a:cxn>
                <a:cxn ang="0">
                  <a:pos x="36" y="36"/>
                </a:cxn>
                <a:cxn ang="0">
                  <a:pos x="38" y="42"/>
                </a:cxn>
                <a:cxn ang="0">
                  <a:pos x="48" y="46"/>
                </a:cxn>
                <a:cxn ang="0">
                  <a:pos x="66" y="48"/>
                </a:cxn>
                <a:cxn ang="0">
                  <a:pos x="88" y="54"/>
                </a:cxn>
                <a:cxn ang="0">
                  <a:pos x="98" y="62"/>
                </a:cxn>
                <a:cxn ang="0">
                  <a:pos x="102" y="74"/>
                </a:cxn>
                <a:cxn ang="0">
                  <a:pos x="102" y="82"/>
                </a:cxn>
              </a:cxnLst>
              <a:rect l="0" t="0" r="r" b="b"/>
              <a:pathLst>
                <a:path w="102" h="122">
                  <a:moveTo>
                    <a:pt x="102" y="82"/>
                  </a:moveTo>
                  <a:lnTo>
                    <a:pt x="102" y="82"/>
                  </a:lnTo>
                  <a:lnTo>
                    <a:pt x="102" y="92"/>
                  </a:lnTo>
                  <a:lnTo>
                    <a:pt x="98" y="100"/>
                  </a:lnTo>
                  <a:lnTo>
                    <a:pt x="94" y="106"/>
                  </a:lnTo>
                  <a:lnTo>
                    <a:pt x="88" y="112"/>
                  </a:lnTo>
                  <a:lnTo>
                    <a:pt x="88" y="112"/>
                  </a:lnTo>
                  <a:lnTo>
                    <a:pt x="80" y="116"/>
                  </a:lnTo>
                  <a:lnTo>
                    <a:pt x="72" y="120"/>
                  </a:lnTo>
                  <a:lnTo>
                    <a:pt x="62" y="120"/>
                  </a:lnTo>
                  <a:lnTo>
                    <a:pt x="52" y="122"/>
                  </a:lnTo>
                  <a:lnTo>
                    <a:pt x="52" y="122"/>
                  </a:lnTo>
                  <a:lnTo>
                    <a:pt x="36" y="120"/>
                  </a:lnTo>
                  <a:lnTo>
                    <a:pt x="24" y="118"/>
                  </a:lnTo>
                  <a:lnTo>
                    <a:pt x="24" y="118"/>
                  </a:lnTo>
                  <a:lnTo>
                    <a:pt x="12" y="114"/>
                  </a:lnTo>
                  <a:lnTo>
                    <a:pt x="0" y="104"/>
                  </a:lnTo>
                  <a:lnTo>
                    <a:pt x="20" y="84"/>
                  </a:lnTo>
                  <a:lnTo>
                    <a:pt x="20" y="84"/>
                  </a:lnTo>
                  <a:lnTo>
                    <a:pt x="26" y="90"/>
                  </a:lnTo>
                  <a:lnTo>
                    <a:pt x="34" y="94"/>
                  </a:lnTo>
                  <a:lnTo>
                    <a:pt x="42" y="96"/>
                  </a:lnTo>
                  <a:lnTo>
                    <a:pt x="52" y="96"/>
                  </a:lnTo>
                  <a:lnTo>
                    <a:pt x="52" y="96"/>
                  </a:lnTo>
                  <a:lnTo>
                    <a:pt x="62" y="96"/>
                  </a:lnTo>
                  <a:lnTo>
                    <a:pt x="68" y="92"/>
                  </a:lnTo>
                  <a:lnTo>
                    <a:pt x="72" y="90"/>
                  </a:lnTo>
                  <a:lnTo>
                    <a:pt x="72" y="84"/>
                  </a:lnTo>
                  <a:lnTo>
                    <a:pt x="72" y="84"/>
                  </a:lnTo>
                  <a:lnTo>
                    <a:pt x="72" y="80"/>
                  </a:lnTo>
                  <a:lnTo>
                    <a:pt x="70" y="76"/>
                  </a:lnTo>
                  <a:lnTo>
                    <a:pt x="66" y="74"/>
                  </a:lnTo>
                  <a:lnTo>
                    <a:pt x="60" y="72"/>
                  </a:lnTo>
                  <a:lnTo>
                    <a:pt x="42" y="70"/>
                  </a:lnTo>
                  <a:lnTo>
                    <a:pt x="42" y="70"/>
                  </a:lnTo>
                  <a:lnTo>
                    <a:pt x="26" y="68"/>
                  </a:lnTo>
                  <a:lnTo>
                    <a:pt x="20" y="64"/>
                  </a:lnTo>
                  <a:lnTo>
                    <a:pt x="16" y="60"/>
                  </a:lnTo>
                  <a:lnTo>
                    <a:pt x="12" y="56"/>
                  </a:lnTo>
                  <a:lnTo>
                    <a:pt x="8" y="50"/>
                  </a:lnTo>
                  <a:lnTo>
                    <a:pt x="8" y="44"/>
                  </a:lnTo>
                  <a:lnTo>
                    <a:pt x="6" y="38"/>
                  </a:lnTo>
                  <a:lnTo>
                    <a:pt x="6" y="38"/>
                  </a:lnTo>
                  <a:lnTo>
                    <a:pt x="8" y="28"/>
                  </a:lnTo>
                  <a:lnTo>
                    <a:pt x="10" y="22"/>
                  </a:lnTo>
                  <a:lnTo>
                    <a:pt x="14" y="14"/>
                  </a:lnTo>
                  <a:lnTo>
                    <a:pt x="20" y="8"/>
                  </a:lnTo>
                  <a:lnTo>
                    <a:pt x="20" y="8"/>
                  </a:lnTo>
                  <a:lnTo>
                    <a:pt x="28" y="4"/>
                  </a:lnTo>
                  <a:lnTo>
                    <a:pt x="36" y="2"/>
                  </a:lnTo>
                  <a:lnTo>
                    <a:pt x="44" y="0"/>
                  </a:lnTo>
                  <a:lnTo>
                    <a:pt x="52" y="0"/>
                  </a:lnTo>
                  <a:lnTo>
                    <a:pt x="52" y="0"/>
                  </a:lnTo>
                  <a:lnTo>
                    <a:pt x="68" y="0"/>
                  </a:lnTo>
                  <a:lnTo>
                    <a:pt x="80" y="2"/>
                  </a:lnTo>
                  <a:lnTo>
                    <a:pt x="90" y="8"/>
                  </a:lnTo>
                  <a:lnTo>
                    <a:pt x="98" y="14"/>
                  </a:lnTo>
                  <a:lnTo>
                    <a:pt x="80" y="32"/>
                  </a:lnTo>
                  <a:lnTo>
                    <a:pt x="80" y="32"/>
                  </a:lnTo>
                  <a:lnTo>
                    <a:pt x="74" y="28"/>
                  </a:lnTo>
                  <a:lnTo>
                    <a:pt x="68" y="26"/>
                  </a:lnTo>
                  <a:lnTo>
                    <a:pt x="52" y="24"/>
                  </a:lnTo>
                  <a:lnTo>
                    <a:pt x="52" y="24"/>
                  </a:lnTo>
                  <a:lnTo>
                    <a:pt x="44" y="24"/>
                  </a:lnTo>
                  <a:lnTo>
                    <a:pt x="40" y="26"/>
                  </a:lnTo>
                  <a:lnTo>
                    <a:pt x="36" y="30"/>
                  </a:lnTo>
                  <a:lnTo>
                    <a:pt x="36" y="36"/>
                  </a:lnTo>
                  <a:lnTo>
                    <a:pt x="36" y="36"/>
                  </a:lnTo>
                  <a:lnTo>
                    <a:pt x="36" y="40"/>
                  </a:lnTo>
                  <a:lnTo>
                    <a:pt x="38" y="42"/>
                  </a:lnTo>
                  <a:lnTo>
                    <a:pt x="42" y="44"/>
                  </a:lnTo>
                  <a:lnTo>
                    <a:pt x="48" y="46"/>
                  </a:lnTo>
                  <a:lnTo>
                    <a:pt x="66" y="48"/>
                  </a:lnTo>
                  <a:lnTo>
                    <a:pt x="66" y="48"/>
                  </a:lnTo>
                  <a:lnTo>
                    <a:pt x="82" y="50"/>
                  </a:lnTo>
                  <a:lnTo>
                    <a:pt x="88" y="54"/>
                  </a:lnTo>
                  <a:lnTo>
                    <a:pt x="94" y="58"/>
                  </a:lnTo>
                  <a:lnTo>
                    <a:pt x="98" y="62"/>
                  </a:lnTo>
                  <a:lnTo>
                    <a:pt x="100" y="68"/>
                  </a:lnTo>
                  <a:lnTo>
                    <a:pt x="102" y="74"/>
                  </a:lnTo>
                  <a:lnTo>
                    <a:pt x="102" y="82"/>
                  </a:lnTo>
                  <a:lnTo>
                    <a:pt x="102" y="8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31" name="Freeform 23"/>
            <p:cNvSpPr>
              <a:spLocks/>
            </p:cNvSpPr>
            <p:nvPr/>
          </p:nvSpPr>
          <p:spPr bwMode="auto">
            <a:xfrm>
              <a:off x="3102" y="1841"/>
              <a:ext cx="64" cy="166"/>
            </a:xfrm>
            <a:custGeom>
              <a:avLst/>
              <a:gdLst/>
              <a:ahLst/>
              <a:cxnLst>
                <a:cxn ang="0">
                  <a:pos x="64" y="72"/>
                </a:cxn>
                <a:cxn ang="0">
                  <a:pos x="42" y="72"/>
                </a:cxn>
                <a:cxn ang="0">
                  <a:pos x="42" y="166"/>
                </a:cxn>
                <a:cxn ang="0">
                  <a:pos x="12" y="166"/>
                </a:cxn>
                <a:cxn ang="0">
                  <a:pos x="12" y="72"/>
                </a:cxn>
                <a:cxn ang="0">
                  <a:pos x="0" y="72"/>
                </a:cxn>
                <a:cxn ang="0">
                  <a:pos x="0" y="50"/>
                </a:cxn>
                <a:cxn ang="0">
                  <a:pos x="12" y="50"/>
                </a:cxn>
                <a:cxn ang="0">
                  <a:pos x="12" y="36"/>
                </a:cxn>
                <a:cxn ang="0">
                  <a:pos x="12" y="36"/>
                </a:cxn>
                <a:cxn ang="0">
                  <a:pos x="14" y="22"/>
                </a:cxn>
                <a:cxn ang="0">
                  <a:pos x="20" y="12"/>
                </a:cxn>
                <a:cxn ang="0">
                  <a:pos x="20" y="12"/>
                </a:cxn>
                <a:cxn ang="0">
                  <a:pos x="26" y="6"/>
                </a:cxn>
                <a:cxn ang="0">
                  <a:pos x="32" y="4"/>
                </a:cxn>
                <a:cxn ang="0">
                  <a:pos x="40" y="2"/>
                </a:cxn>
                <a:cxn ang="0">
                  <a:pos x="48" y="0"/>
                </a:cxn>
                <a:cxn ang="0">
                  <a:pos x="64" y="0"/>
                </a:cxn>
                <a:cxn ang="0">
                  <a:pos x="64" y="26"/>
                </a:cxn>
                <a:cxn ang="0">
                  <a:pos x="52" y="26"/>
                </a:cxn>
                <a:cxn ang="0">
                  <a:pos x="52" y="26"/>
                </a:cxn>
                <a:cxn ang="0">
                  <a:pos x="48" y="26"/>
                </a:cxn>
                <a:cxn ang="0">
                  <a:pos x="46" y="28"/>
                </a:cxn>
                <a:cxn ang="0">
                  <a:pos x="44" y="32"/>
                </a:cxn>
                <a:cxn ang="0">
                  <a:pos x="42" y="36"/>
                </a:cxn>
                <a:cxn ang="0">
                  <a:pos x="42" y="50"/>
                </a:cxn>
                <a:cxn ang="0">
                  <a:pos x="64" y="50"/>
                </a:cxn>
                <a:cxn ang="0">
                  <a:pos x="64" y="72"/>
                </a:cxn>
              </a:cxnLst>
              <a:rect l="0" t="0" r="r" b="b"/>
              <a:pathLst>
                <a:path w="64" h="166">
                  <a:moveTo>
                    <a:pt x="64" y="72"/>
                  </a:moveTo>
                  <a:lnTo>
                    <a:pt x="42" y="72"/>
                  </a:lnTo>
                  <a:lnTo>
                    <a:pt x="42" y="166"/>
                  </a:lnTo>
                  <a:lnTo>
                    <a:pt x="12" y="166"/>
                  </a:lnTo>
                  <a:lnTo>
                    <a:pt x="12" y="72"/>
                  </a:lnTo>
                  <a:lnTo>
                    <a:pt x="0" y="72"/>
                  </a:lnTo>
                  <a:lnTo>
                    <a:pt x="0" y="50"/>
                  </a:lnTo>
                  <a:lnTo>
                    <a:pt x="12" y="50"/>
                  </a:lnTo>
                  <a:lnTo>
                    <a:pt x="12" y="36"/>
                  </a:lnTo>
                  <a:lnTo>
                    <a:pt x="12" y="36"/>
                  </a:lnTo>
                  <a:lnTo>
                    <a:pt x="14" y="22"/>
                  </a:lnTo>
                  <a:lnTo>
                    <a:pt x="20" y="12"/>
                  </a:lnTo>
                  <a:lnTo>
                    <a:pt x="20" y="12"/>
                  </a:lnTo>
                  <a:lnTo>
                    <a:pt x="26" y="6"/>
                  </a:lnTo>
                  <a:lnTo>
                    <a:pt x="32" y="4"/>
                  </a:lnTo>
                  <a:lnTo>
                    <a:pt x="40" y="2"/>
                  </a:lnTo>
                  <a:lnTo>
                    <a:pt x="48" y="0"/>
                  </a:lnTo>
                  <a:lnTo>
                    <a:pt x="64" y="0"/>
                  </a:lnTo>
                  <a:lnTo>
                    <a:pt x="64" y="26"/>
                  </a:lnTo>
                  <a:lnTo>
                    <a:pt x="52" y="26"/>
                  </a:lnTo>
                  <a:lnTo>
                    <a:pt x="52" y="26"/>
                  </a:lnTo>
                  <a:lnTo>
                    <a:pt x="48" y="26"/>
                  </a:lnTo>
                  <a:lnTo>
                    <a:pt x="46" y="28"/>
                  </a:lnTo>
                  <a:lnTo>
                    <a:pt x="44" y="32"/>
                  </a:lnTo>
                  <a:lnTo>
                    <a:pt x="42" y="36"/>
                  </a:lnTo>
                  <a:lnTo>
                    <a:pt x="42" y="50"/>
                  </a:lnTo>
                  <a:lnTo>
                    <a:pt x="64" y="50"/>
                  </a:lnTo>
                  <a:lnTo>
                    <a:pt x="64" y="7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32" name="Freeform 24"/>
            <p:cNvSpPr>
              <a:spLocks noEditPoints="1"/>
            </p:cNvSpPr>
            <p:nvPr/>
          </p:nvSpPr>
          <p:spPr bwMode="auto">
            <a:xfrm>
              <a:off x="3184" y="1887"/>
              <a:ext cx="104" cy="122"/>
            </a:xfrm>
            <a:custGeom>
              <a:avLst/>
              <a:gdLst/>
              <a:ahLst/>
              <a:cxnLst>
                <a:cxn ang="0">
                  <a:pos x="28" y="70"/>
                </a:cxn>
                <a:cxn ang="0">
                  <a:pos x="30" y="80"/>
                </a:cxn>
                <a:cxn ang="0">
                  <a:pos x="36" y="88"/>
                </a:cxn>
                <a:cxn ang="0">
                  <a:pos x="56" y="96"/>
                </a:cxn>
                <a:cxn ang="0">
                  <a:pos x="62" y="96"/>
                </a:cxn>
                <a:cxn ang="0">
                  <a:pos x="76" y="90"/>
                </a:cxn>
                <a:cxn ang="0">
                  <a:pos x="100" y="102"/>
                </a:cxn>
                <a:cxn ang="0">
                  <a:pos x="90" y="112"/>
                </a:cxn>
                <a:cxn ang="0">
                  <a:pos x="80" y="116"/>
                </a:cxn>
                <a:cxn ang="0">
                  <a:pos x="54" y="122"/>
                </a:cxn>
                <a:cxn ang="0">
                  <a:pos x="42" y="120"/>
                </a:cxn>
                <a:cxn ang="0">
                  <a:pos x="22" y="112"/>
                </a:cxn>
                <a:cxn ang="0">
                  <a:pos x="8" y="98"/>
                </a:cxn>
                <a:cxn ang="0">
                  <a:pos x="0" y="74"/>
                </a:cxn>
                <a:cxn ang="0">
                  <a:pos x="0" y="60"/>
                </a:cxn>
                <a:cxn ang="0">
                  <a:pos x="4" y="34"/>
                </a:cxn>
                <a:cxn ang="0">
                  <a:pos x="14" y="14"/>
                </a:cxn>
                <a:cxn ang="0">
                  <a:pos x="22" y="8"/>
                </a:cxn>
                <a:cxn ang="0">
                  <a:pos x="40" y="0"/>
                </a:cxn>
                <a:cxn ang="0">
                  <a:pos x="52" y="0"/>
                </a:cxn>
                <a:cxn ang="0">
                  <a:pos x="74" y="4"/>
                </a:cxn>
                <a:cxn ang="0">
                  <a:pos x="90" y="16"/>
                </a:cxn>
                <a:cxn ang="0">
                  <a:pos x="96" y="24"/>
                </a:cxn>
                <a:cxn ang="0">
                  <a:pos x="102" y="44"/>
                </a:cxn>
                <a:cxn ang="0">
                  <a:pos x="104" y="70"/>
                </a:cxn>
                <a:cxn ang="0">
                  <a:pos x="74" y="50"/>
                </a:cxn>
                <a:cxn ang="0">
                  <a:pos x="72" y="36"/>
                </a:cxn>
                <a:cxn ang="0">
                  <a:pos x="68" y="30"/>
                </a:cxn>
                <a:cxn ang="0">
                  <a:pos x="58" y="24"/>
                </a:cxn>
                <a:cxn ang="0">
                  <a:pos x="52" y="24"/>
                </a:cxn>
                <a:cxn ang="0">
                  <a:pos x="40" y="28"/>
                </a:cxn>
                <a:cxn ang="0">
                  <a:pos x="32" y="36"/>
                </a:cxn>
                <a:cxn ang="0">
                  <a:pos x="30" y="42"/>
                </a:cxn>
                <a:cxn ang="0">
                  <a:pos x="74" y="50"/>
                </a:cxn>
              </a:cxnLst>
              <a:rect l="0" t="0" r="r" b="b"/>
              <a:pathLst>
                <a:path w="104" h="122">
                  <a:moveTo>
                    <a:pt x="104" y="70"/>
                  </a:moveTo>
                  <a:lnTo>
                    <a:pt x="28" y="70"/>
                  </a:lnTo>
                  <a:lnTo>
                    <a:pt x="28" y="70"/>
                  </a:lnTo>
                  <a:lnTo>
                    <a:pt x="30" y="80"/>
                  </a:lnTo>
                  <a:lnTo>
                    <a:pt x="36" y="88"/>
                  </a:lnTo>
                  <a:lnTo>
                    <a:pt x="36" y="88"/>
                  </a:lnTo>
                  <a:lnTo>
                    <a:pt x="44" y="94"/>
                  </a:lnTo>
                  <a:lnTo>
                    <a:pt x="56" y="96"/>
                  </a:lnTo>
                  <a:lnTo>
                    <a:pt x="56" y="96"/>
                  </a:lnTo>
                  <a:lnTo>
                    <a:pt x="62" y="96"/>
                  </a:lnTo>
                  <a:lnTo>
                    <a:pt x="70" y="94"/>
                  </a:lnTo>
                  <a:lnTo>
                    <a:pt x="76" y="90"/>
                  </a:lnTo>
                  <a:lnTo>
                    <a:pt x="82" y="86"/>
                  </a:lnTo>
                  <a:lnTo>
                    <a:pt x="100" y="102"/>
                  </a:lnTo>
                  <a:lnTo>
                    <a:pt x="100" y="102"/>
                  </a:lnTo>
                  <a:lnTo>
                    <a:pt x="90" y="112"/>
                  </a:lnTo>
                  <a:lnTo>
                    <a:pt x="80" y="116"/>
                  </a:lnTo>
                  <a:lnTo>
                    <a:pt x="80" y="116"/>
                  </a:lnTo>
                  <a:lnTo>
                    <a:pt x="70" y="120"/>
                  </a:lnTo>
                  <a:lnTo>
                    <a:pt x="54" y="122"/>
                  </a:lnTo>
                  <a:lnTo>
                    <a:pt x="54" y="122"/>
                  </a:lnTo>
                  <a:lnTo>
                    <a:pt x="42" y="120"/>
                  </a:lnTo>
                  <a:lnTo>
                    <a:pt x="30" y="118"/>
                  </a:lnTo>
                  <a:lnTo>
                    <a:pt x="22" y="112"/>
                  </a:lnTo>
                  <a:lnTo>
                    <a:pt x="14" y="106"/>
                  </a:lnTo>
                  <a:lnTo>
                    <a:pt x="8" y="98"/>
                  </a:lnTo>
                  <a:lnTo>
                    <a:pt x="2" y="88"/>
                  </a:lnTo>
                  <a:lnTo>
                    <a:pt x="0" y="74"/>
                  </a:lnTo>
                  <a:lnTo>
                    <a:pt x="0" y="60"/>
                  </a:lnTo>
                  <a:lnTo>
                    <a:pt x="0" y="60"/>
                  </a:lnTo>
                  <a:lnTo>
                    <a:pt x="0" y="46"/>
                  </a:lnTo>
                  <a:lnTo>
                    <a:pt x="4" y="34"/>
                  </a:lnTo>
                  <a:lnTo>
                    <a:pt x="8" y="24"/>
                  </a:lnTo>
                  <a:lnTo>
                    <a:pt x="14" y="14"/>
                  </a:lnTo>
                  <a:lnTo>
                    <a:pt x="14" y="14"/>
                  </a:lnTo>
                  <a:lnTo>
                    <a:pt x="22" y="8"/>
                  </a:lnTo>
                  <a:lnTo>
                    <a:pt x="30" y="4"/>
                  </a:lnTo>
                  <a:lnTo>
                    <a:pt x="40" y="0"/>
                  </a:lnTo>
                  <a:lnTo>
                    <a:pt x="52" y="0"/>
                  </a:lnTo>
                  <a:lnTo>
                    <a:pt x="52" y="0"/>
                  </a:lnTo>
                  <a:lnTo>
                    <a:pt x="64" y="0"/>
                  </a:lnTo>
                  <a:lnTo>
                    <a:pt x="74" y="4"/>
                  </a:lnTo>
                  <a:lnTo>
                    <a:pt x="82" y="8"/>
                  </a:lnTo>
                  <a:lnTo>
                    <a:pt x="90" y="16"/>
                  </a:lnTo>
                  <a:lnTo>
                    <a:pt x="90" y="16"/>
                  </a:lnTo>
                  <a:lnTo>
                    <a:pt x="96" y="24"/>
                  </a:lnTo>
                  <a:lnTo>
                    <a:pt x="100" y="34"/>
                  </a:lnTo>
                  <a:lnTo>
                    <a:pt x="102" y="44"/>
                  </a:lnTo>
                  <a:lnTo>
                    <a:pt x="104" y="56"/>
                  </a:lnTo>
                  <a:lnTo>
                    <a:pt x="104" y="70"/>
                  </a:lnTo>
                  <a:close/>
                  <a:moveTo>
                    <a:pt x="74" y="50"/>
                  </a:moveTo>
                  <a:lnTo>
                    <a:pt x="74" y="50"/>
                  </a:lnTo>
                  <a:lnTo>
                    <a:pt x="74" y="42"/>
                  </a:lnTo>
                  <a:lnTo>
                    <a:pt x="72" y="36"/>
                  </a:lnTo>
                  <a:lnTo>
                    <a:pt x="72" y="36"/>
                  </a:lnTo>
                  <a:lnTo>
                    <a:pt x="68" y="30"/>
                  </a:lnTo>
                  <a:lnTo>
                    <a:pt x="64" y="28"/>
                  </a:lnTo>
                  <a:lnTo>
                    <a:pt x="58" y="24"/>
                  </a:lnTo>
                  <a:lnTo>
                    <a:pt x="52" y="24"/>
                  </a:lnTo>
                  <a:lnTo>
                    <a:pt x="52" y="24"/>
                  </a:lnTo>
                  <a:lnTo>
                    <a:pt x="44" y="24"/>
                  </a:lnTo>
                  <a:lnTo>
                    <a:pt x="40" y="28"/>
                  </a:lnTo>
                  <a:lnTo>
                    <a:pt x="34" y="30"/>
                  </a:lnTo>
                  <a:lnTo>
                    <a:pt x="32" y="36"/>
                  </a:lnTo>
                  <a:lnTo>
                    <a:pt x="32" y="36"/>
                  </a:lnTo>
                  <a:lnTo>
                    <a:pt x="30" y="42"/>
                  </a:lnTo>
                  <a:lnTo>
                    <a:pt x="28" y="50"/>
                  </a:lnTo>
                  <a:lnTo>
                    <a:pt x="74" y="5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33" name="Freeform 25"/>
            <p:cNvSpPr>
              <a:spLocks/>
            </p:cNvSpPr>
            <p:nvPr/>
          </p:nvSpPr>
          <p:spPr bwMode="auto">
            <a:xfrm>
              <a:off x="3316" y="1887"/>
              <a:ext cx="86" cy="120"/>
            </a:xfrm>
            <a:custGeom>
              <a:avLst/>
              <a:gdLst/>
              <a:ahLst/>
              <a:cxnLst>
                <a:cxn ang="0">
                  <a:pos x="86" y="10"/>
                </a:cxn>
                <a:cxn ang="0">
                  <a:pos x="64" y="34"/>
                </a:cxn>
                <a:cxn ang="0">
                  <a:pos x="64" y="34"/>
                </a:cxn>
                <a:cxn ang="0">
                  <a:pos x="56" y="28"/>
                </a:cxn>
                <a:cxn ang="0">
                  <a:pos x="48" y="26"/>
                </a:cxn>
                <a:cxn ang="0">
                  <a:pos x="48" y="26"/>
                </a:cxn>
                <a:cxn ang="0">
                  <a:pos x="42" y="28"/>
                </a:cxn>
                <a:cxn ang="0">
                  <a:pos x="36" y="32"/>
                </a:cxn>
                <a:cxn ang="0">
                  <a:pos x="36" y="32"/>
                </a:cxn>
                <a:cxn ang="0">
                  <a:pos x="30" y="38"/>
                </a:cxn>
                <a:cxn ang="0">
                  <a:pos x="30" y="48"/>
                </a:cxn>
                <a:cxn ang="0">
                  <a:pos x="30" y="120"/>
                </a:cxn>
                <a:cxn ang="0">
                  <a:pos x="0" y="120"/>
                </a:cxn>
                <a:cxn ang="0">
                  <a:pos x="0" y="0"/>
                </a:cxn>
                <a:cxn ang="0">
                  <a:pos x="28" y="0"/>
                </a:cxn>
                <a:cxn ang="0">
                  <a:pos x="28" y="12"/>
                </a:cxn>
                <a:cxn ang="0">
                  <a:pos x="28" y="12"/>
                </a:cxn>
                <a:cxn ang="0">
                  <a:pos x="34" y="6"/>
                </a:cxn>
                <a:cxn ang="0">
                  <a:pos x="42" y="2"/>
                </a:cxn>
                <a:cxn ang="0">
                  <a:pos x="50" y="0"/>
                </a:cxn>
                <a:cxn ang="0">
                  <a:pos x="58" y="0"/>
                </a:cxn>
                <a:cxn ang="0">
                  <a:pos x="58" y="0"/>
                </a:cxn>
                <a:cxn ang="0">
                  <a:pos x="66" y="0"/>
                </a:cxn>
                <a:cxn ang="0">
                  <a:pos x="74" y="2"/>
                </a:cxn>
                <a:cxn ang="0">
                  <a:pos x="80" y="6"/>
                </a:cxn>
                <a:cxn ang="0">
                  <a:pos x="86" y="10"/>
                </a:cxn>
                <a:cxn ang="0">
                  <a:pos x="86" y="10"/>
                </a:cxn>
              </a:cxnLst>
              <a:rect l="0" t="0" r="r" b="b"/>
              <a:pathLst>
                <a:path w="86" h="120">
                  <a:moveTo>
                    <a:pt x="86" y="10"/>
                  </a:moveTo>
                  <a:lnTo>
                    <a:pt x="64" y="34"/>
                  </a:lnTo>
                  <a:lnTo>
                    <a:pt x="64" y="34"/>
                  </a:lnTo>
                  <a:lnTo>
                    <a:pt x="56" y="28"/>
                  </a:lnTo>
                  <a:lnTo>
                    <a:pt x="48" y="26"/>
                  </a:lnTo>
                  <a:lnTo>
                    <a:pt x="48" y="26"/>
                  </a:lnTo>
                  <a:lnTo>
                    <a:pt x="42" y="28"/>
                  </a:lnTo>
                  <a:lnTo>
                    <a:pt x="36" y="32"/>
                  </a:lnTo>
                  <a:lnTo>
                    <a:pt x="36" y="32"/>
                  </a:lnTo>
                  <a:lnTo>
                    <a:pt x="30" y="38"/>
                  </a:lnTo>
                  <a:lnTo>
                    <a:pt x="30" y="48"/>
                  </a:lnTo>
                  <a:lnTo>
                    <a:pt x="30" y="120"/>
                  </a:lnTo>
                  <a:lnTo>
                    <a:pt x="0" y="120"/>
                  </a:lnTo>
                  <a:lnTo>
                    <a:pt x="0" y="0"/>
                  </a:lnTo>
                  <a:lnTo>
                    <a:pt x="28" y="0"/>
                  </a:lnTo>
                  <a:lnTo>
                    <a:pt x="28" y="12"/>
                  </a:lnTo>
                  <a:lnTo>
                    <a:pt x="28" y="12"/>
                  </a:lnTo>
                  <a:lnTo>
                    <a:pt x="34" y="6"/>
                  </a:lnTo>
                  <a:lnTo>
                    <a:pt x="42" y="2"/>
                  </a:lnTo>
                  <a:lnTo>
                    <a:pt x="50" y="0"/>
                  </a:lnTo>
                  <a:lnTo>
                    <a:pt x="58" y="0"/>
                  </a:lnTo>
                  <a:lnTo>
                    <a:pt x="58" y="0"/>
                  </a:lnTo>
                  <a:lnTo>
                    <a:pt x="66" y="0"/>
                  </a:lnTo>
                  <a:lnTo>
                    <a:pt x="74" y="2"/>
                  </a:lnTo>
                  <a:lnTo>
                    <a:pt x="80" y="6"/>
                  </a:lnTo>
                  <a:lnTo>
                    <a:pt x="86" y="10"/>
                  </a:lnTo>
                  <a:lnTo>
                    <a:pt x="86" y="1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34" name="Freeform 26"/>
            <p:cNvSpPr>
              <a:spLocks/>
            </p:cNvSpPr>
            <p:nvPr/>
          </p:nvSpPr>
          <p:spPr bwMode="auto">
            <a:xfrm>
              <a:off x="3412" y="1887"/>
              <a:ext cx="90" cy="120"/>
            </a:xfrm>
            <a:custGeom>
              <a:avLst/>
              <a:gdLst/>
              <a:ahLst/>
              <a:cxnLst>
                <a:cxn ang="0">
                  <a:pos x="90" y="120"/>
                </a:cxn>
                <a:cxn ang="0">
                  <a:pos x="0" y="120"/>
                </a:cxn>
                <a:cxn ang="0">
                  <a:pos x="0" y="98"/>
                </a:cxn>
                <a:cxn ang="0">
                  <a:pos x="52" y="28"/>
                </a:cxn>
                <a:cxn ang="0">
                  <a:pos x="2" y="28"/>
                </a:cxn>
                <a:cxn ang="0">
                  <a:pos x="2" y="0"/>
                </a:cxn>
                <a:cxn ang="0">
                  <a:pos x="90" y="0"/>
                </a:cxn>
                <a:cxn ang="0">
                  <a:pos x="90" y="24"/>
                </a:cxn>
                <a:cxn ang="0">
                  <a:pos x="38" y="94"/>
                </a:cxn>
                <a:cxn ang="0">
                  <a:pos x="90" y="94"/>
                </a:cxn>
                <a:cxn ang="0">
                  <a:pos x="90" y="120"/>
                </a:cxn>
              </a:cxnLst>
              <a:rect l="0" t="0" r="r" b="b"/>
              <a:pathLst>
                <a:path w="90" h="120">
                  <a:moveTo>
                    <a:pt x="90" y="120"/>
                  </a:moveTo>
                  <a:lnTo>
                    <a:pt x="0" y="120"/>
                  </a:lnTo>
                  <a:lnTo>
                    <a:pt x="0" y="98"/>
                  </a:lnTo>
                  <a:lnTo>
                    <a:pt x="52" y="28"/>
                  </a:lnTo>
                  <a:lnTo>
                    <a:pt x="2" y="28"/>
                  </a:lnTo>
                  <a:lnTo>
                    <a:pt x="2" y="0"/>
                  </a:lnTo>
                  <a:lnTo>
                    <a:pt x="90" y="0"/>
                  </a:lnTo>
                  <a:lnTo>
                    <a:pt x="90" y="24"/>
                  </a:lnTo>
                  <a:lnTo>
                    <a:pt x="38" y="94"/>
                  </a:lnTo>
                  <a:lnTo>
                    <a:pt x="90" y="94"/>
                  </a:lnTo>
                  <a:lnTo>
                    <a:pt x="90"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35" name="Freeform 27"/>
            <p:cNvSpPr>
              <a:spLocks noEditPoints="1"/>
            </p:cNvSpPr>
            <p:nvPr/>
          </p:nvSpPr>
          <p:spPr bwMode="auto">
            <a:xfrm>
              <a:off x="3524" y="1887"/>
              <a:ext cx="104" cy="122"/>
            </a:xfrm>
            <a:custGeom>
              <a:avLst/>
              <a:gdLst/>
              <a:ahLst/>
              <a:cxnLst>
                <a:cxn ang="0">
                  <a:pos x="28" y="70"/>
                </a:cxn>
                <a:cxn ang="0">
                  <a:pos x="30" y="80"/>
                </a:cxn>
                <a:cxn ang="0">
                  <a:pos x="36" y="88"/>
                </a:cxn>
                <a:cxn ang="0">
                  <a:pos x="56" y="96"/>
                </a:cxn>
                <a:cxn ang="0">
                  <a:pos x="62" y="96"/>
                </a:cxn>
                <a:cxn ang="0">
                  <a:pos x="76" y="90"/>
                </a:cxn>
                <a:cxn ang="0">
                  <a:pos x="100" y="102"/>
                </a:cxn>
                <a:cxn ang="0">
                  <a:pos x="90" y="112"/>
                </a:cxn>
                <a:cxn ang="0">
                  <a:pos x="82" y="116"/>
                </a:cxn>
                <a:cxn ang="0">
                  <a:pos x="54" y="122"/>
                </a:cxn>
                <a:cxn ang="0">
                  <a:pos x="42" y="120"/>
                </a:cxn>
                <a:cxn ang="0">
                  <a:pos x="22" y="112"/>
                </a:cxn>
                <a:cxn ang="0">
                  <a:pos x="8" y="98"/>
                </a:cxn>
                <a:cxn ang="0">
                  <a:pos x="0" y="74"/>
                </a:cxn>
                <a:cxn ang="0">
                  <a:pos x="0" y="60"/>
                </a:cxn>
                <a:cxn ang="0">
                  <a:pos x="4" y="34"/>
                </a:cxn>
                <a:cxn ang="0">
                  <a:pos x="14" y="14"/>
                </a:cxn>
                <a:cxn ang="0">
                  <a:pos x="22" y="8"/>
                </a:cxn>
                <a:cxn ang="0">
                  <a:pos x="40" y="0"/>
                </a:cxn>
                <a:cxn ang="0">
                  <a:pos x="52" y="0"/>
                </a:cxn>
                <a:cxn ang="0">
                  <a:pos x="74" y="4"/>
                </a:cxn>
                <a:cxn ang="0">
                  <a:pos x="90" y="16"/>
                </a:cxn>
                <a:cxn ang="0">
                  <a:pos x="96" y="24"/>
                </a:cxn>
                <a:cxn ang="0">
                  <a:pos x="102" y="44"/>
                </a:cxn>
                <a:cxn ang="0">
                  <a:pos x="104" y="70"/>
                </a:cxn>
                <a:cxn ang="0">
                  <a:pos x="74" y="50"/>
                </a:cxn>
                <a:cxn ang="0">
                  <a:pos x="72" y="36"/>
                </a:cxn>
                <a:cxn ang="0">
                  <a:pos x="68" y="30"/>
                </a:cxn>
                <a:cxn ang="0">
                  <a:pos x="58" y="24"/>
                </a:cxn>
                <a:cxn ang="0">
                  <a:pos x="52" y="24"/>
                </a:cxn>
                <a:cxn ang="0">
                  <a:pos x="40" y="28"/>
                </a:cxn>
                <a:cxn ang="0">
                  <a:pos x="32" y="36"/>
                </a:cxn>
                <a:cxn ang="0">
                  <a:pos x="30" y="42"/>
                </a:cxn>
                <a:cxn ang="0">
                  <a:pos x="74" y="50"/>
                </a:cxn>
              </a:cxnLst>
              <a:rect l="0" t="0" r="r" b="b"/>
              <a:pathLst>
                <a:path w="104" h="122">
                  <a:moveTo>
                    <a:pt x="104" y="70"/>
                  </a:moveTo>
                  <a:lnTo>
                    <a:pt x="28" y="70"/>
                  </a:lnTo>
                  <a:lnTo>
                    <a:pt x="28" y="70"/>
                  </a:lnTo>
                  <a:lnTo>
                    <a:pt x="30" y="80"/>
                  </a:lnTo>
                  <a:lnTo>
                    <a:pt x="36" y="88"/>
                  </a:lnTo>
                  <a:lnTo>
                    <a:pt x="36" y="88"/>
                  </a:lnTo>
                  <a:lnTo>
                    <a:pt x="44" y="94"/>
                  </a:lnTo>
                  <a:lnTo>
                    <a:pt x="56" y="96"/>
                  </a:lnTo>
                  <a:lnTo>
                    <a:pt x="56" y="96"/>
                  </a:lnTo>
                  <a:lnTo>
                    <a:pt x="62" y="96"/>
                  </a:lnTo>
                  <a:lnTo>
                    <a:pt x="70" y="94"/>
                  </a:lnTo>
                  <a:lnTo>
                    <a:pt x="76" y="90"/>
                  </a:lnTo>
                  <a:lnTo>
                    <a:pt x="82" y="86"/>
                  </a:lnTo>
                  <a:lnTo>
                    <a:pt x="100" y="102"/>
                  </a:lnTo>
                  <a:lnTo>
                    <a:pt x="100" y="102"/>
                  </a:lnTo>
                  <a:lnTo>
                    <a:pt x="90" y="112"/>
                  </a:lnTo>
                  <a:lnTo>
                    <a:pt x="82" y="116"/>
                  </a:lnTo>
                  <a:lnTo>
                    <a:pt x="82" y="116"/>
                  </a:lnTo>
                  <a:lnTo>
                    <a:pt x="70" y="120"/>
                  </a:lnTo>
                  <a:lnTo>
                    <a:pt x="54" y="122"/>
                  </a:lnTo>
                  <a:lnTo>
                    <a:pt x="54" y="122"/>
                  </a:lnTo>
                  <a:lnTo>
                    <a:pt x="42" y="120"/>
                  </a:lnTo>
                  <a:lnTo>
                    <a:pt x="30" y="118"/>
                  </a:lnTo>
                  <a:lnTo>
                    <a:pt x="22" y="112"/>
                  </a:lnTo>
                  <a:lnTo>
                    <a:pt x="14" y="106"/>
                  </a:lnTo>
                  <a:lnTo>
                    <a:pt x="8" y="98"/>
                  </a:lnTo>
                  <a:lnTo>
                    <a:pt x="2" y="88"/>
                  </a:lnTo>
                  <a:lnTo>
                    <a:pt x="0" y="74"/>
                  </a:lnTo>
                  <a:lnTo>
                    <a:pt x="0" y="60"/>
                  </a:lnTo>
                  <a:lnTo>
                    <a:pt x="0" y="60"/>
                  </a:lnTo>
                  <a:lnTo>
                    <a:pt x="0" y="46"/>
                  </a:lnTo>
                  <a:lnTo>
                    <a:pt x="4" y="34"/>
                  </a:lnTo>
                  <a:lnTo>
                    <a:pt x="8" y="24"/>
                  </a:lnTo>
                  <a:lnTo>
                    <a:pt x="14" y="14"/>
                  </a:lnTo>
                  <a:lnTo>
                    <a:pt x="14" y="14"/>
                  </a:lnTo>
                  <a:lnTo>
                    <a:pt x="22" y="8"/>
                  </a:lnTo>
                  <a:lnTo>
                    <a:pt x="30" y="4"/>
                  </a:lnTo>
                  <a:lnTo>
                    <a:pt x="40" y="0"/>
                  </a:lnTo>
                  <a:lnTo>
                    <a:pt x="52" y="0"/>
                  </a:lnTo>
                  <a:lnTo>
                    <a:pt x="52" y="0"/>
                  </a:lnTo>
                  <a:lnTo>
                    <a:pt x="64" y="0"/>
                  </a:lnTo>
                  <a:lnTo>
                    <a:pt x="74" y="4"/>
                  </a:lnTo>
                  <a:lnTo>
                    <a:pt x="82" y="8"/>
                  </a:lnTo>
                  <a:lnTo>
                    <a:pt x="90" y="16"/>
                  </a:lnTo>
                  <a:lnTo>
                    <a:pt x="90" y="16"/>
                  </a:lnTo>
                  <a:lnTo>
                    <a:pt x="96" y="24"/>
                  </a:lnTo>
                  <a:lnTo>
                    <a:pt x="100" y="34"/>
                  </a:lnTo>
                  <a:lnTo>
                    <a:pt x="102" y="44"/>
                  </a:lnTo>
                  <a:lnTo>
                    <a:pt x="104" y="56"/>
                  </a:lnTo>
                  <a:lnTo>
                    <a:pt x="104" y="70"/>
                  </a:lnTo>
                  <a:close/>
                  <a:moveTo>
                    <a:pt x="74" y="50"/>
                  </a:moveTo>
                  <a:lnTo>
                    <a:pt x="74" y="50"/>
                  </a:lnTo>
                  <a:lnTo>
                    <a:pt x="74" y="42"/>
                  </a:lnTo>
                  <a:lnTo>
                    <a:pt x="72" y="36"/>
                  </a:lnTo>
                  <a:lnTo>
                    <a:pt x="72" y="36"/>
                  </a:lnTo>
                  <a:lnTo>
                    <a:pt x="68" y="30"/>
                  </a:lnTo>
                  <a:lnTo>
                    <a:pt x="64" y="28"/>
                  </a:lnTo>
                  <a:lnTo>
                    <a:pt x="58" y="24"/>
                  </a:lnTo>
                  <a:lnTo>
                    <a:pt x="52" y="24"/>
                  </a:lnTo>
                  <a:lnTo>
                    <a:pt x="52" y="24"/>
                  </a:lnTo>
                  <a:lnTo>
                    <a:pt x="44" y="24"/>
                  </a:lnTo>
                  <a:lnTo>
                    <a:pt x="40" y="28"/>
                  </a:lnTo>
                  <a:lnTo>
                    <a:pt x="34" y="30"/>
                  </a:lnTo>
                  <a:lnTo>
                    <a:pt x="32" y="36"/>
                  </a:lnTo>
                  <a:lnTo>
                    <a:pt x="32" y="36"/>
                  </a:lnTo>
                  <a:lnTo>
                    <a:pt x="30" y="42"/>
                  </a:lnTo>
                  <a:lnTo>
                    <a:pt x="28" y="50"/>
                  </a:lnTo>
                  <a:lnTo>
                    <a:pt x="74" y="5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36" name="Freeform 28"/>
            <p:cNvSpPr>
              <a:spLocks/>
            </p:cNvSpPr>
            <p:nvPr/>
          </p:nvSpPr>
          <p:spPr bwMode="auto">
            <a:xfrm>
              <a:off x="3656" y="1887"/>
              <a:ext cx="98" cy="120"/>
            </a:xfrm>
            <a:custGeom>
              <a:avLst/>
              <a:gdLst/>
              <a:ahLst/>
              <a:cxnLst>
                <a:cxn ang="0">
                  <a:pos x="98" y="120"/>
                </a:cxn>
                <a:cxn ang="0">
                  <a:pos x="68" y="120"/>
                </a:cxn>
                <a:cxn ang="0">
                  <a:pos x="68" y="48"/>
                </a:cxn>
                <a:cxn ang="0">
                  <a:pos x="68" y="48"/>
                </a:cxn>
                <a:cxn ang="0">
                  <a:pos x="68" y="38"/>
                </a:cxn>
                <a:cxn ang="0">
                  <a:pos x="62" y="30"/>
                </a:cxn>
                <a:cxn ang="0">
                  <a:pos x="62" y="30"/>
                </a:cxn>
                <a:cxn ang="0">
                  <a:pos x="56" y="28"/>
                </a:cxn>
                <a:cxn ang="0">
                  <a:pos x="50" y="26"/>
                </a:cxn>
                <a:cxn ang="0">
                  <a:pos x="50" y="26"/>
                </a:cxn>
                <a:cxn ang="0">
                  <a:pos x="42" y="28"/>
                </a:cxn>
                <a:cxn ang="0">
                  <a:pos x="36" y="30"/>
                </a:cxn>
                <a:cxn ang="0">
                  <a:pos x="36" y="30"/>
                </a:cxn>
                <a:cxn ang="0">
                  <a:pos x="30" y="38"/>
                </a:cxn>
                <a:cxn ang="0">
                  <a:pos x="30" y="48"/>
                </a:cxn>
                <a:cxn ang="0">
                  <a:pos x="30" y="120"/>
                </a:cxn>
                <a:cxn ang="0">
                  <a:pos x="0" y="120"/>
                </a:cxn>
                <a:cxn ang="0">
                  <a:pos x="0" y="0"/>
                </a:cxn>
                <a:cxn ang="0">
                  <a:pos x="28" y="0"/>
                </a:cxn>
                <a:cxn ang="0">
                  <a:pos x="28" y="12"/>
                </a:cxn>
                <a:cxn ang="0">
                  <a:pos x="28" y="12"/>
                </a:cxn>
                <a:cxn ang="0">
                  <a:pos x="34" y="6"/>
                </a:cxn>
                <a:cxn ang="0">
                  <a:pos x="42" y="2"/>
                </a:cxn>
                <a:cxn ang="0">
                  <a:pos x="50" y="0"/>
                </a:cxn>
                <a:cxn ang="0">
                  <a:pos x="58" y="0"/>
                </a:cxn>
                <a:cxn ang="0">
                  <a:pos x="58" y="0"/>
                </a:cxn>
                <a:cxn ang="0">
                  <a:pos x="66" y="0"/>
                </a:cxn>
                <a:cxn ang="0">
                  <a:pos x="74" y="2"/>
                </a:cxn>
                <a:cxn ang="0">
                  <a:pos x="80" y="6"/>
                </a:cxn>
                <a:cxn ang="0">
                  <a:pos x="86" y="10"/>
                </a:cxn>
                <a:cxn ang="0">
                  <a:pos x="86" y="10"/>
                </a:cxn>
                <a:cxn ang="0">
                  <a:pos x="92" y="16"/>
                </a:cxn>
                <a:cxn ang="0">
                  <a:pos x="96" y="24"/>
                </a:cxn>
                <a:cxn ang="0">
                  <a:pos x="98" y="34"/>
                </a:cxn>
                <a:cxn ang="0">
                  <a:pos x="98" y="44"/>
                </a:cxn>
                <a:cxn ang="0">
                  <a:pos x="98" y="120"/>
                </a:cxn>
              </a:cxnLst>
              <a:rect l="0" t="0" r="r" b="b"/>
              <a:pathLst>
                <a:path w="98" h="120">
                  <a:moveTo>
                    <a:pt x="98" y="120"/>
                  </a:moveTo>
                  <a:lnTo>
                    <a:pt x="68" y="120"/>
                  </a:lnTo>
                  <a:lnTo>
                    <a:pt x="68" y="48"/>
                  </a:lnTo>
                  <a:lnTo>
                    <a:pt x="68" y="48"/>
                  </a:lnTo>
                  <a:lnTo>
                    <a:pt x="68" y="38"/>
                  </a:lnTo>
                  <a:lnTo>
                    <a:pt x="62" y="30"/>
                  </a:lnTo>
                  <a:lnTo>
                    <a:pt x="62" y="30"/>
                  </a:lnTo>
                  <a:lnTo>
                    <a:pt x="56" y="28"/>
                  </a:lnTo>
                  <a:lnTo>
                    <a:pt x="50" y="26"/>
                  </a:lnTo>
                  <a:lnTo>
                    <a:pt x="50" y="26"/>
                  </a:lnTo>
                  <a:lnTo>
                    <a:pt x="42" y="28"/>
                  </a:lnTo>
                  <a:lnTo>
                    <a:pt x="36" y="30"/>
                  </a:lnTo>
                  <a:lnTo>
                    <a:pt x="36" y="30"/>
                  </a:lnTo>
                  <a:lnTo>
                    <a:pt x="30" y="38"/>
                  </a:lnTo>
                  <a:lnTo>
                    <a:pt x="30" y="48"/>
                  </a:lnTo>
                  <a:lnTo>
                    <a:pt x="30" y="120"/>
                  </a:lnTo>
                  <a:lnTo>
                    <a:pt x="0" y="120"/>
                  </a:lnTo>
                  <a:lnTo>
                    <a:pt x="0" y="0"/>
                  </a:lnTo>
                  <a:lnTo>
                    <a:pt x="28" y="0"/>
                  </a:lnTo>
                  <a:lnTo>
                    <a:pt x="28" y="12"/>
                  </a:lnTo>
                  <a:lnTo>
                    <a:pt x="28" y="12"/>
                  </a:lnTo>
                  <a:lnTo>
                    <a:pt x="34" y="6"/>
                  </a:lnTo>
                  <a:lnTo>
                    <a:pt x="42" y="2"/>
                  </a:lnTo>
                  <a:lnTo>
                    <a:pt x="50" y="0"/>
                  </a:lnTo>
                  <a:lnTo>
                    <a:pt x="58" y="0"/>
                  </a:lnTo>
                  <a:lnTo>
                    <a:pt x="58" y="0"/>
                  </a:lnTo>
                  <a:lnTo>
                    <a:pt x="66" y="0"/>
                  </a:lnTo>
                  <a:lnTo>
                    <a:pt x="74" y="2"/>
                  </a:lnTo>
                  <a:lnTo>
                    <a:pt x="80" y="6"/>
                  </a:lnTo>
                  <a:lnTo>
                    <a:pt x="86" y="10"/>
                  </a:lnTo>
                  <a:lnTo>
                    <a:pt x="86" y="10"/>
                  </a:lnTo>
                  <a:lnTo>
                    <a:pt x="92" y="16"/>
                  </a:lnTo>
                  <a:lnTo>
                    <a:pt x="96" y="24"/>
                  </a:lnTo>
                  <a:lnTo>
                    <a:pt x="98" y="34"/>
                  </a:lnTo>
                  <a:lnTo>
                    <a:pt x="98" y="44"/>
                  </a:lnTo>
                  <a:lnTo>
                    <a:pt x="98"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37" name="Freeform 29"/>
            <p:cNvSpPr>
              <a:spLocks/>
            </p:cNvSpPr>
            <p:nvPr/>
          </p:nvSpPr>
          <p:spPr bwMode="auto">
            <a:xfrm>
              <a:off x="3778" y="1855"/>
              <a:ext cx="62" cy="152"/>
            </a:xfrm>
            <a:custGeom>
              <a:avLst/>
              <a:gdLst/>
              <a:ahLst/>
              <a:cxnLst>
                <a:cxn ang="0">
                  <a:pos x="62" y="152"/>
                </a:cxn>
                <a:cxn ang="0">
                  <a:pos x="46" y="152"/>
                </a:cxn>
                <a:cxn ang="0">
                  <a:pos x="46" y="152"/>
                </a:cxn>
                <a:cxn ang="0">
                  <a:pos x="38" y="152"/>
                </a:cxn>
                <a:cxn ang="0">
                  <a:pos x="32" y="150"/>
                </a:cxn>
                <a:cxn ang="0">
                  <a:pos x="26" y="146"/>
                </a:cxn>
                <a:cxn ang="0">
                  <a:pos x="20" y="142"/>
                </a:cxn>
                <a:cxn ang="0">
                  <a:pos x="20" y="142"/>
                </a:cxn>
                <a:cxn ang="0">
                  <a:pos x="14" y="130"/>
                </a:cxn>
                <a:cxn ang="0">
                  <a:pos x="12" y="118"/>
                </a:cxn>
                <a:cxn ang="0">
                  <a:pos x="12" y="58"/>
                </a:cxn>
                <a:cxn ang="0">
                  <a:pos x="0" y="58"/>
                </a:cxn>
                <a:cxn ang="0">
                  <a:pos x="0" y="36"/>
                </a:cxn>
                <a:cxn ang="0">
                  <a:pos x="12" y="36"/>
                </a:cxn>
                <a:cxn ang="0">
                  <a:pos x="12" y="0"/>
                </a:cxn>
                <a:cxn ang="0">
                  <a:pos x="42" y="0"/>
                </a:cxn>
                <a:cxn ang="0">
                  <a:pos x="42" y="36"/>
                </a:cxn>
                <a:cxn ang="0">
                  <a:pos x="62" y="36"/>
                </a:cxn>
                <a:cxn ang="0">
                  <a:pos x="62" y="58"/>
                </a:cxn>
                <a:cxn ang="0">
                  <a:pos x="42" y="58"/>
                </a:cxn>
                <a:cxn ang="0">
                  <a:pos x="42" y="116"/>
                </a:cxn>
                <a:cxn ang="0">
                  <a:pos x="42" y="116"/>
                </a:cxn>
                <a:cxn ang="0">
                  <a:pos x="42" y="120"/>
                </a:cxn>
                <a:cxn ang="0">
                  <a:pos x="44" y="124"/>
                </a:cxn>
                <a:cxn ang="0">
                  <a:pos x="48" y="126"/>
                </a:cxn>
                <a:cxn ang="0">
                  <a:pos x="52" y="126"/>
                </a:cxn>
                <a:cxn ang="0">
                  <a:pos x="62" y="126"/>
                </a:cxn>
                <a:cxn ang="0">
                  <a:pos x="62" y="152"/>
                </a:cxn>
              </a:cxnLst>
              <a:rect l="0" t="0" r="r" b="b"/>
              <a:pathLst>
                <a:path w="62" h="152">
                  <a:moveTo>
                    <a:pt x="62" y="152"/>
                  </a:moveTo>
                  <a:lnTo>
                    <a:pt x="46" y="152"/>
                  </a:lnTo>
                  <a:lnTo>
                    <a:pt x="46" y="152"/>
                  </a:lnTo>
                  <a:lnTo>
                    <a:pt x="38" y="152"/>
                  </a:lnTo>
                  <a:lnTo>
                    <a:pt x="32" y="150"/>
                  </a:lnTo>
                  <a:lnTo>
                    <a:pt x="26" y="146"/>
                  </a:lnTo>
                  <a:lnTo>
                    <a:pt x="20" y="142"/>
                  </a:lnTo>
                  <a:lnTo>
                    <a:pt x="20" y="142"/>
                  </a:lnTo>
                  <a:lnTo>
                    <a:pt x="14" y="130"/>
                  </a:lnTo>
                  <a:lnTo>
                    <a:pt x="12" y="118"/>
                  </a:lnTo>
                  <a:lnTo>
                    <a:pt x="12" y="58"/>
                  </a:lnTo>
                  <a:lnTo>
                    <a:pt x="0" y="58"/>
                  </a:lnTo>
                  <a:lnTo>
                    <a:pt x="0" y="36"/>
                  </a:lnTo>
                  <a:lnTo>
                    <a:pt x="12" y="36"/>
                  </a:lnTo>
                  <a:lnTo>
                    <a:pt x="12" y="0"/>
                  </a:lnTo>
                  <a:lnTo>
                    <a:pt x="42" y="0"/>
                  </a:lnTo>
                  <a:lnTo>
                    <a:pt x="42" y="36"/>
                  </a:lnTo>
                  <a:lnTo>
                    <a:pt x="62" y="36"/>
                  </a:lnTo>
                  <a:lnTo>
                    <a:pt x="62" y="58"/>
                  </a:lnTo>
                  <a:lnTo>
                    <a:pt x="42" y="58"/>
                  </a:lnTo>
                  <a:lnTo>
                    <a:pt x="42" y="116"/>
                  </a:lnTo>
                  <a:lnTo>
                    <a:pt x="42" y="116"/>
                  </a:lnTo>
                  <a:lnTo>
                    <a:pt x="42" y="120"/>
                  </a:lnTo>
                  <a:lnTo>
                    <a:pt x="44" y="124"/>
                  </a:lnTo>
                  <a:lnTo>
                    <a:pt x="48" y="126"/>
                  </a:lnTo>
                  <a:lnTo>
                    <a:pt x="52" y="126"/>
                  </a:lnTo>
                  <a:lnTo>
                    <a:pt x="62" y="126"/>
                  </a:lnTo>
                  <a:lnTo>
                    <a:pt x="62" y="15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38" name="Freeform 30"/>
            <p:cNvSpPr>
              <a:spLocks/>
            </p:cNvSpPr>
            <p:nvPr/>
          </p:nvSpPr>
          <p:spPr bwMode="auto">
            <a:xfrm>
              <a:off x="3868" y="1887"/>
              <a:ext cx="88" cy="120"/>
            </a:xfrm>
            <a:custGeom>
              <a:avLst/>
              <a:gdLst/>
              <a:ahLst/>
              <a:cxnLst>
                <a:cxn ang="0">
                  <a:pos x="88" y="10"/>
                </a:cxn>
                <a:cxn ang="0">
                  <a:pos x="64" y="34"/>
                </a:cxn>
                <a:cxn ang="0">
                  <a:pos x="64" y="34"/>
                </a:cxn>
                <a:cxn ang="0">
                  <a:pos x="58" y="28"/>
                </a:cxn>
                <a:cxn ang="0">
                  <a:pos x="48" y="26"/>
                </a:cxn>
                <a:cxn ang="0">
                  <a:pos x="48" y="26"/>
                </a:cxn>
                <a:cxn ang="0">
                  <a:pos x="42" y="28"/>
                </a:cxn>
                <a:cxn ang="0">
                  <a:pos x="36" y="32"/>
                </a:cxn>
                <a:cxn ang="0">
                  <a:pos x="36" y="32"/>
                </a:cxn>
                <a:cxn ang="0">
                  <a:pos x="32" y="38"/>
                </a:cxn>
                <a:cxn ang="0">
                  <a:pos x="30" y="48"/>
                </a:cxn>
                <a:cxn ang="0">
                  <a:pos x="30" y="120"/>
                </a:cxn>
                <a:cxn ang="0">
                  <a:pos x="0" y="120"/>
                </a:cxn>
                <a:cxn ang="0">
                  <a:pos x="0" y="0"/>
                </a:cxn>
                <a:cxn ang="0">
                  <a:pos x="28" y="0"/>
                </a:cxn>
                <a:cxn ang="0">
                  <a:pos x="28" y="12"/>
                </a:cxn>
                <a:cxn ang="0">
                  <a:pos x="28" y="12"/>
                </a:cxn>
                <a:cxn ang="0">
                  <a:pos x="34" y="6"/>
                </a:cxn>
                <a:cxn ang="0">
                  <a:pos x="42" y="2"/>
                </a:cxn>
                <a:cxn ang="0">
                  <a:pos x="50" y="0"/>
                </a:cxn>
                <a:cxn ang="0">
                  <a:pos x="58" y="0"/>
                </a:cxn>
                <a:cxn ang="0">
                  <a:pos x="58" y="0"/>
                </a:cxn>
                <a:cxn ang="0">
                  <a:pos x="68" y="0"/>
                </a:cxn>
                <a:cxn ang="0">
                  <a:pos x="74" y="2"/>
                </a:cxn>
                <a:cxn ang="0">
                  <a:pos x="82" y="6"/>
                </a:cxn>
                <a:cxn ang="0">
                  <a:pos x="88" y="10"/>
                </a:cxn>
                <a:cxn ang="0">
                  <a:pos x="88" y="10"/>
                </a:cxn>
              </a:cxnLst>
              <a:rect l="0" t="0" r="r" b="b"/>
              <a:pathLst>
                <a:path w="88" h="120">
                  <a:moveTo>
                    <a:pt x="88" y="10"/>
                  </a:moveTo>
                  <a:lnTo>
                    <a:pt x="64" y="34"/>
                  </a:lnTo>
                  <a:lnTo>
                    <a:pt x="64" y="34"/>
                  </a:lnTo>
                  <a:lnTo>
                    <a:pt x="58" y="28"/>
                  </a:lnTo>
                  <a:lnTo>
                    <a:pt x="48" y="26"/>
                  </a:lnTo>
                  <a:lnTo>
                    <a:pt x="48" y="26"/>
                  </a:lnTo>
                  <a:lnTo>
                    <a:pt x="42" y="28"/>
                  </a:lnTo>
                  <a:lnTo>
                    <a:pt x="36" y="32"/>
                  </a:lnTo>
                  <a:lnTo>
                    <a:pt x="36" y="32"/>
                  </a:lnTo>
                  <a:lnTo>
                    <a:pt x="32" y="38"/>
                  </a:lnTo>
                  <a:lnTo>
                    <a:pt x="30" y="48"/>
                  </a:lnTo>
                  <a:lnTo>
                    <a:pt x="30" y="120"/>
                  </a:lnTo>
                  <a:lnTo>
                    <a:pt x="0" y="120"/>
                  </a:lnTo>
                  <a:lnTo>
                    <a:pt x="0" y="0"/>
                  </a:lnTo>
                  <a:lnTo>
                    <a:pt x="28" y="0"/>
                  </a:lnTo>
                  <a:lnTo>
                    <a:pt x="28" y="12"/>
                  </a:lnTo>
                  <a:lnTo>
                    <a:pt x="28" y="12"/>
                  </a:lnTo>
                  <a:lnTo>
                    <a:pt x="34" y="6"/>
                  </a:lnTo>
                  <a:lnTo>
                    <a:pt x="42" y="2"/>
                  </a:lnTo>
                  <a:lnTo>
                    <a:pt x="50" y="0"/>
                  </a:lnTo>
                  <a:lnTo>
                    <a:pt x="58" y="0"/>
                  </a:lnTo>
                  <a:lnTo>
                    <a:pt x="58" y="0"/>
                  </a:lnTo>
                  <a:lnTo>
                    <a:pt x="68" y="0"/>
                  </a:lnTo>
                  <a:lnTo>
                    <a:pt x="74" y="2"/>
                  </a:lnTo>
                  <a:lnTo>
                    <a:pt x="82" y="6"/>
                  </a:lnTo>
                  <a:lnTo>
                    <a:pt x="88" y="10"/>
                  </a:lnTo>
                  <a:lnTo>
                    <a:pt x="88" y="1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39" name="Freeform 31"/>
            <p:cNvSpPr>
              <a:spLocks/>
            </p:cNvSpPr>
            <p:nvPr/>
          </p:nvSpPr>
          <p:spPr bwMode="auto">
            <a:xfrm>
              <a:off x="3972" y="1887"/>
              <a:ext cx="98" cy="122"/>
            </a:xfrm>
            <a:custGeom>
              <a:avLst/>
              <a:gdLst/>
              <a:ahLst/>
              <a:cxnLst>
                <a:cxn ang="0">
                  <a:pos x="98" y="120"/>
                </a:cxn>
                <a:cxn ang="0">
                  <a:pos x="70" y="120"/>
                </a:cxn>
                <a:cxn ang="0">
                  <a:pos x="70" y="110"/>
                </a:cxn>
                <a:cxn ang="0">
                  <a:pos x="70" y="110"/>
                </a:cxn>
                <a:cxn ang="0">
                  <a:pos x="64" y="114"/>
                </a:cxn>
                <a:cxn ang="0">
                  <a:pos x="56" y="118"/>
                </a:cxn>
                <a:cxn ang="0">
                  <a:pos x="48" y="120"/>
                </a:cxn>
                <a:cxn ang="0">
                  <a:pos x="40" y="122"/>
                </a:cxn>
                <a:cxn ang="0">
                  <a:pos x="40" y="122"/>
                </a:cxn>
                <a:cxn ang="0">
                  <a:pos x="32" y="120"/>
                </a:cxn>
                <a:cxn ang="0">
                  <a:pos x="24" y="118"/>
                </a:cxn>
                <a:cxn ang="0">
                  <a:pos x="16" y="116"/>
                </a:cxn>
                <a:cxn ang="0">
                  <a:pos x="12" y="110"/>
                </a:cxn>
                <a:cxn ang="0">
                  <a:pos x="12" y="110"/>
                </a:cxn>
                <a:cxn ang="0">
                  <a:pos x="6" y="104"/>
                </a:cxn>
                <a:cxn ang="0">
                  <a:pos x="2" y="96"/>
                </a:cxn>
                <a:cxn ang="0">
                  <a:pos x="0" y="88"/>
                </a:cxn>
                <a:cxn ang="0">
                  <a:pos x="0" y="76"/>
                </a:cxn>
                <a:cxn ang="0">
                  <a:pos x="0" y="0"/>
                </a:cxn>
                <a:cxn ang="0">
                  <a:pos x="30" y="0"/>
                </a:cxn>
                <a:cxn ang="0">
                  <a:pos x="30" y="72"/>
                </a:cxn>
                <a:cxn ang="0">
                  <a:pos x="30" y="72"/>
                </a:cxn>
                <a:cxn ang="0">
                  <a:pos x="30" y="82"/>
                </a:cxn>
                <a:cxn ang="0">
                  <a:pos x="36" y="90"/>
                </a:cxn>
                <a:cxn ang="0">
                  <a:pos x="36" y="90"/>
                </a:cxn>
                <a:cxn ang="0">
                  <a:pos x="42" y="94"/>
                </a:cxn>
                <a:cxn ang="0">
                  <a:pos x="48" y="94"/>
                </a:cxn>
                <a:cxn ang="0">
                  <a:pos x="48" y="94"/>
                </a:cxn>
                <a:cxn ang="0">
                  <a:pos x="56" y="94"/>
                </a:cxn>
                <a:cxn ang="0">
                  <a:pos x="62" y="90"/>
                </a:cxn>
                <a:cxn ang="0">
                  <a:pos x="62" y="90"/>
                </a:cxn>
                <a:cxn ang="0">
                  <a:pos x="66" y="82"/>
                </a:cxn>
                <a:cxn ang="0">
                  <a:pos x="68" y="72"/>
                </a:cxn>
                <a:cxn ang="0">
                  <a:pos x="68" y="0"/>
                </a:cxn>
                <a:cxn ang="0">
                  <a:pos x="98" y="0"/>
                </a:cxn>
                <a:cxn ang="0">
                  <a:pos x="98" y="120"/>
                </a:cxn>
              </a:cxnLst>
              <a:rect l="0" t="0" r="r" b="b"/>
              <a:pathLst>
                <a:path w="98" h="122">
                  <a:moveTo>
                    <a:pt x="98" y="120"/>
                  </a:moveTo>
                  <a:lnTo>
                    <a:pt x="70" y="120"/>
                  </a:lnTo>
                  <a:lnTo>
                    <a:pt x="70" y="110"/>
                  </a:lnTo>
                  <a:lnTo>
                    <a:pt x="70" y="110"/>
                  </a:lnTo>
                  <a:lnTo>
                    <a:pt x="64" y="114"/>
                  </a:lnTo>
                  <a:lnTo>
                    <a:pt x="56" y="118"/>
                  </a:lnTo>
                  <a:lnTo>
                    <a:pt x="48" y="120"/>
                  </a:lnTo>
                  <a:lnTo>
                    <a:pt x="40" y="122"/>
                  </a:lnTo>
                  <a:lnTo>
                    <a:pt x="40" y="122"/>
                  </a:lnTo>
                  <a:lnTo>
                    <a:pt x="32" y="120"/>
                  </a:lnTo>
                  <a:lnTo>
                    <a:pt x="24" y="118"/>
                  </a:lnTo>
                  <a:lnTo>
                    <a:pt x="16" y="116"/>
                  </a:lnTo>
                  <a:lnTo>
                    <a:pt x="12" y="110"/>
                  </a:lnTo>
                  <a:lnTo>
                    <a:pt x="12" y="110"/>
                  </a:lnTo>
                  <a:lnTo>
                    <a:pt x="6" y="104"/>
                  </a:lnTo>
                  <a:lnTo>
                    <a:pt x="2" y="96"/>
                  </a:lnTo>
                  <a:lnTo>
                    <a:pt x="0" y="88"/>
                  </a:lnTo>
                  <a:lnTo>
                    <a:pt x="0" y="76"/>
                  </a:lnTo>
                  <a:lnTo>
                    <a:pt x="0" y="0"/>
                  </a:lnTo>
                  <a:lnTo>
                    <a:pt x="30" y="0"/>
                  </a:lnTo>
                  <a:lnTo>
                    <a:pt x="30" y="72"/>
                  </a:lnTo>
                  <a:lnTo>
                    <a:pt x="30" y="72"/>
                  </a:lnTo>
                  <a:lnTo>
                    <a:pt x="30" y="82"/>
                  </a:lnTo>
                  <a:lnTo>
                    <a:pt x="36" y="90"/>
                  </a:lnTo>
                  <a:lnTo>
                    <a:pt x="36" y="90"/>
                  </a:lnTo>
                  <a:lnTo>
                    <a:pt x="42" y="94"/>
                  </a:lnTo>
                  <a:lnTo>
                    <a:pt x="48" y="94"/>
                  </a:lnTo>
                  <a:lnTo>
                    <a:pt x="48" y="94"/>
                  </a:lnTo>
                  <a:lnTo>
                    <a:pt x="56" y="94"/>
                  </a:lnTo>
                  <a:lnTo>
                    <a:pt x="62" y="90"/>
                  </a:lnTo>
                  <a:lnTo>
                    <a:pt x="62" y="90"/>
                  </a:lnTo>
                  <a:lnTo>
                    <a:pt x="66" y="82"/>
                  </a:lnTo>
                  <a:lnTo>
                    <a:pt x="68" y="72"/>
                  </a:lnTo>
                  <a:lnTo>
                    <a:pt x="68" y="0"/>
                  </a:lnTo>
                  <a:lnTo>
                    <a:pt x="98" y="0"/>
                  </a:lnTo>
                  <a:lnTo>
                    <a:pt x="98"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40" name="Freeform 32"/>
            <p:cNvSpPr>
              <a:spLocks/>
            </p:cNvSpPr>
            <p:nvPr/>
          </p:nvSpPr>
          <p:spPr bwMode="auto">
            <a:xfrm>
              <a:off x="4104" y="1887"/>
              <a:ext cx="168" cy="120"/>
            </a:xfrm>
            <a:custGeom>
              <a:avLst/>
              <a:gdLst/>
              <a:ahLst/>
              <a:cxnLst>
                <a:cxn ang="0">
                  <a:pos x="168" y="120"/>
                </a:cxn>
                <a:cxn ang="0">
                  <a:pos x="138" y="120"/>
                </a:cxn>
                <a:cxn ang="0">
                  <a:pos x="138" y="48"/>
                </a:cxn>
                <a:cxn ang="0">
                  <a:pos x="138" y="48"/>
                </a:cxn>
                <a:cxn ang="0">
                  <a:pos x="138" y="38"/>
                </a:cxn>
                <a:cxn ang="0">
                  <a:pos x="132" y="30"/>
                </a:cxn>
                <a:cxn ang="0">
                  <a:pos x="132" y="30"/>
                </a:cxn>
                <a:cxn ang="0">
                  <a:pos x="126" y="28"/>
                </a:cxn>
                <a:cxn ang="0">
                  <a:pos x="120" y="26"/>
                </a:cxn>
                <a:cxn ang="0">
                  <a:pos x="120" y="26"/>
                </a:cxn>
                <a:cxn ang="0">
                  <a:pos x="112" y="28"/>
                </a:cxn>
                <a:cxn ang="0">
                  <a:pos x="106" y="30"/>
                </a:cxn>
                <a:cxn ang="0">
                  <a:pos x="106" y="30"/>
                </a:cxn>
                <a:cxn ang="0">
                  <a:pos x="102" y="38"/>
                </a:cxn>
                <a:cxn ang="0">
                  <a:pos x="100" y="48"/>
                </a:cxn>
                <a:cxn ang="0">
                  <a:pos x="100" y="120"/>
                </a:cxn>
                <a:cxn ang="0">
                  <a:pos x="70" y="120"/>
                </a:cxn>
                <a:cxn ang="0">
                  <a:pos x="70" y="48"/>
                </a:cxn>
                <a:cxn ang="0">
                  <a:pos x="70" y="48"/>
                </a:cxn>
                <a:cxn ang="0">
                  <a:pos x="68" y="38"/>
                </a:cxn>
                <a:cxn ang="0">
                  <a:pos x="62" y="30"/>
                </a:cxn>
                <a:cxn ang="0">
                  <a:pos x="62" y="30"/>
                </a:cxn>
                <a:cxn ang="0">
                  <a:pos x="56" y="28"/>
                </a:cxn>
                <a:cxn ang="0">
                  <a:pos x="50" y="26"/>
                </a:cxn>
                <a:cxn ang="0">
                  <a:pos x="50" y="26"/>
                </a:cxn>
                <a:cxn ang="0">
                  <a:pos x="42" y="28"/>
                </a:cxn>
                <a:cxn ang="0">
                  <a:pos x="36" y="30"/>
                </a:cxn>
                <a:cxn ang="0">
                  <a:pos x="36" y="30"/>
                </a:cxn>
                <a:cxn ang="0">
                  <a:pos x="32" y="38"/>
                </a:cxn>
                <a:cxn ang="0">
                  <a:pos x="30" y="48"/>
                </a:cxn>
                <a:cxn ang="0">
                  <a:pos x="30" y="120"/>
                </a:cxn>
                <a:cxn ang="0">
                  <a:pos x="0" y="120"/>
                </a:cxn>
                <a:cxn ang="0">
                  <a:pos x="0" y="0"/>
                </a:cxn>
                <a:cxn ang="0">
                  <a:pos x="28" y="0"/>
                </a:cxn>
                <a:cxn ang="0">
                  <a:pos x="28" y="12"/>
                </a:cxn>
                <a:cxn ang="0">
                  <a:pos x="28" y="12"/>
                </a:cxn>
                <a:cxn ang="0">
                  <a:pos x="36" y="6"/>
                </a:cxn>
                <a:cxn ang="0">
                  <a:pos x="42" y="2"/>
                </a:cxn>
                <a:cxn ang="0">
                  <a:pos x="50" y="0"/>
                </a:cxn>
                <a:cxn ang="0">
                  <a:pos x="58" y="0"/>
                </a:cxn>
                <a:cxn ang="0">
                  <a:pos x="58" y="0"/>
                </a:cxn>
                <a:cxn ang="0">
                  <a:pos x="68" y="0"/>
                </a:cxn>
                <a:cxn ang="0">
                  <a:pos x="76" y="2"/>
                </a:cxn>
                <a:cxn ang="0">
                  <a:pos x="84" y="8"/>
                </a:cxn>
                <a:cxn ang="0">
                  <a:pos x="90" y="14"/>
                </a:cxn>
                <a:cxn ang="0">
                  <a:pos x="90" y="14"/>
                </a:cxn>
                <a:cxn ang="0">
                  <a:pos x="98" y="8"/>
                </a:cxn>
                <a:cxn ang="0">
                  <a:pos x="106" y="2"/>
                </a:cxn>
                <a:cxn ang="0">
                  <a:pos x="116" y="0"/>
                </a:cxn>
                <a:cxn ang="0">
                  <a:pos x="126" y="0"/>
                </a:cxn>
                <a:cxn ang="0">
                  <a:pos x="126" y="0"/>
                </a:cxn>
                <a:cxn ang="0">
                  <a:pos x="136" y="0"/>
                </a:cxn>
                <a:cxn ang="0">
                  <a:pos x="142" y="2"/>
                </a:cxn>
                <a:cxn ang="0">
                  <a:pos x="150" y="6"/>
                </a:cxn>
                <a:cxn ang="0">
                  <a:pos x="156" y="10"/>
                </a:cxn>
                <a:cxn ang="0">
                  <a:pos x="156" y="10"/>
                </a:cxn>
                <a:cxn ang="0">
                  <a:pos x="162" y="16"/>
                </a:cxn>
                <a:cxn ang="0">
                  <a:pos x="166" y="24"/>
                </a:cxn>
                <a:cxn ang="0">
                  <a:pos x="168" y="34"/>
                </a:cxn>
                <a:cxn ang="0">
                  <a:pos x="168" y="44"/>
                </a:cxn>
                <a:cxn ang="0">
                  <a:pos x="168" y="120"/>
                </a:cxn>
              </a:cxnLst>
              <a:rect l="0" t="0" r="r" b="b"/>
              <a:pathLst>
                <a:path w="168" h="120">
                  <a:moveTo>
                    <a:pt x="168" y="120"/>
                  </a:moveTo>
                  <a:lnTo>
                    <a:pt x="138" y="120"/>
                  </a:lnTo>
                  <a:lnTo>
                    <a:pt x="138" y="48"/>
                  </a:lnTo>
                  <a:lnTo>
                    <a:pt x="138" y="48"/>
                  </a:lnTo>
                  <a:lnTo>
                    <a:pt x="138" y="38"/>
                  </a:lnTo>
                  <a:lnTo>
                    <a:pt x="132" y="30"/>
                  </a:lnTo>
                  <a:lnTo>
                    <a:pt x="132" y="30"/>
                  </a:lnTo>
                  <a:lnTo>
                    <a:pt x="126" y="28"/>
                  </a:lnTo>
                  <a:lnTo>
                    <a:pt x="120" y="26"/>
                  </a:lnTo>
                  <a:lnTo>
                    <a:pt x="120" y="26"/>
                  </a:lnTo>
                  <a:lnTo>
                    <a:pt x="112" y="28"/>
                  </a:lnTo>
                  <a:lnTo>
                    <a:pt x="106" y="30"/>
                  </a:lnTo>
                  <a:lnTo>
                    <a:pt x="106" y="30"/>
                  </a:lnTo>
                  <a:lnTo>
                    <a:pt x="102" y="38"/>
                  </a:lnTo>
                  <a:lnTo>
                    <a:pt x="100" y="48"/>
                  </a:lnTo>
                  <a:lnTo>
                    <a:pt x="100" y="120"/>
                  </a:lnTo>
                  <a:lnTo>
                    <a:pt x="70" y="120"/>
                  </a:lnTo>
                  <a:lnTo>
                    <a:pt x="70" y="48"/>
                  </a:lnTo>
                  <a:lnTo>
                    <a:pt x="70" y="48"/>
                  </a:lnTo>
                  <a:lnTo>
                    <a:pt x="68" y="38"/>
                  </a:lnTo>
                  <a:lnTo>
                    <a:pt x="62" y="30"/>
                  </a:lnTo>
                  <a:lnTo>
                    <a:pt x="62" y="30"/>
                  </a:lnTo>
                  <a:lnTo>
                    <a:pt x="56" y="28"/>
                  </a:lnTo>
                  <a:lnTo>
                    <a:pt x="50" y="26"/>
                  </a:lnTo>
                  <a:lnTo>
                    <a:pt x="50" y="26"/>
                  </a:lnTo>
                  <a:lnTo>
                    <a:pt x="42" y="28"/>
                  </a:lnTo>
                  <a:lnTo>
                    <a:pt x="36" y="30"/>
                  </a:lnTo>
                  <a:lnTo>
                    <a:pt x="36" y="30"/>
                  </a:lnTo>
                  <a:lnTo>
                    <a:pt x="32" y="38"/>
                  </a:lnTo>
                  <a:lnTo>
                    <a:pt x="30" y="48"/>
                  </a:lnTo>
                  <a:lnTo>
                    <a:pt x="30" y="120"/>
                  </a:lnTo>
                  <a:lnTo>
                    <a:pt x="0" y="120"/>
                  </a:lnTo>
                  <a:lnTo>
                    <a:pt x="0" y="0"/>
                  </a:lnTo>
                  <a:lnTo>
                    <a:pt x="28" y="0"/>
                  </a:lnTo>
                  <a:lnTo>
                    <a:pt x="28" y="12"/>
                  </a:lnTo>
                  <a:lnTo>
                    <a:pt x="28" y="12"/>
                  </a:lnTo>
                  <a:lnTo>
                    <a:pt x="36" y="6"/>
                  </a:lnTo>
                  <a:lnTo>
                    <a:pt x="42" y="2"/>
                  </a:lnTo>
                  <a:lnTo>
                    <a:pt x="50" y="0"/>
                  </a:lnTo>
                  <a:lnTo>
                    <a:pt x="58" y="0"/>
                  </a:lnTo>
                  <a:lnTo>
                    <a:pt x="58" y="0"/>
                  </a:lnTo>
                  <a:lnTo>
                    <a:pt x="68" y="0"/>
                  </a:lnTo>
                  <a:lnTo>
                    <a:pt x="76" y="2"/>
                  </a:lnTo>
                  <a:lnTo>
                    <a:pt x="84" y="8"/>
                  </a:lnTo>
                  <a:lnTo>
                    <a:pt x="90" y="14"/>
                  </a:lnTo>
                  <a:lnTo>
                    <a:pt x="90" y="14"/>
                  </a:lnTo>
                  <a:lnTo>
                    <a:pt x="98" y="8"/>
                  </a:lnTo>
                  <a:lnTo>
                    <a:pt x="106" y="2"/>
                  </a:lnTo>
                  <a:lnTo>
                    <a:pt x="116" y="0"/>
                  </a:lnTo>
                  <a:lnTo>
                    <a:pt x="126" y="0"/>
                  </a:lnTo>
                  <a:lnTo>
                    <a:pt x="126" y="0"/>
                  </a:lnTo>
                  <a:lnTo>
                    <a:pt x="136" y="0"/>
                  </a:lnTo>
                  <a:lnTo>
                    <a:pt x="142" y="2"/>
                  </a:lnTo>
                  <a:lnTo>
                    <a:pt x="150" y="6"/>
                  </a:lnTo>
                  <a:lnTo>
                    <a:pt x="156" y="10"/>
                  </a:lnTo>
                  <a:lnTo>
                    <a:pt x="156" y="10"/>
                  </a:lnTo>
                  <a:lnTo>
                    <a:pt x="162" y="16"/>
                  </a:lnTo>
                  <a:lnTo>
                    <a:pt x="166" y="24"/>
                  </a:lnTo>
                  <a:lnTo>
                    <a:pt x="168" y="34"/>
                  </a:lnTo>
                  <a:lnTo>
                    <a:pt x="168" y="44"/>
                  </a:lnTo>
                  <a:lnTo>
                    <a:pt x="168"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41" name="Freeform 33"/>
            <p:cNvSpPr>
              <a:spLocks noEditPoints="1"/>
            </p:cNvSpPr>
            <p:nvPr/>
          </p:nvSpPr>
          <p:spPr bwMode="auto">
            <a:xfrm>
              <a:off x="1442" y="2087"/>
              <a:ext cx="122" cy="162"/>
            </a:xfrm>
            <a:custGeom>
              <a:avLst/>
              <a:gdLst/>
              <a:ahLst/>
              <a:cxnLst>
                <a:cxn ang="0">
                  <a:pos x="122" y="162"/>
                </a:cxn>
                <a:cxn ang="0">
                  <a:pos x="86" y="162"/>
                </a:cxn>
                <a:cxn ang="0">
                  <a:pos x="54" y="98"/>
                </a:cxn>
                <a:cxn ang="0">
                  <a:pos x="30" y="98"/>
                </a:cxn>
                <a:cxn ang="0">
                  <a:pos x="30" y="162"/>
                </a:cxn>
                <a:cxn ang="0">
                  <a:pos x="0" y="162"/>
                </a:cxn>
                <a:cxn ang="0">
                  <a:pos x="0" y="0"/>
                </a:cxn>
                <a:cxn ang="0">
                  <a:pos x="64" y="0"/>
                </a:cxn>
                <a:cxn ang="0">
                  <a:pos x="64" y="0"/>
                </a:cxn>
                <a:cxn ang="0">
                  <a:pos x="74" y="0"/>
                </a:cxn>
                <a:cxn ang="0">
                  <a:pos x="86" y="2"/>
                </a:cxn>
                <a:cxn ang="0">
                  <a:pos x="94" y="8"/>
                </a:cxn>
                <a:cxn ang="0">
                  <a:pos x="102" y="14"/>
                </a:cxn>
                <a:cxn ang="0">
                  <a:pos x="102" y="14"/>
                </a:cxn>
                <a:cxn ang="0">
                  <a:pos x="108" y="22"/>
                </a:cxn>
                <a:cxn ang="0">
                  <a:pos x="112" y="30"/>
                </a:cxn>
                <a:cxn ang="0">
                  <a:pos x="116" y="38"/>
                </a:cxn>
                <a:cxn ang="0">
                  <a:pos x="116" y="50"/>
                </a:cxn>
                <a:cxn ang="0">
                  <a:pos x="116" y="50"/>
                </a:cxn>
                <a:cxn ang="0">
                  <a:pos x="114" y="64"/>
                </a:cxn>
                <a:cxn ang="0">
                  <a:pos x="112" y="70"/>
                </a:cxn>
                <a:cxn ang="0">
                  <a:pos x="108" y="78"/>
                </a:cxn>
                <a:cxn ang="0">
                  <a:pos x="108" y="78"/>
                </a:cxn>
                <a:cxn ang="0">
                  <a:pos x="98" y="86"/>
                </a:cxn>
                <a:cxn ang="0">
                  <a:pos x="86" y="92"/>
                </a:cxn>
                <a:cxn ang="0">
                  <a:pos x="122" y="162"/>
                </a:cxn>
                <a:cxn ang="0">
                  <a:pos x="84" y="48"/>
                </a:cxn>
                <a:cxn ang="0">
                  <a:pos x="84" y="48"/>
                </a:cxn>
                <a:cxn ang="0">
                  <a:pos x="82" y="40"/>
                </a:cxn>
                <a:cxn ang="0">
                  <a:pos x="78" y="34"/>
                </a:cxn>
                <a:cxn ang="0">
                  <a:pos x="78" y="34"/>
                </a:cxn>
                <a:cxn ang="0">
                  <a:pos x="70" y="30"/>
                </a:cxn>
                <a:cxn ang="0">
                  <a:pos x="62" y="28"/>
                </a:cxn>
                <a:cxn ang="0">
                  <a:pos x="30" y="28"/>
                </a:cxn>
                <a:cxn ang="0">
                  <a:pos x="30" y="70"/>
                </a:cxn>
                <a:cxn ang="0">
                  <a:pos x="62" y="70"/>
                </a:cxn>
                <a:cxn ang="0">
                  <a:pos x="62" y="70"/>
                </a:cxn>
                <a:cxn ang="0">
                  <a:pos x="70" y="68"/>
                </a:cxn>
                <a:cxn ang="0">
                  <a:pos x="78" y="64"/>
                </a:cxn>
                <a:cxn ang="0">
                  <a:pos x="78" y="64"/>
                </a:cxn>
                <a:cxn ang="0">
                  <a:pos x="82" y="58"/>
                </a:cxn>
                <a:cxn ang="0">
                  <a:pos x="84" y="48"/>
                </a:cxn>
                <a:cxn ang="0">
                  <a:pos x="84" y="48"/>
                </a:cxn>
              </a:cxnLst>
              <a:rect l="0" t="0" r="r" b="b"/>
              <a:pathLst>
                <a:path w="122" h="162">
                  <a:moveTo>
                    <a:pt x="122" y="162"/>
                  </a:moveTo>
                  <a:lnTo>
                    <a:pt x="86" y="162"/>
                  </a:lnTo>
                  <a:lnTo>
                    <a:pt x="54" y="98"/>
                  </a:lnTo>
                  <a:lnTo>
                    <a:pt x="30" y="98"/>
                  </a:lnTo>
                  <a:lnTo>
                    <a:pt x="30" y="162"/>
                  </a:lnTo>
                  <a:lnTo>
                    <a:pt x="0" y="162"/>
                  </a:lnTo>
                  <a:lnTo>
                    <a:pt x="0" y="0"/>
                  </a:lnTo>
                  <a:lnTo>
                    <a:pt x="64" y="0"/>
                  </a:lnTo>
                  <a:lnTo>
                    <a:pt x="64" y="0"/>
                  </a:lnTo>
                  <a:lnTo>
                    <a:pt x="74" y="0"/>
                  </a:lnTo>
                  <a:lnTo>
                    <a:pt x="86" y="2"/>
                  </a:lnTo>
                  <a:lnTo>
                    <a:pt x="94" y="8"/>
                  </a:lnTo>
                  <a:lnTo>
                    <a:pt x="102" y="14"/>
                  </a:lnTo>
                  <a:lnTo>
                    <a:pt x="102" y="14"/>
                  </a:lnTo>
                  <a:lnTo>
                    <a:pt x="108" y="22"/>
                  </a:lnTo>
                  <a:lnTo>
                    <a:pt x="112" y="30"/>
                  </a:lnTo>
                  <a:lnTo>
                    <a:pt x="116" y="38"/>
                  </a:lnTo>
                  <a:lnTo>
                    <a:pt x="116" y="50"/>
                  </a:lnTo>
                  <a:lnTo>
                    <a:pt x="116" y="50"/>
                  </a:lnTo>
                  <a:lnTo>
                    <a:pt x="114" y="64"/>
                  </a:lnTo>
                  <a:lnTo>
                    <a:pt x="112" y="70"/>
                  </a:lnTo>
                  <a:lnTo>
                    <a:pt x="108" y="78"/>
                  </a:lnTo>
                  <a:lnTo>
                    <a:pt x="108" y="78"/>
                  </a:lnTo>
                  <a:lnTo>
                    <a:pt x="98" y="86"/>
                  </a:lnTo>
                  <a:lnTo>
                    <a:pt x="86" y="92"/>
                  </a:lnTo>
                  <a:lnTo>
                    <a:pt x="122" y="162"/>
                  </a:lnTo>
                  <a:close/>
                  <a:moveTo>
                    <a:pt x="84" y="48"/>
                  </a:moveTo>
                  <a:lnTo>
                    <a:pt x="84" y="48"/>
                  </a:lnTo>
                  <a:lnTo>
                    <a:pt x="82" y="40"/>
                  </a:lnTo>
                  <a:lnTo>
                    <a:pt x="78" y="34"/>
                  </a:lnTo>
                  <a:lnTo>
                    <a:pt x="78" y="34"/>
                  </a:lnTo>
                  <a:lnTo>
                    <a:pt x="70" y="30"/>
                  </a:lnTo>
                  <a:lnTo>
                    <a:pt x="62" y="28"/>
                  </a:lnTo>
                  <a:lnTo>
                    <a:pt x="30" y="28"/>
                  </a:lnTo>
                  <a:lnTo>
                    <a:pt x="30" y="70"/>
                  </a:lnTo>
                  <a:lnTo>
                    <a:pt x="62" y="70"/>
                  </a:lnTo>
                  <a:lnTo>
                    <a:pt x="62" y="70"/>
                  </a:lnTo>
                  <a:lnTo>
                    <a:pt x="70" y="68"/>
                  </a:lnTo>
                  <a:lnTo>
                    <a:pt x="78" y="64"/>
                  </a:lnTo>
                  <a:lnTo>
                    <a:pt x="78" y="64"/>
                  </a:lnTo>
                  <a:lnTo>
                    <a:pt x="82" y="58"/>
                  </a:lnTo>
                  <a:lnTo>
                    <a:pt x="84" y="48"/>
                  </a:lnTo>
                  <a:lnTo>
                    <a:pt x="84" y="48"/>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42" name="Freeform 34"/>
            <p:cNvSpPr>
              <a:spLocks noEditPoints="1"/>
            </p:cNvSpPr>
            <p:nvPr/>
          </p:nvSpPr>
          <p:spPr bwMode="auto">
            <a:xfrm>
              <a:off x="1582" y="2129"/>
              <a:ext cx="106" cy="122"/>
            </a:xfrm>
            <a:custGeom>
              <a:avLst/>
              <a:gdLst/>
              <a:ahLst/>
              <a:cxnLst>
                <a:cxn ang="0">
                  <a:pos x="30" y="70"/>
                </a:cxn>
                <a:cxn ang="0">
                  <a:pos x="32" y="80"/>
                </a:cxn>
                <a:cxn ang="0">
                  <a:pos x="38" y="90"/>
                </a:cxn>
                <a:cxn ang="0">
                  <a:pos x="56" y="96"/>
                </a:cxn>
                <a:cxn ang="0">
                  <a:pos x="64" y="96"/>
                </a:cxn>
                <a:cxn ang="0">
                  <a:pos x="78" y="90"/>
                </a:cxn>
                <a:cxn ang="0">
                  <a:pos x="102" y="104"/>
                </a:cxn>
                <a:cxn ang="0">
                  <a:pos x="92" y="112"/>
                </a:cxn>
                <a:cxn ang="0">
                  <a:pos x="82" y="118"/>
                </a:cxn>
                <a:cxn ang="0">
                  <a:pos x="56" y="122"/>
                </a:cxn>
                <a:cxn ang="0">
                  <a:pos x="44" y="120"/>
                </a:cxn>
                <a:cxn ang="0">
                  <a:pos x="22" y="114"/>
                </a:cxn>
                <a:cxn ang="0">
                  <a:pos x="8" y="98"/>
                </a:cxn>
                <a:cxn ang="0">
                  <a:pos x="2" y="74"/>
                </a:cxn>
                <a:cxn ang="0">
                  <a:pos x="0" y="60"/>
                </a:cxn>
                <a:cxn ang="0">
                  <a:pos x="4" y="34"/>
                </a:cxn>
                <a:cxn ang="0">
                  <a:pos x="16" y="16"/>
                </a:cxn>
                <a:cxn ang="0">
                  <a:pos x="24" y="8"/>
                </a:cxn>
                <a:cxn ang="0">
                  <a:pos x="42" y="0"/>
                </a:cxn>
                <a:cxn ang="0">
                  <a:pos x="54" y="0"/>
                </a:cxn>
                <a:cxn ang="0">
                  <a:pos x="74" y="4"/>
                </a:cxn>
                <a:cxn ang="0">
                  <a:pos x="92" y="16"/>
                </a:cxn>
                <a:cxn ang="0">
                  <a:pos x="98" y="24"/>
                </a:cxn>
                <a:cxn ang="0">
                  <a:pos x="104" y="44"/>
                </a:cxn>
                <a:cxn ang="0">
                  <a:pos x="106" y="70"/>
                </a:cxn>
                <a:cxn ang="0">
                  <a:pos x="76" y="50"/>
                </a:cxn>
                <a:cxn ang="0">
                  <a:pos x="74" y="36"/>
                </a:cxn>
                <a:cxn ang="0">
                  <a:pos x="70" y="32"/>
                </a:cxn>
                <a:cxn ang="0">
                  <a:pos x="60" y="26"/>
                </a:cxn>
                <a:cxn ang="0">
                  <a:pos x="54" y="24"/>
                </a:cxn>
                <a:cxn ang="0">
                  <a:pos x="40" y="28"/>
                </a:cxn>
                <a:cxn ang="0">
                  <a:pos x="34" y="36"/>
                </a:cxn>
                <a:cxn ang="0">
                  <a:pos x="32" y="42"/>
                </a:cxn>
                <a:cxn ang="0">
                  <a:pos x="76" y="50"/>
                </a:cxn>
              </a:cxnLst>
              <a:rect l="0" t="0" r="r" b="b"/>
              <a:pathLst>
                <a:path w="106" h="122">
                  <a:moveTo>
                    <a:pt x="106" y="70"/>
                  </a:moveTo>
                  <a:lnTo>
                    <a:pt x="30" y="70"/>
                  </a:lnTo>
                  <a:lnTo>
                    <a:pt x="30" y="70"/>
                  </a:lnTo>
                  <a:lnTo>
                    <a:pt x="32" y="80"/>
                  </a:lnTo>
                  <a:lnTo>
                    <a:pt x="38" y="90"/>
                  </a:lnTo>
                  <a:lnTo>
                    <a:pt x="38" y="90"/>
                  </a:lnTo>
                  <a:lnTo>
                    <a:pt x="46" y="94"/>
                  </a:lnTo>
                  <a:lnTo>
                    <a:pt x="56" y="96"/>
                  </a:lnTo>
                  <a:lnTo>
                    <a:pt x="56" y="96"/>
                  </a:lnTo>
                  <a:lnTo>
                    <a:pt x="64" y="96"/>
                  </a:lnTo>
                  <a:lnTo>
                    <a:pt x="72" y="94"/>
                  </a:lnTo>
                  <a:lnTo>
                    <a:pt x="78" y="90"/>
                  </a:lnTo>
                  <a:lnTo>
                    <a:pt x="84" y="86"/>
                  </a:lnTo>
                  <a:lnTo>
                    <a:pt x="102" y="104"/>
                  </a:lnTo>
                  <a:lnTo>
                    <a:pt x="102" y="104"/>
                  </a:lnTo>
                  <a:lnTo>
                    <a:pt x="92" y="112"/>
                  </a:lnTo>
                  <a:lnTo>
                    <a:pt x="82" y="118"/>
                  </a:lnTo>
                  <a:lnTo>
                    <a:pt x="82" y="118"/>
                  </a:lnTo>
                  <a:lnTo>
                    <a:pt x="70" y="120"/>
                  </a:lnTo>
                  <a:lnTo>
                    <a:pt x="56" y="122"/>
                  </a:lnTo>
                  <a:lnTo>
                    <a:pt x="56" y="122"/>
                  </a:lnTo>
                  <a:lnTo>
                    <a:pt x="44" y="120"/>
                  </a:lnTo>
                  <a:lnTo>
                    <a:pt x="32" y="118"/>
                  </a:lnTo>
                  <a:lnTo>
                    <a:pt x="22" y="114"/>
                  </a:lnTo>
                  <a:lnTo>
                    <a:pt x="14" y="106"/>
                  </a:lnTo>
                  <a:lnTo>
                    <a:pt x="8" y="98"/>
                  </a:lnTo>
                  <a:lnTo>
                    <a:pt x="4" y="88"/>
                  </a:lnTo>
                  <a:lnTo>
                    <a:pt x="2" y="74"/>
                  </a:lnTo>
                  <a:lnTo>
                    <a:pt x="0" y="60"/>
                  </a:lnTo>
                  <a:lnTo>
                    <a:pt x="0" y="60"/>
                  </a:lnTo>
                  <a:lnTo>
                    <a:pt x="2" y="48"/>
                  </a:lnTo>
                  <a:lnTo>
                    <a:pt x="4" y="34"/>
                  </a:lnTo>
                  <a:lnTo>
                    <a:pt x="10" y="24"/>
                  </a:lnTo>
                  <a:lnTo>
                    <a:pt x="16" y="16"/>
                  </a:lnTo>
                  <a:lnTo>
                    <a:pt x="16" y="16"/>
                  </a:lnTo>
                  <a:lnTo>
                    <a:pt x="24" y="8"/>
                  </a:lnTo>
                  <a:lnTo>
                    <a:pt x="32" y="4"/>
                  </a:lnTo>
                  <a:lnTo>
                    <a:pt x="42" y="0"/>
                  </a:lnTo>
                  <a:lnTo>
                    <a:pt x="54" y="0"/>
                  </a:lnTo>
                  <a:lnTo>
                    <a:pt x="54" y="0"/>
                  </a:lnTo>
                  <a:lnTo>
                    <a:pt x="64" y="0"/>
                  </a:lnTo>
                  <a:lnTo>
                    <a:pt x="74" y="4"/>
                  </a:lnTo>
                  <a:lnTo>
                    <a:pt x="84" y="8"/>
                  </a:lnTo>
                  <a:lnTo>
                    <a:pt x="92" y="16"/>
                  </a:lnTo>
                  <a:lnTo>
                    <a:pt x="92" y="16"/>
                  </a:lnTo>
                  <a:lnTo>
                    <a:pt x="98" y="24"/>
                  </a:lnTo>
                  <a:lnTo>
                    <a:pt x="102" y="34"/>
                  </a:lnTo>
                  <a:lnTo>
                    <a:pt x="104" y="44"/>
                  </a:lnTo>
                  <a:lnTo>
                    <a:pt x="106" y="56"/>
                  </a:lnTo>
                  <a:lnTo>
                    <a:pt x="106" y="70"/>
                  </a:lnTo>
                  <a:close/>
                  <a:moveTo>
                    <a:pt x="76" y="50"/>
                  </a:moveTo>
                  <a:lnTo>
                    <a:pt x="76" y="50"/>
                  </a:lnTo>
                  <a:lnTo>
                    <a:pt x="74" y="42"/>
                  </a:lnTo>
                  <a:lnTo>
                    <a:pt x="74" y="36"/>
                  </a:lnTo>
                  <a:lnTo>
                    <a:pt x="74" y="36"/>
                  </a:lnTo>
                  <a:lnTo>
                    <a:pt x="70" y="32"/>
                  </a:lnTo>
                  <a:lnTo>
                    <a:pt x="66" y="28"/>
                  </a:lnTo>
                  <a:lnTo>
                    <a:pt x="60" y="26"/>
                  </a:lnTo>
                  <a:lnTo>
                    <a:pt x="54" y="24"/>
                  </a:lnTo>
                  <a:lnTo>
                    <a:pt x="54" y="24"/>
                  </a:lnTo>
                  <a:lnTo>
                    <a:pt x="46" y="26"/>
                  </a:lnTo>
                  <a:lnTo>
                    <a:pt x="40" y="28"/>
                  </a:lnTo>
                  <a:lnTo>
                    <a:pt x="36" y="32"/>
                  </a:lnTo>
                  <a:lnTo>
                    <a:pt x="34" y="36"/>
                  </a:lnTo>
                  <a:lnTo>
                    <a:pt x="34" y="36"/>
                  </a:lnTo>
                  <a:lnTo>
                    <a:pt x="32" y="42"/>
                  </a:lnTo>
                  <a:lnTo>
                    <a:pt x="30" y="50"/>
                  </a:lnTo>
                  <a:lnTo>
                    <a:pt x="76" y="5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43" name="Freeform 35"/>
            <p:cNvSpPr>
              <a:spLocks/>
            </p:cNvSpPr>
            <p:nvPr/>
          </p:nvSpPr>
          <p:spPr bwMode="auto">
            <a:xfrm>
              <a:off x="1708" y="2129"/>
              <a:ext cx="94" cy="122"/>
            </a:xfrm>
            <a:custGeom>
              <a:avLst/>
              <a:gdLst/>
              <a:ahLst/>
              <a:cxnLst>
                <a:cxn ang="0">
                  <a:pos x="94" y="106"/>
                </a:cxn>
                <a:cxn ang="0">
                  <a:pos x="94" y="106"/>
                </a:cxn>
                <a:cxn ang="0">
                  <a:pos x="86" y="112"/>
                </a:cxn>
                <a:cxn ang="0">
                  <a:pos x="76" y="118"/>
                </a:cxn>
                <a:cxn ang="0">
                  <a:pos x="66" y="120"/>
                </a:cxn>
                <a:cxn ang="0">
                  <a:pos x="54" y="122"/>
                </a:cxn>
                <a:cxn ang="0">
                  <a:pos x="54" y="122"/>
                </a:cxn>
                <a:cxn ang="0">
                  <a:pos x="44" y="122"/>
                </a:cxn>
                <a:cxn ang="0">
                  <a:pos x="34" y="118"/>
                </a:cxn>
                <a:cxn ang="0">
                  <a:pos x="26" y="114"/>
                </a:cxn>
                <a:cxn ang="0">
                  <a:pos x="18" y="110"/>
                </a:cxn>
                <a:cxn ang="0">
                  <a:pos x="18" y="110"/>
                </a:cxn>
                <a:cxn ang="0">
                  <a:pos x="10" y="100"/>
                </a:cxn>
                <a:cxn ang="0">
                  <a:pos x="6" y="90"/>
                </a:cxn>
                <a:cxn ang="0">
                  <a:pos x="2" y="76"/>
                </a:cxn>
                <a:cxn ang="0">
                  <a:pos x="0" y="60"/>
                </a:cxn>
                <a:cxn ang="0">
                  <a:pos x="0" y="60"/>
                </a:cxn>
                <a:cxn ang="0">
                  <a:pos x="2" y="46"/>
                </a:cxn>
                <a:cxn ang="0">
                  <a:pos x="6" y="32"/>
                </a:cxn>
                <a:cxn ang="0">
                  <a:pos x="10" y="20"/>
                </a:cxn>
                <a:cxn ang="0">
                  <a:pos x="18" y="12"/>
                </a:cxn>
                <a:cxn ang="0">
                  <a:pos x="18" y="12"/>
                </a:cxn>
                <a:cxn ang="0">
                  <a:pos x="26" y="6"/>
                </a:cxn>
                <a:cxn ang="0">
                  <a:pos x="34" y="2"/>
                </a:cxn>
                <a:cxn ang="0">
                  <a:pos x="44" y="0"/>
                </a:cxn>
                <a:cxn ang="0">
                  <a:pos x="54" y="0"/>
                </a:cxn>
                <a:cxn ang="0">
                  <a:pos x="54" y="0"/>
                </a:cxn>
                <a:cxn ang="0">
                  <a:pos x="66" y="0"/>
                </a:cxn>
                <a:cxn ang="0">
                  <a:pos x="76" y="4"/>
                </a:cxn>
                <a:cxn ang="0">
                  <a:pos x="86" y="8"/>
                </a:cxn>
                <a:cxn ang="0">
                  <a:pos x="94" y="16"/>
                </a:cxn>
                <a:cxn ang="0">
                  <a:pos x="74" y="36"/>
                </a:cxn>
                <a:cxn ang="0">
                  <a:pos x="74" y="36"/>
                </a:cxn>
                <a:cxn ang="0">
                  <a:pos x="64" y="28"/>
                </a:cxn>
                <a:cxn ang="0">
                  <a:pos x="54" y="26"/>
                </a:cxn>
                <a:cxn ang="0">
                  <a:pos x="54" y="26"/>
                </a:cxn>
                <a:cxn ang="0">
                  <a:pos x="44" y="28"/>
                </a:cxn>
                <a:cxn ang="0">
                  <a:pos x="38" y="34"/>
                </a:cxn>
                <a:cxn ang="0">
                  <a:pos x="38" y="34"/>
                </a:cxn>
                <a:cxn ang="0">
                  <a:pos x="34" y="40"/>
                </a:cxn>
                <a:cxn ang="0">
                  <a:pos x="32" y="44"/>
                </a:cxn>
                <a:cxn ang="0">
                  <a:pos x="30" y="60"/>
                </a:cxn>
                <a:cxn ang="0">
                  <a:pos x="30" y="60"/>
                </a:cxn>
                <a:cxn ang="0">
                  <a:pos x="32" y="76"/>
                </a:cxn>
                <a:cxn ang="0">
                  <a:pos x="34" y="82"/>
                </a:cxn>
                <a:cxn ang="0">
                  <a:pos x="38" y="88"/>
                </a:cxn>
                <a:cxn ang="0">
                  <a:pos x="38" y="88"/>
                </a:cxn>
                <a:cxn ang="0">
                  <a:pos x="44" y="94"/>
                </a:cxn>
                <a:cxn ang="0">
                  <a:pos x="54" y="96"/>
                </a:cxn>
                <a:cxn ang="0">
                  <a:pos x="54" y="96"/>
                </a:cxn>
                <a:cxn ang="0">
                  <a:pos x="64" y="92"/>
                </a:cxn>
                <a:cxn ang="0">
                  <a:pos x="74" y="86"/>
                </a:cxn>
                <a:cxn ang="0">
                  <a:pos x="94" y="106"/>
                </a:cxn>
              </a:cxnLst>
              <a:rect l="0" t="0" r="r" b="b"/>
              <a:pathLst>
                <a:path w="94" h="122">
                  <a:moveTo>
                    <a:pt x="94" y="106"/>
                  </a:moveTo>
                  <a:lnTo>
                    <a:pt x="94" y="106"/>
                  </a:lnTo>
                  <a:lnTo>
                    <a:pt x="86" y="112"/>
                  </a:lnTo>
                  <a:lnTo>
                    <a:pt x="76" y="118"/>
                  </a:lnTo>
                  <a:lnTo>
                    <a:pt x="66" y="120"/>
                  </a:lnTo>
                  <a:lnTo>
                    <a:pt x="54" y="122"/>
                  </a:lnTo>
                  <a:lnTo>
                    <a:pt x="54" y="122"/>
                  </a:lnTo>
                  <a:lnTo>
                    <a:pt x="44" y="122"/>
                  </a:lnTo>
                  <a:lnTo>
                    <a:pt x="34" y="118"/>
                  </a:lnTo>
                  <a:lnTo>
                    <a:pt x="26" y="114"/>
                  </a:lnTo>
                  <a:lnTo>
                    <a:pt x="18" y="110"/>
                  </a:lnTo>
                  <a:lnTo>
                    <a:pt x="18" y="110"/>
                  </a:lnTo>
                  <a:lnTo>
                    <a:pt x="10" y="100"/>
                  </a:lnTo>
                  <a:lnTo>
                    <a:pt x="6" y="90"/>
                  </a:lnTo>
                  <a:lnTo>
                    <a:pt x="2" y="76"/>
                  </a:lnTo>
                  <a:lnTo>
                    <a:pt x="0" y="60"/>
                  </a:lnTo>
                  <a:lnTo>
                    <a:pt x="0" y="60"/>
                  </a:lnTo>
                  <a:lnTo>
                    <a:pt x="2" y="46"/>
                  </a:lnTo>
                  <a:lnTo>
                    <a:pt x="6" y="32"/>
                  </a:lnTo>
                  <a:lnTo>
                    <a:pt x="10" y="20"/>
                  </a:lnTo>
                  <a:lnTo>
                    <a:pt x="18" y="12"/>
                  </a:lnTo>
                  <a:lnTo>
                    <a:pt x="18" y="12"/>
                  </a:lnTo>
                  <a:lnTo>
                    <a:pt x="26" y="6"/>
                  </a:lnTo>
                  <a:lnTo>
                    <a:pt x="34" y="2"/>
                  </a:lnTo>
                  <a:lnTo>
                    <a:pt x="44" y="0"/>
                  </a:lnTo>
                  <a:lnTo>
                    <a:pt x="54" y="0"/>
                  </a:lnTo>
                  <a:lnTo>
                    <a:pt x="54" y="0"/>
                  </a:lnTo>
                  <a:lnTo>
                    <a:pt x="66" y="0"/>
                  </a:lnTo>
                  <a:lnTo>
                    <a:pt x="76" y="4"/>
                  </a:lnTo>
                  <a:lnTo>
                    <a:pt x="86" y="8"/>
                  </a:lnTo>
                  <a:lnTo>
                    <a:pt x="94" y="16"/>
                  </a:lnTo>
                  <a:lnTo>
                    <a:pt x="74" y="36"/>
                  </a:lnTo>
                  <a:lnTo>
                    <a:pt x="74" y="36"/>
                  </a:lnTo>
                  <a:lnTo>
                    <a:pt x="64" y="28"/>
                  </a:lnTo>
                  <a:lnTo>
                    <a:pt x="54" y="26"/>
                  </a:lnTo>
                  <a:lnTo>
                    <a:pt x="54" y="26"/>
                  </a:lnTo>
                  <a:lnTo>
                    <a:pt x="44" y="28"/>
                  </a:lnTo>
                  <a:lnTo>
                    <a:pt x="38" y="34"/>
                  </a:lnTo>
                  <a:lnTo>
                    <a:pt x="38" y="34"/>
                  </a:lnTo>
                  <a:lnTo>
                    <a:pt x="34" y="40"/>
                  </a:lnTo>
                  <a:lnTo>
                    <a:pt x="32" y="44"/>
                  </a:lnTo>
                  <a:lnTo>
                    <a:pt x="30" y="60"/>
                  </a:lnTo>
                  <a:lnTo>
                    <a:pt x="30" y="60"/>
                  </a:lnTo>
                  <a:lnTo>
                    <a:pt x="32" y="76"/>
                  </a:lnTo>
                  <a:lnTo>
                    <a:pt x="34" y="82"/>
                  </a:lnTo>
                  <a:lnTo>
                    <a:pt x="38" y="88"/>
                  </a:lnTo>
                  <a:lnTo>
                    <a:pt x="38" y="88"/>
                  </a:lnTo>
                  <a:lnTo>
                    <a:pt x="44" y="94"/>
                  </a:lnTo>
                  <a:lnTo>
                    <a:pt x="54" y="96"/>
                  </a:lnTo>
                  <a:lnTo>
                    <a:pt x="54" y="96"/>
                  </a:lnTo>
                  <a:lnTo>
                    <a:pt x="64" y="92"/>
                  </a:lnTo>
                  <a:lnTo>
                    <a:pt x="74" y="86"/>
                  </a:lnTo>
                  <a:lnTo>
                    <a:pt x="94" y="10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44" name="Freeform 36"/>
            <p:cNvSpPr>
              <a:spLocks/>
            </p:cNvSpPr>
            <p:nvPr/>
          </p:nvSpPr>
          <p:spPr bwMode="auto">
            <a:xfrm>
              <a:off x="1824" y="2087"/>
              <a:ext cx="100" cy="162"/>
            </a:xfrm>
            <a:custGeom>
              <a:avLst/>
              <a:gdLst/>
              <a:ahLst/>
              <a:cxnLst>
                <a:cxn ang="0">
                  <a:pos x="100" y="162"/>
                </a:cxn>
                <a:cxn ang="0">
                  <a:pos x="70" y="162"/>
                </a:cxn>
                <a:cxn ang="0">
                  <a:pos x="70" y="90"/>
                </a:cxn>
                <a:cxn ang="0">
                  <a:pos x="70" y="90"/>
                </a:cxn>
                <a:cxn ang="0">
                  <a:pos x="68" y="80"/>
                </a:cxn>
                <a:cxn ang="0">
                  <a:pos x="64" y="72"/>
                </a:cxn>
                <a:cxn ang="0">
                  <a:pos x="64" y="72"/>
                </a:cxn>
                <a:cxn ang="0">
                  <a:pos x="58" y="70"/>
                </a:cxn>
                <a:cxn ang="0">
                  <a:pos x="50" y="68"/>
                </a:cxn>
                <a:cxn ang="0">
                  <a:pos x="50" y="68"/>
                </a:cxn>
                <a:cxn ang="0">
                  <a:pos x="42" y="70"/>
                </a:cxn>
                <a:cxn ang="0">
                  <a:pos x="38" y="72"/>
                </a:cxn>
                <a:cxn ang="0">
                  <a:pos x="38" y="72"/>
                </a:cxn>
                <a:cxn ang="0">
                  <a:pos x="32" y="80"/>
                </a:cxn>
                <a:cxn ang="0">
                  <a:pos x="32" y="90"/>
                </a:cxn>
                <a:cxn ang="0">
                  <a:pos x="32" y="162"/>
                </a:cxn>
                <a:cxn ang="0">
                  <a:pos x="0" y="162"/>
                </a:cxn>
                <a:cxn ang="0">
                  <a:pos x="0" y="0"/>
                </a:cxn>
                <a:cxn ang="0">
                  <a:pos x="32" y="0"/>
                </a:cxn>
                <a:cxn ang="0">
                  <a:pos x="32" y="54"/>
                </a:cxn>
                <a:cxn ang="0">
                  <a:pos x="32" y="54"/>
                </a:cxn>
                <a:cxn ang="0">
                  <a:pos x="38" y="48"/>
                </a:cxn>
                <a:cxn ang="0">
                  <a:pos x="44" y="44"/>
                </a:cxn>
                <a:cxn ang="0">
                  <a:pos x="52" y="42"/>
                </a:cxn>
                <a:cxn ang="0">
                  <a:pos x="60" y="42"/>
                </a:cxn>
                <a:cxn ang="0">
                  <a:pos x="60" y="42"/>
                </a:cxn>
                <a:cxn ang="0">
                  <a:pos x="68" y="42"/>
                </a:cxn>
                <a:cxn ang="0">
                  <a:pos x="76" y="44"/>
                </a:cxn>
                <a:cxn ang="0">
                  <a:pos x="84" y="48"/>
                </a:cxn>
                <a:cxn ang="0">
                  <a:pos x="90" y="54"/>
                </a:cxn>
                <a:cxn ang="0">
                  <a:pos x="90" y="54"/>
                </a:cxn>
                <a:cxn ang="0">
                  <a:pos x="94" y="60"/>
                </a:cxn>
                <a:cxn ang="0">
                  <a:pos x="96" y="68"/>
                </a:cxn>
                <a:cxn ang="0">
                  <a:pos x="98" y="76"/>
                </a:cxn>
                <a:cxn ang="0">
                  <a:pos x="100" y="86"/>
                </a:cxn>
                <a:cxn ang="0">
                  <a:pos x="100" y="162"/>
                </a:cxn>
              </a:cxnLst>
              <a:rect l="0" t="0" r="r" b="b"/>
              <a:pathLst>
                <a:path w="100" h="162">
                  <a:moveTo>
                    <a:pt x="100" y="162"/>
                  </a:moveTo>
                  <a:lnTo>
                    <a:pt x="70" y="162"/>
                  </a:lnTo>
                  <a:lnTo>
                    <a:pt x="70" y="90"/>
                  </a:lnTo>
                  <a:lnTo>
                    <a:pt x="70" y="90"/>
                  </a:lnTo>
                  <a:lnTo>
                    <a:pt x="68" y="80"/>
                  </a:lnTo>
                  <a:lnTo>
                    <a:pt x="64" y="72"/>
                  </a:lnTo>
                  <a:lnTo>
                    <a:pt x="64" y="72"/>
                  </a:lnTo>
                  <a:lnTo>
                    <a:pt x="58" y="70"/>
                  </a:lnTo>
                  <a:lnTo>
                    <a:pt x="50" y="68"/>
                  </a:lnTo>
                  <a:lnTo>
                    <a:pt x="50" y="68"/>
                  </a:lnTo>
                  <a:lnTo>
                    <a:pt x="42" y="70"/>
                  </a:lnTo>
                  <a:lnTo>
                    <a:pt x="38" y="72"/>
                  </a:lnTo>
                  <a:lnTo>
                    <a:pt x="38" y="72"/>
                  </a:lnTo>
                  <a:lnTo>
                    <a:pt x="32" y="80"/>
                  </a:lnTo>
                  <a:lnTo>
                    <a:pt x="32" y="90"/>
                  </a:lnTo>
                  <a:lnTo>
                    <a:pt x="32" y="162"/>
                  </a:lnTo>
                  <a:lnTo>
                    <a:pt x="0" y="162"/>
                  </a:lnTo>
                  <a:lnTo>
                    <a:pt x="0" y="0"/>
                  </a:lnTo>
                  <a:lnTo>
                    <a:pt x="32" y="0"/>
                  </a:lnTo>
                  <a:lnTo>
                    <a:pt x="32" y="54"/>
                  </a:lnTo>
                  <a:lnTo>
                    <a:pt x="32" y="54"/>
                  </a:lnTo>
                  <a:lnTo>
                    <a:pt x="38" y="48"/>
                  </a:lnTo>
                  <a:lnTo>
                    <a:pt x="44" y="44"/>
                  </a:lnTo>
                  <a:lnTo>
                    <a:pt x="52" y="42"/>
                  </a:lnTo>
                  <a:lnTo>
                    <a:pt x="60" y="42"/>
                  </a:lnTo>
                  <a:lnTo>
                    <a:pt x="60" y="42"/>
                  </a:lnTo>
                  <a:lnTo>
                    <a:pt x="68" y="42"/>
                  </a:lnTo>
                  <a:lnTo>
                    <a:pt x="76" y="44"/>
                  </a:lnTo>
                  <a:lnTo>
                    <a:pt x="84" y="48"/>
                  </a:lnTo>
                  <a:lnTo>
                    <a:pt x="90" y="54"/>
                  </a:lnTo>
                  <a:lnTo>
                    <a:pt x="90" y="54"/>
                  </a:lnTo>
                  <a:lnTo>
                    <a:pt x="94" y="60"/>
                  </a:lnTo>
                  <a:lnTo>
                    <a:pt x="96" y="68"/>
                  </a:lnTo>
                  <a:lnTo>
                    <a:pt x="98" y="76"/>
                  </a:lnTo>
                  <a:lnTo>
                    <a:pt x="100" y="86"/>
                  </a:lnTo>
                  <a:lnTo>
                    <a:pt x="100" y="16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45" name="Freeform 37"/>
            <p:cNvSpPr>
              <a:spLocks/>
            </p:cNvSpPr>
            <p:nvPr/>
          </p:nvSpPr>
          <p:spPr bwMode="auto">
            <a:xfrm>
              <a:off x="1956" y="2129"/>
              <a:ext cx="98" cy="120"/>
            </a:xfrm>
            <a:custGeom>
              <a:avLst/>
              <a:gdLst/>
              <a:ahLst/>
              <a:cxnLst>
                <a:cxn ang="0">
                  <a:pos x="98" y="120"/>
                </a:cxn>
                <a:cxn ang="0">
                  <a:pos x="68" y="120"/>
                </a:cxn>
                <a:cxn ang="0">
                  <a:pos x="68" y="48"/>
                </a:cxn>
                <a:cxn ang="0">
                  <a:pos x="68" y="48"/>
                </a:cxn>
                <a:cxn ang="0">
                  <a:pos x="68" y="38"/>
                </a:cxn>
                <a:cxn ang="0">
                  <a:pos x="62" y="32"/>
                </a:cxn>
                <a:cxn ang="0">
                  <a:pos x="62" y="32"/>
                </a:cxn>
                <a:cxn ang="0">
                  <a:pos x="56" y="28"/>
                </a:cxn>
                <a:cxn ang="0">
                  <a:pos x="50" y="26"/>
                </a:cxn>
                <a:cxn ang="0">
                  <a:pos x="50" y="26"/>
                </a:cxn>
                <a:cxn ang="0">
                  <a:pos x="42" y="28"/>
                </a:cxn>
                <a:cxn ang="0">
                  <a:pos x="36" y="32"/>
                </a:cxn>
                <a:cxn ang="0">
                  <a:pos x="36" y="32"/>
                </a:cxn>
                <a:cxn ang="0">
                  <a:pos x="32" y="38"/>
                </a:cxn>
                <a:cxn ang="0">
                  <a:pos x="30" y="48"/>
                </a:cxn>
                <a:cxn ang="0">
                  <a:pos x="30" y="120"/>
                </a:cxn>
                <a:cxn ang="0">
                  <a:pos x="0" y="120"/>
                </a:cxn>
                <a:cxn ang="0">
                  <a:pos x="0" y="0"/>
                </a:cxn>
                <a:cxn ang="0">
                  <a:pos x="28" y="0"/>
                </a:cxn>
                <a:cxn ang="0">
                  <a:pos x="28" y="12"/>
                </a:cxn>
                <a:cxn ang="0">
                  <a:pos x="28" y="12"/>
                </a:cxn>
                <a:cxn ang="0">
                  <a:pos x="34" y="6"/>
                </a:cxn>
                <a:cxn ang="0">
                  <a:pos x="42" y="2"/>
                </a:cxn>
                <a:cxn ang="0">
                  <a:pos x="50" y="0"/>
                </a:cxn>
                <a:cxn ang="0">
                  <a:pos x="58" y="0"/>
                </a:cxn>
                <a:cxn ang="0">
                  <a:pos x="58" y="0"/>
                </a:cxn>
                <a:cxn ang="0">
                  <a:pos x="66" y="0"/>
                </a:cxn>
                <a:cxn ang="0">
                  <a:pos x="74" y="2"/>
                </a:cxn>
                <a:cxn ang="0">
                  <a:pos x="82" y="6"/>
                </a:cxn>
                <a:cxn ang="0">
                  <a:pos x="86" y="10"/>
                </a:cxn>
                <a:cxn ang="0">
                  <a:pos x="86" y="10"/>
                </a:cxn>
                <a:cxn ang="0">
                  <a:pos x="92" y="16"/>
                </a:cxn>
                <a:cxn ang="0">
                  <a:pos x="96" y="24"/>
                </a:cxn>
                <a:cxn ang="0">
                  <a:pos x="98" y="34"/>
                </a:cxn>
                <a:cxn ang="0">
                  <a:pos x="98" y="44"/>
                </a:cxn>
                <a:cxn ang="0">
                  <a:pos x="98" y="120"/>
                </a:cxn>
              </a:cxnLst>
              <a:rect l="0" t="0" r="r" b="b"/>
              <a:pathLst>
                <a:path w="98" h="120">
                  <a:moveTo>
                    <a:pt x="98" y="120"/>
                  </a:moveTo>
                  <a:lnTo>
                    <a:pt x="68" y="120"/>
                  </a:lnTo>
                  <a:lnTo>
                    <a:pt x="68" y="48"/>
                  </a:lnTo>
                  <a:lnTo>
                    <a:pt x="68" y="48"/>
                  </a:lnTo>
                  <a:lnTo>
                    <a:pt x="68" y="38"/>
                  </a:lnTo>
                  <a:lnTo>
                    <a:pt x="62" y="32"/>
                  </a:lnTo>
                  <a:lnTo>
                    <a:pt x="62" y="32"/>
                  </a:lnTo>
                  <a:lnTo>
                    <a:pt x="56" y="28"/>
                  </a:lnTo>
                  <a:lnTo>
                    <a:pt x="50" y="26"/>
                  </a:lnTo>
                  <a:lnTo>
                    <a:pt x="50" y="26"/>
                  </a:lnTo>
                  <a:lnTo>
                    <a:pt x="42" y="28"/>
                  </a:lnTo>
                  <a:lnTo>
                    <a:pt x="36" y="32"/>
                  </a:lnTo>
                  <a:lnTo>
                    <a:pt x="36" y="32"/>
                  </a:lnTo>
                  <a:lnTo>
                    <a:pt x="32" y="38"/>
                  </a:lnTo>
                  <a:lnTo>
                    <a:pt x="30" y="48"/>
                  </a:lnTo>
                  <a:lnTo>
                    <a:pt x="30" y="120"/>
                  </a:lnTo>
                  <a:lnTo>
                    <a:pt x="0" y="120"/>
                  </a:lnTo>
                  <a:lnTo>
                    <a:pt x="0" y="0"/>
                  </a:lnTo>
                  <a:lnTo>
                    <a:pt x="28" y="0"/>
                  </a:lnTo>
                  <a:lnTo>
                    <a:pt x="28" y="12"/>
                  </a:lnTo>
                  <a:lnTo>
                    <a:pt x="28" y="12"/>
                  </a:lnTo>
                  <a:lnTo>
                    <a:pt x="34" y="6"/>
                  </a:lnTo>
                  <a:lnTo>
                    <a:pt x="42" y="2"/>
                  </a:lnTo>
                  <a:lnTo>
                    <a:pt x="50" y="0"/>
                  </a:lnTo>
                  <a:lnTo>
                    <a:pt x="58" y="0"/>
                  </a:lnTo>
                  <a:lnTo>
                    <a:pt x="58" y="0"/>
                  </a:lnTo>
                  <a:lnTo>
                    <a:pt x="66" y="0"/>
                  </a:lnTo>
                  <a:lnTo>
                    <a:pt x="74" y="2"/>
                  </a:lnTo>
                  <a:lnTo>
                    <a:pt x="82" y="6"/>
                  </a:lnTo>
                  <a:lnTo>
                    <a:pt x="86" y="10"/>
                  </a:lnTo>
                  <a:lnTo>
                    <a:pt x="86" y="10"/>
                  </a:lnTo>
                  <a:lnTo>
                    <a:pt x="92" y="16"/>
                  </a:lnTo>
                  <a:lnTo>
                    <a:pt x="96" y="24"/>
                  </a:lnTo>
                  <a:lnTo>
                    <a:pt x="98" y="34"/>
                  </a:lnTo>
                  <a:lnTo>
                    <a:pt x="98" y="44"/>
                  </a:lnTo>
                  <a:lnTo>
                    <a:pt x="98"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46" name="Freeform 38"/>
            <p:cNvSpPr>
              <a:spLocks noEditPoints="1"/>
            </p:cNvSpPr>
            <p:nvPr/>
          </p:nvSpPr>
          <p:spPr bwMode="auto">
            <a:xfrm>
              <a:off x="2082" y="2129"/>
              <a:ext cx="104" cy="122"/>
            </a:xfrm>
            <a:custGeom>
              <a:avLst/>
              <a:gdLst/>
              <a:ahLst/>
              <a:cxnLst>
                <a:cxn ang="0">
                  <a:pos x="28" y="70"/>
                </a:cxn>
                <a:cxn ang="0">
                  <a:pos x="30" y="80"/>
                </a:cxn>
                <a:cxn ang="0">
                  <a:pos x="36" y="90"/>
                </a:cxn>
                <a:cxn ang="0">
                  <a:pos x="54" y="96"/>
                </a:cxn>
                <a:cxn ang="0">
                  <a:pos x="62" y="96"/>
                </a:cxn>
                <a:cxn ang="0">
                  <a:pos x="76" y="90"/>
                </a:cxn>
                <a:cxn ang="0">
                  <a:pos x="100" y="104"/>
                </a:cxn>
                <a:cxn ang="0">
                  <a:pos x="90" y="112"/>
                </a:cxn>
                <a:cxn ang="0">
                  <a:pos x="80" y="118"/>
                </a:cxn>
                <a:cxn ang="0">
                  <a:pos x="54" y="122"/>
                </a:cxn>
                <a:cxn ang="0">
                  <a:pos x="42" y="120"/>
                </a:cxn>
                <a:cxn ang="0">
                  <a:pos x="20" y="114"/>
                </a:cxn>
                <a:cxn ang="0">
                  <a:pos x="6" y="98"/>
                </a:cxn>
                <a:cxn ang="0">
                  <a:pos x="0" y="74"/>
                </a:cxn>
                <a:cxn ang="0">
                  <a:pos x="0" y="60"/>
                </a:cxn>
                <a:cxn ang="0">
                  <a:pos x="2" y="34"/>
                </a:cxn>
                <a:cxn ang="0">
                  <a:pos x="14" y="16"/>
                </a:cxn>
                <a:cxn ang="0">
                  <a:pos x="22" y="8"/>
                </a:cxn>
                <a:cxn ang="0">
                  <a:pos x="40" y="0"/>
                </a:cxn>
                <a:cxn ang="0">
                  <a:pos x="52" y="0"/>
                </a:cxn>
                <a:cxn ang="0">
                  <a:pos x="74" y="4"/>
                </a:cxn>
                <a:cxn ang="0">
                  <a:pos x="90" y="16"/>
                </a:cxn>
                <a:cxn ang="0">
                  <a:pos x="96" y="24"/>
                </a:cxn>
                <a:cxn ang="0">
                  <a:pos x="102" y="44"/>
                </a:cxn>
                <a:cxn ang="0">
                  <a:pos x="104" y="70"/>
                </a:cxn>
                <a:cxn ang="0">
                  <a:pos x="74" y="50"/>
                </a:cxn>
                <a:cxn ang="0">
                  <a:pos x="72" y="36"/>
                </a:cxn>
                <a:cxn ang="0">
                  <a:pos x="68" y="32"/>
                </a:cxn>
                <a:cxn ang="0">
                  <a:pos x="58" y="26"/>
                </a:cxn>
                <a:cxn ang="0">
                  <a:pos x="52" y="24"/>
                </a:cxn>
                <a:cxn ang="0">
                  <a:pos x="40" y="28"/>
                </a:cxn>
                <a:cxn ang="0">
                  <a:pos x="32" y="36"/>
                </a:cxn>
                <a:cxn ang="0">
                  <a:pos x="30" y="42"/>
                </a:cxn>
                <a:cxn ang="0">
                  <a:pos x="74" y="50"/>
                </a:cxn>
              </a:cxnLst>
              <a:rect l="0" t="0" r="r" b="b"/>
              <a:pathLst>
                <a:path w="104" h="122">
                  <a:moveTo>
                    <a:pt x="104" y="70"/>
                  </a:moveTo>
                  <a:lnTo>
                    <a:pt x="28" y="70"/>
                  </a:lnTo>
                  <a:lnTo>
                    <a:pt x="28" y="70"/>
                  </a:lnTo>
                  <a:lnTo>
                    <a:pt x="30" y="80"/>
                  </a:lnTo>
                  <a:lnTo>
                    <a:pt x="36" y="90"/>
                  </a:lnTo>
                  <a:lnTo>
                    <a:pt x="36" y="90"/>
                  </a:lnTo>
                  <a:lnTo>
                    <a:pt x="44" y="94"/>
                  </a:lnTo>
                  <a:lnTo>
                    <a:pt x="54" y="96"/>
                  </a:lnTo>
                  <a:lnTo>
                    <a:pt x="54" y="96"/>
                  </a:lnTo>
                  <a:lnTo>
                    <a:pt x="62" y="96"/>
                  </a:lnTo>
                  <a:lnTo>
                    <a:pt x="70" y="94"/>
                  </a:lnTo>
                  <a:lnTo>
                    <a:pt x="76" y="90"/>
                  </a:lnTo>
                  <a:lnTo>
                    <a:pt x="82" y="86"/>
                  </a:lnTo>
                  <a:lnTo>
                    <a:pt x="100" y="104"/>
                  </a:lnTo>
                  <a:lnTo>
                    <a:pt x="100" y="104"/>
                  </a:lnTo>
                  <a:lnTo>
                    <a:pt x="90" y="112"/>
                  </a:lnTo>
                  <a:lnTo>
                    <a:pt x="80" y="118"/>
                  </a:lnTo>
                  <a:lnTo>
                    <a:pt x="80" y="118"/>
                  </a:lnTo>
                  <a:lnTo>
                    <a:pt x="68" y="120"/>
                  </a:lnTo>
                  <a:lnTo>
                    <a:pt x="54" y="122"/>
                  </a:lnTo>
                  <a:lnTo>
                    <a:pt x="54" y="122"/>
                  </a:lnTo>
                  <a:lnTo>
                    <a:pt x="42" y="120"/>
                  </a:lnTo>
                  <a:lnTo>
                    <a:pt x="30" y="118"/>
                  </a:lnTo>
                  <a:lnTo>
                    <a:pt x="20" y="114"/>
                  </a:lnTo>
                  <a:lnTo>
                    <a:pt x="14" y="106"/>
                  </a:lnTo>
                  <a:lnTo>
                    <a:pt x="6" y="98"/>
                  </a:lnTo>
                  <a:lnTo>
                    <a:pt x="2" y="88"/>
                  </a:lnTo>
                  <a:lnTo>
                    <a:pt x="0" y="74"/>
                  </a:lnTo>
                  <a:lnTo>
                    <a:pt x="0" y="60"/>
                  </a:lnTo>
                  <a:lnTo>
                    <a:pt x="0" y="60"/>
                  </a:lnTo>
                  <a:lnTo>
                    <a:pt x="0" y="48"/>
                  </a:lnTo>
                  <a:lnTo>
                    <a:pt x="2" y="34"/>
                  </a:lnTo>
                  <a:lnTo>
                    <a:pt x="8" y="24"/>
                  </a:lnTo>
                  <a:lnTo>
                    <a:pt x="14" y="16"/>
                  </a:lnTo>
                  <a:lnTo>
                    <a:pt x="14" y="16"/>
                  </a:lnTo>
                  <a:lnTo>
                    <a:pt x="22" y="8"/>
                  </a:lnTo>
                  <a:lnTo>
                    <a:pt x="30" y="4"/>
                  </a:lnTo>
                  <a:lnTo>
                    <a:pt x="40" y="0"/>
                  </a:lnTo>
                  <a:lnTo>
                    <a:pt x="52" y="0"/>
                  </a:lnTo>
                  <a:lnTo>
                    <a:pt x="52" y="0"/>
                  </a:lnTo>
                  <a:lnTo>
                    <a:pt x="62" y="0"/>
                  </a:lnTo>
                  <a:lnTo>
                    <a:pt x="74" y="4"/>
                  </a:lnTo>
                  <a:lnTo>
                    <a:pt x="82" y="8"/>
                  </a:lnTo>
                  <a:lnTo>
                    <a:pt x="90" y="16"/>
                  </a:lnTo>
                  <a:lnTo>
                    <a:pt x="90" y="16"/>
                  </a:lnTo>
                  <a:lnTo>
                    <a:pt x="96" y="24"/>
                  </a:lnTo>
                  <a:lnTo>
                    <a:pt x="100" y="34"/>
                  </a:lnTo>
                  <a:lnTo>
                    <a:pt x="102" y="44"/>
                  </a:lnTo>
                  <a:lnTo>
                    <a:pt x="104" y="56"/>
                  </a:lnTo>
                  <a:lnTo>
                    <a:pt x="104" y="70"/>
                  </a:lnTo>
                  <a:close/>
                  <a:moveTo>
                    <a:pt x="74" y="50"/>
                  </a:moveTo>
                  <a:lnTo>
                    <a:pt x="74" y="50"/>
                  </a:lnTo>
                  <a:lnTo>
                    <a:pt x="74" y="42"/>
                  </a:lnTo>
                  <a:lnTo>
                    <a:pt x="72" y="36"/>
                  </a:lnTo>
                  <a:lnTo>
                    <a:pt x="72" y="36"/>
                  </a:lnTo>
                  <a:lnTo>
                    <a:pt x="68" y="32"/>
                  </a:lnTo>
                  <a:lnTo>
                    <a:pt x="64" y="28"/>
                  </a:lnTo>
                  <a:lnTo>
                    <a:pt x="58" y="26"/>
                  </a:lnTo>
                  <a:lnTo>
                    <a:pt x="52" y="24"/>
                  </a:lnTo>
                  <a:lnTo>
                    <a:pt x="52" y="24"/>
                  </a:lnTo>
                  <a:lnTo>
                    <a:pt x="44" y="26"/>
                  </a:lnTo>
                  <a:lnTo>
                    <a:pt x="40" y="28"/>
                  </a:lnTo>
                  <a:lnTo>
                    <a:pt x="34" y="32"/>
                  </a:lnTo>
                  <a:lnTo>
                    <a:pt x="32" y="36"/>
                  </a:lnTo>
                  <a:lnTo>
                    <a:pt x="32" y="36"/>
                  </a:lnTo>
                  <a:lnTo>
                    <a:pt x="30" y="42"/>
                  </a:lnTo>
                  <a:lnTo>
                    <a:pt x="28" y="50"/>
                  </a:lnTo>
                  <a:lnTo>
                    <a:pt x="74" y="5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47" name="Freeform 39"/>
            <p:cNvSpPr>
              <a:spLocks/>
            </p:cNvSpPr>
            <p:nvPr/>
          </p:nvSpPr>
          <p:spPr bwMode="auto">
            <a:xfrm>
              <a:off x="2212" y="2129"/>
              <a:ext cx="88" cy="120"/>
            </a:xfrm>
            <a:custGeom>
              <a:avLst/>
              <a:gdLst/>
              <a:ahLst/>
              <a:cxnLst>
                <a:cxn ang="0">
                  <a:pos x="88" y="10"/>
                </a:cxn>
                <a:cxn ang="0">
                  <a:pos x="66" y="34"/>
                </a:cxn>
                <a:cxn ang="0">
                  <a:pos x="66" y="34"/>
                </a:cxn>
                <a:cxn ang="0">
                  <a:pos x="58" y="28"/>
                </a:cxn>
                <a:cxn ang="0">
                  <a:pos x="50" y="26"/>
                </a:cxn>
                <a:cxn ang="0">
                  <a:pos x="50" y="26"/>
                </a:cxn>
                <a:cxn ang="0">
                  <a:pos x="44" y="28"/>
                </a:cxn>
                <a:cxn ang="0">
                  <a:pos x="38" y="32"/>
                </a:cxn>
                <a:cxn ang="0">
                  <a:pos x="38" y="32"/>
                </a:cxn>
                <a:cxn ang="0">
                  <a:pos x="32" y="38"/>
                </a:cxn>
                <a:cxn ang="0">
                  <a:pos x="30" y="48"/>
                </a:cxn>
                <a:cxn ang="0">
                  <a:pos x="30" y="120"/>
                </a:cxn>
                <a:cxn ang="0">
                  <a:pos x="0" y="120"/>
                </a:cxn>
                <a:cxn ang="0">
                  <a:pos x="0" y="0"/>
                </a:cxn>
                <a:cxn ang="0">
                  <a:pos x="30" y="0"/>
                </a:cxn>
                <a:cxn ang="0">
                  <a:pos x="30" y="12"/>
                </a:cxn>
                <a:cxn ang="0">
                  <a:pos x="30" y="12"/>
                </a:cxn>
                <a:cxn ang="0">
                  <a:pos x="36" y="6"/>
                </a:cxn>
                <a:cxn ang="0">
                  <a:pos x="44" y="2"/>
                </a:cxn>
                <a:cxn ang="0">
                  <a:pos x="52" y="0"/>
                </a:cxn>
                <a:cxn ang="0">
                  <a:pos x="60" y="0"/>
                </a:cxn>
                <a:cxn ang="0">
                  <a:pos x="60" y="0"/>
                </a:cxn>
                <a:cxn ang="0">
                  <a:pos x="68" y="0"/>
                </a:cxn>
                <a:cxn ang="0">
                  <a:pos x="76" y="2"/>
                </a:cxn>
                <a:cxn ang="0">
                  <a:pos x="82" y="6"/>
                </a:cxn>
                <a:cxn ang="0">
                  <a:pos x="88" y="10"/>
                </a:cxn>
                <a:cxn ang="0">
                  <a:pos x="88" y="10"/>
                </a:cxn>
              </a:cxnLst>
              <a:rect l="0" t="0" r="r" b="b"/>
              <a:pathLst>
                <a:path w="88" h="120">
                  <a:moveTo>
                    <a:pt x="88" y="10"/>
                  </a:moveTo>
                  <a:lnTo>
                    <a:pt x="66" y="34"/>
                  </a:lnTo>
                  <a:lnTo>
                    <a:pt x="66" y="34"/>
                  </a:lnTo>
                  <a:lnTo>
                    <a:pt x="58" y="28"/>
                  </a:lnTo>
                  <a:lnTo>
                    <a:pt x="50" y="26"/>
                  </a:lnTo>
                  <a:lnTo>
                    <a:pt x="50" y="26"/>
                  </a:lnTo>
                  <a:lnTo>
                    <a:pt x="44" y="28"/>
                  </a:lnTo>
                  <a:lnTo>
                    <a:pt x="38" y="32"/>
                  </a:lnTo>
                  <a:lnTo>
                    <a:pt x="38" y="32"/>
                  </a:lnTo>
                  <a:lnTo>
                    <a:pt x="32" y="38"/>
                  </a:lnTo>
                  <a:lnTo>
                    <a:pt x="30" y="48"/>
                  </a:lnTo>
                  <a:lnTo>
                    <a:pt x="30" y="120"/>
                  </a:lnTo>
                  <a:lnTo>
                    <a:pt x="0" y="120"/>
                  </a:lnTo>
                  <a:lnTo>
                    <a:pt x="0" y="0"/>
                  </a:lnTo>
                  <a:lnTo>
                    <a:pt x="30" y="0"/>
                  </a:lnTo>
                  <a:lnTo>
                    <a:pt x="30" y="12"/>
                  </a:lnTo>
                  <a:lnTo>
                    <a:pt x="30" y="12"/>
                  </a:lnTo>
                  <a:lnTo>
                    <a:pt x="36" y="6"/>
                  </a:lnTo>
                  <a:lnTo>
                    <a:pt x="44" y="2"/>
                  </a:lnTo>
                  <a:lnTo>
                    <a:pt x="52" y="0"/>
                  </a:lnTo>
                  <a:lnTo>
                    <a:pt x="60" y="0"/>
                  </a:lnTo>
                  <a:lnTo>
                    <a:pt x="60" y="0"/>
                  </a:lnTo>
                  <a:lnTo>
                    <a:pt x="68" y="0"/>
                  </a:lnTo>
                  <a:lnTo>
                    <a:pt x="76" y="2"/>
                  </a:lnTo>
                  <a:lnTo>
                    <a:pt x="82" y="6"/>
                  </a:lnTo>
                  <a:lnTo>
                    <a:pt x="88" y="10"/>
                  </a:lnTo>
                  <a:lnTo>
                    <a:pt x="88" y="1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48" name="Freeform 40"/>
            <p:cNvSpPr>
              <a:spLocks noEditPoints="1"/>
            </p:cNvSpPr>
            <p:nvPr/>
          </p:nvSpPr>
          <p:spPr bwMode="auto">
            <a:xfrm>
              <a:off x="2312" y="2129"/>
              <a:ext cx="104" cy="122"/>
            </a:xfrm>
            <a:custGeom>
              <a:avLst/>
              <a:gdLst/>
              <a:ahLst/>
              <a:cxnLst>
                <a:cxn ang="0">
                  <a:pos x="28" y="70"/>
                </a:cxn>
                <a:cxn ang="0">
                  <a:pos x="30" y="80"/>
                </a:cxn>
                <a:cxn ang="0">
                  <a:pos x="36" y="90"/>
                </a:cxn>
                <a:cxn ang="0">
                  <a:pos x="56" y="96"/>
                </a:cxn>
                <a:cxn ang="0">
                  <a:pos x="62" y="96"/>
                </a:cxn>
                <a:cxn ang="0">
                  <a:pos x="76" y="90"/>
                </a:cxn>
                <a:cxn ang="0">
                  <a:pos x="100" y="104"/>
                </a:cxn>
                <a:cxn ang="0">
                  <a:pos x="90" y="112"/>
                </a:cxn>
                <a:cxn ang="0">
                  <a:pos x="80" y="118"/>
                </a:cxn>
                <a:cxn ang="0">
                  <a:pos x="54" y="122"/>
                </a:cxn>
                <a:cxn ang="0">
                  <a:pos x="42" y="120"/>
                </a:cxn>
                <a:cxn ang="0">
                  <a:pos x="22" y="114"/>
                </a:cxn>
                <a:cxn ang="0">
                  <a:pos x="8" y="98"/>
                </a:cxn>
                <a:cxn ang="0">
                  <a:pos x="0" y="74"/>
                </a:cxn>
                <a:cxn ang="0">
                  <a:pos x="0" y="60"/>
                </a:cxn>
                <a:cxn ang="0">
                  <a:pos x="4" y="34"/>
                </a:cxn>
                <a:cxn ang="0">
                  <a:pos x="14" y="16"/>
                </a:cxn>
                <a:cxn ang="0">
                  <a:pos x="22" y="8"/>
                </a:cxn>
                <a:cxn ang="0">
                  <a:pos x="40" y="0"/>
                </a:cxn>
                <a:cxn ang="0">
                  <a:pos x="52" y="0"/>
                </a:cxn>
                <a:cxn ang="0">
                  <a:pos x="74" y="4"/>
                </a:cxn>
                <a:cxn ang="0">
                  <a:pos x="90" y="16"/>
                </a:cxn>
                <a:cxn ang="0">
                  <a:pos x="96" y="24"/>
                </a:cxn>
                <a:cxn ang="0">
                  <a:pos x="102" y="44"/>
                </a:cxn>
                <a:cxn ang="0">
                  <a:pos x="104" y="70"/>
                </a:cxn>
                <a:cxn ang="0">
                  <a:pos x="74" y="50"/>
                </a:cxn>
                <a:cxn ang="0">
                  <a:pos x="72" y="36"/>
                </a:cxn>
                <a:cxn ang="0">
                  <a:pos x="68" y="32"/>
                </a:cxn>
                <a:cxn ang="0">
                  <a:pos x="58" y="26"/>
                </a:cxn>
                <a:cxn ang="0">
                  <a:pos x="52" y="24"/>
                </a:cxn>
                <a:cxn ang="0">
                  <a:pos x="40" y="28"/>
                </a:cxn>
                <a:cxn ang="0">
                  <a:pos x="32" y="36"/>
                </a:cxn>
                <a:cxn ang="0">
                  <a:pos x="30" y="42"/>
                </a:cxn>
                <a:cxn ang="0">
                  <a:pos x="74" y="50"/>
                </a:cxn>
              </a:cxnLst>
              <a:rect l="0" t="0" r="r" b="b"/>
              <a:pathLst>
                <a:path w="104" h="122">
                  <a:moveTo>
                    <a:pt x="104" y="70"/>
                  </a:moveTo>
                  <a:lnTo>
                    <a:pt x="28" y="70"/>
                  </a:lnTo>
                  <a:lnTo>
                    <a:pt x="28" y="70"/>
                  </a:lnTo>
                  <a:lnTo>
                    <a:pt x="30" y="80"/>
                  </a:lnTo>
                  <a:lnTo>
                    <a:pt x="36" y="90"/>
                  </a:lnTo>
                  <a:lnTo>
                    <a:pt x="36" y="90"/>
                  </a:lnTo>
                  <a:lnTo>
                    <a:pt x="44" y="94"/>
                  </a:lnTo>
                  <a:lnTo>
                    <a:pt x="56" y="96"/>
                  </a:lnTo>
                  <a:lnTo>
                    <a:pt x="56" y="96"/>
                  </a:lnTo>
                  <a:lnTo>
                    <a:pt x="62" y="96"/>
                  </a:lnTo>
                  <a:lnTo>
                    <a:pt x="70" y="94"/>
                  </a:lnTo>
                  <a:lnTo>
                    <a:pt x="76" y="90"/>
                  </a:lnTo>
                  <a:lnTo>
                    <a:pt x="82" y="86"/>
                  </a:lnTo>
                  <a:lnTo>
                    <a:pt x="100" y="104"/>
                  </a:lnTo>
                  <a:lnTo>
                    <a:pt x="100" y="104"/>
                  </a:lnTo>
                  <a:lnTo>
                    <a:pt x="90" y="112"/>
                  </a:lnTo>
                  <a:lnTo>
                    <a:pt x="80" y="118"/>
                  </a:lnTo>
                  <a:lnTo>
                    <a:pt x="80" y="118"/>
                  </a:lnTo>
                  <a:lnTo>
                    <a:pt x="70" y="120"/>
                  </a:lnTo>
                  <a:lnTo>
                    <a:pt x="54" y="122"/>
                  </a:lnTo>
                  <a:lnTo>
                    <a:pt x="54" y="122"/>
                  </a:lnTo>
                  <a:lnTo>
                    <a:pt x="42" y="120"/>
                  </a:lnTo>
                  <a:lnTo>
                    <a:pt x="30" y="118"/>
                  </a:lnTo>
                  <a:lnTo>
                    <a:pt x="22" y="114"/>
                  </a:lnTo>
                  <a:lnTo>
                    <a:pt x="14" y="106"/>
                  </a:lnTo>
                  <a:lnTo>
                    <a:pt x="8" y="98"/>
                  </a:lnTo>
                  <a:lnTo>
                    <a:pt x="2" y="88"/>
                  </a:lnTo>
                  <a:lnTo>
                    <a:pt x="0" y="74"/>
                  </a:lnTo>
                  <a:lnTo>
                    <a:pt x="0" y="60"/>
                  </a:lnTo>
                  <a:lnTo>
                    <a:pt x="0" y="60"/>
                  </a:lnTo>
                  <a:lnTo>
                    <a:pt x="0" y="48"/>
                  </a:lnTo>
                  <a:lnTo>
                    <a:pt x="4" y="34"/>
                  </a:lnTo>
                  <a:lnTo>
                    <a:pt x="8" y="24"/>
                  </a:lnTo>
                  <a:lnTo>
                    <a:pt x="14" y="16"/>
                  </a:lnTo>
                  <a:lnTo>
                    <a:pt x="14" y="16"/>
                  </a:lnTo>
                  <a:lnTo>
                    <a:pt x="22" y="8"/>
                  </a:lnTo>
                  <a:lnTo>
                    <a:pt x="30" y="4"/>
                  </a:lnTo>
                  <a:lnTo>
                    <a:pt x="40" y="0"/>
                  </a:lnTo>
                  <a:lnTo>
                    <a:pt x="52" y="0"/>
                  </a:lnTo>
                  <a:lnTo>
                    <a:pt x="52" y="0"/>
                  </a:lnTo>
                  <a:lnTo>
                    <a:pt x="64" y="0"/>
                  </a:lnTo>
                  <a:lnTo>
                    <a:pt x="74" y="4"/>
                  </a:lnTo>
                  <a:lnTo>
                    <a:pt x="82" y="8"/>
                  </a:lnTo>
                  <a:lnTo>
                    <a:pt x="90" y="16"/>
                  </a:lnTo>
                  <a:lnTo>
                    <a:pt x="90" y="16"/>
                  </a:lnTo>
                  <a:lnTo>
                    <a:pt x="96" y="24"/>
                  </a:lnTo>
                  <a:lnTo>
                    <a:pt x="100" y="34"/>
                  </a:lnTo>
                  <a:lnTo>
                    <a:pt x="102" y="44"/>
                  </a:lnTo>
                  <a:lnTo>
                    <a:pt x="104" y="56"/>
                  </a:lnTo>
                  <a:lnTo>
                    <a:pt x="104" y="70"/>
                  </a:lnTo>
                  <a:close/>
                  <a:moveTo>
                    <a:pt x="74" y="50"/>
                  </a:moveTo>
                  <a:lnTo>
                    <a:pt x="74" y="50"/>
                  </a:lnTo>
                  <a:lnTo>
                    <a:pt x="74" y="42"/>
                  </a:lnTo>
                  <a:lnTo>
                    <a:pt x="72" y="36"/>
                  </a:lnTo>
                  <a:lnTo>
                    <a:pt x="72" y="36"/>
                  </a:lnTo>
                  <a:lnTo>
                    <a:pt x="68" y="32"/>
                  </a:lnTo>
                  <a:lnTo>
                    <a:pt x="64" y="28"/>
                  </a:lnTo>
                  <a:lnTo>
                    <a:pt x="58" y="26"/>
                  </a:lnTo>
                  <a:lnTo>
                    <a:pt x="52" y="24"/>
                  </a:lnTo>
                  <a:lnTo>
                    <a:pt x="52" y="24"/>
                  </a:lnTo>
                  <a:lnTo>
                    <a:pt x="44" y="26"/>
                  </a:lnTo>
                  <a:lnTo>
                    <a:pt x="40" y="28"/>
                  </a:lnTo>
                  <a:lnTo>
                    <a:pt x="34" y="32"/>
                  </a:lnTo>
                  <a:lnTo>
                    <a:pt x="32" y="36"/>
                  </a:lnTo>
                  <a:lnTo>
                    <a:pt x="32" y="36"/>
                  </a:lnTo>
                  <a:lnTo>
                    <a:pt x="30" y="42"/>
                  </a:lnTo>
                  <a:lnTo>
                    <a:pt x="28" y="50"/>
                  </a:lnTo>
                  <a:lnTo>
                    <a:pt x="74" y="5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49" name="Freeform 41"/>
            <p:cNvSpPr>
              <a:spLocks noEditPoints="1"/>
            </p:cNvSpPr>
            <p:nvPr/>
          </p:nvSpPr>
          <p:spPr bwMode="auto">
            <a:xfrm>
              <a:off x="2444" y="2085"/>
              <a:ext cx="30" cy="164"/>
            </a:xfrm>
            <a:custGeom>
              <a:avLst/>
              <a:gdLst/>
              <a:ahLst/>
              <a:cxnLst>
                <a:cxn ang="0">
                  <a:pos x="30" y="24"/>
                </a:cxn>
                <a:cxn ang="0">
                  <a:pos x="0" y="24"/>
                </a:cxn>
                <a:cxn ang="0">
                  <a:pos x="0" y="0"/>
                </a:cxn>
                <a:cxn ang="0">
                  <a:pos x="30" y="0"/>
                </a:cxn>
                <a:cxn ang="0">
                  <a:pos x="30" y="24"/>
                </a:cxn>
                <a:cxn ang="0">
                  <a:pos x="30" y="164"/>
                </a:cxn>
                <a:cxn ang="0">
                  <a:pos x="0" y="164"/>
                </a:cxn>
                <a:cxn ang="0">
                  <a:pos x="0" y="44"/>
                </a:cxn>
                <a:cxn ang="0">
                  <a:pos x="30" y="44"/>
                </a:cxn>
                <a:cxn ang="0">
                  <a:pos x="30" y="164"/>
                </a:cxn>
              </a:cxnLst>
              <a:rect l="0" t="0" r="r" b="b"/>
              <a:pathLst>
                <a:path w="30" h="164">
                  <a:moveTo>
                    <a:pt x="30" y="24"/>
                  </a:moveTo>
                  <a:lnTo>
                    <a:pt x="0" y="24"/>
                  </a:lnTo>
                  <a:lnTo>
                    <a:pt x="0" y="0"/>
                  </a:lnTo>
                  <a:lnTo>
                    <a:pt x="30" y="0"/>
                  </a:lnTo>
                  <a:lnTo>
                    <a:pt x="30" y="24"/>
                  </a:lnTo>
                  <a:close/>
                  <a:moveTo>
                    <a:pt x="30" y="164"/>
                  </a:moveTo>
                  <a:lnTo>
                    <a:pt x="0" y="164"/>
                  </a:lnTo>
                  <a:lnTo>
                    <a:pt x="0" y="44"/>
                  </a:lnTo>
                  <a:lnTo>
                    <a:pt x="30" y="44"/>
                  </a:lnTo>
                  <a:lnTo>
                    <a:pt x="30" y="16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50" name="Freeform 42"/>
            <p:cNvSpPr>
              <a:spLocks/>
            </p:cNvSpPr>
            <p:nvPr/>
          </p:nvSpPr>
          <p:spPr bwMode="auto">
            <a:xfrm>
              <a:off x="2506" y="2129"/>
              <a:ext cx="100" cy="120"/>
            </a:xfrm>
            <a:custGeom>
              <a:avLst/>
              <a:gdLst/>
              <a:ahLst/>
              <a:cxnLst>
                <a:cxn ang="0">
                  <a:pos x="100" y="120"/>
                </a:cxn>
                <a:cxn ang="0">
                  <a:pos x="70" y="120"/>
                </a:cxn>
                <a:cxn ang="0">
                  <a:pos x="70" y="48"/>
                </a:cxn>
                <a:cxn ang="0">
                  <a:pos x="70" y="48"/>
                </a:cxn>
                <a:cxn ang="0">
                  <a:pos x="68" y="38"/>
                </a:cxn>
                <a:cxn ang="0">
                  <a:pos x="64" y="32"/>
                </a:cxn>
                <a:cxn ang="0">
                  <a:pos x="64" y="32"/>
                </a:cxn>
                <a:cxn ang="0">
                  <a:pos x="58" y="28"/>
                </a:cxn>
                <a:cxn ang="0">
                  <a:pos x="50" y="26"/>
                </a:cxn>
                <a:cxn ang="0">
                  <a:pos x="50" y="26"/>
                </a:cxn>
                <a:cxn ang="0">
                  <a:pos x="42" y="28"/>
                </a:cxn>
                <a:cxn ang="0">
                  <a:pos x="36" y="32"/>
                </a:cxn>
                <a:cxn ang="0">
                  <a:pos x="36" y="32"/>
                </a:cxn>
                <a:cxn ang="0">
                  <a:pos x="32" y="38"/>
                </a:cxn>
                <a:cxn ang="0">
                  <a:pos x="30" y="48"/>
                </a:cxn>
                <a:cxn ang="0">
                  <a:pos x="30" y="120"/>
                </a:cxn>
                <a:cxn ang="0">
                  <a:pos x="0" y="120"/>
                </a:cxn>
                <a:cxn ang="0">
                  <a:pos x="0" y="0"/>
                </a:cxn>
                <a:cxn ang="0">
                  <a:pos x="30" y="0"/>
                </a:cxn>
                <a:cxn ang="0">
                  <a:pos x="30" y="12"/>
                </a:cxn>
                <a:cxn ang="0">
                  <a:pos x="30" y="12"/>
                </a:cxn>
                <a:cxn ang="0">
                  <a:pos x="36" y="6"/>
                </a:cxn>
                <a:cxn ang="0">
                  <a:pos x="42" y="2"/>
                </a:cxn>
                <a:cxn ang="0">
                  <a:pos x="50" y="0"/>
                </a:cxn>
                <a:cxn ang="0">
                  <a:pos x="60" y="0"/>
                </a:cxn>
                <a:cxn ang="0">
                  <a:pos x="60" y="0"/>
                </a:cxn>
                <a:cxn ang="0">
                  <a:pos x="68" y="0"/>
                </a:cxn>
                <a:cxn ang="0">
                  <a:pos x="76" y="2"/>
                </a:cxn>
                <a:cxn ang="0">
                  <a:pos x="82" y="6"/>
                </a:cxn>
                <a:cxn ang="0">
                  <a:pos x="88" y="10"/>
                </a:cxn>
                <a:cxn ang="0">
                  <a:pos x="88" y="10"/>
                </a:cxn>
                <a:cxn ang="0">
                  <a:pos x="92" y="16"/>
                </a:cxn>
                <a:cxn ang="0">
                  <a:pos x="96" y="24"/>
                </a:cxn>
                <a:cxn ang="0">
                  <a:pos x="100" y="34"/>
                </a:cxn>
                <a:cxn ang="0">
                  <a:pos x="100" y="44"/>
                </a:cxn>
                <a:cxn ang="0">
                  <a:pos x="100" y="120"/>
                </a:cxn>
              </a:cxnLst>
              <a:rect l="0" t="0" r="r" b="b"/>
              <a:pathLst>
                <a:path w="100" h="120">
                  <a:moveTo>
                    <a:pt x="100" y="120"/>
                  </a:moveTo>
                  <a:lnTo>
                    <a:pt x="70" y="120"/>
                  </a:lnTo>
                  <a:lnTo>
                    <a:pt x="70" y="48"/>
                  </a:lnTo>
                  <a:lnTo>
                    <a:pt x="70" y="48"/>
                  </a:lnTo>
                  <a:lnTo>
                    <a:pt x="68" y="38"/>
                  </a:lnTo>
                  <a:lnTo>
                    <a:pt x="64" y="32"/>
                  </a:lnTo>
                  <a:lnTo>
                    <a:pt x="64" y="32"/>
                  </a:lnTo>
                  <a:lnTo>
                    <a:pt x="58" y="28"/>
                  </a:lnTo>
                  <a:lnTo>
                    <a:pt x="50" y="26"/>
                  </a:lnTo>
                  <a:lnTo>
                    <a:pt x="50" y="26"/>
                  </a:lnTo>
                  <a:lnTo>
                    <a:pt x="42" y="28"/>
                  </a:lnTo>
                  <a:lnTo>
                    <a:pt x="36" y="32"/>
                  </a:lnTo>
                  <a:lnTo>
                    <a:pt x="36" y="32"/>
                  </a:lnTo>
                  <a:lnTo>
                    <a:pt x="32" y="38"/>
                  </a:lnTo>
                  <a:lnTo>
                    <a:pt x="30" y="48"/>
                  </a:lnTo>
                  <a:lnTo>
                    <a:pt x="30" y="120"/>
                  </a:lnTo>
                  <a:lnTo>
                    <a:pt x="0" y="120"/>
                  </a:lnTo>
                  <a:lnTo>
                    <a:pt x="0" y="0"/>
                  </a:lnTo>
                  <a:lnTo>
                    <a:pt x="30" y="0"/>
                  </a:lnTo>
                  <a:lnTo>
                    <a:pt x="30" y="12"/>
                  </a:lnTo>
                  <a:lnTo>
                    <a:pt x="30" y="12"/>
                  </a:lnTo>
                  <a:lnTo>
                    <a:pt x="36" y="6"/>
                  </a:lnTo>
                  <a:lnTo>
                    <a:pt x="42" y="2"/>
                  </a:lnTo>
                  <a:lnTo>
                    <a:pt x="50" y="0"/>
                  </a:lnTo>
                  <a:lnTo>
                    <a:pt x="60" y="0"/>
                  </a:lnTo>
                  <a:lnTo>
                    <a:pt x="60" y="0"/>
                  </a:lnTo>
                  <a:lnTo>
                    <a:pt x="68" y="0"/>
                  </a:lnTo>
                  <a:lnTo>
                    <a:pt x="76" y="2"/>
                  </a:lnTo>
                  <a:lnTo>
                    <a:pt x="82" y="6"/>
                  </a:lnTo>
                  <a:lnTo>
                    <a:pt x="88" y="10"/>
                  </a:lnTo>
                  <a:lnTo>
                    <a:pt x="88" y="10"/>
                  </a:lnTo>
                  <a:lnTo>
                    <a:pt x="92" y="16"/>
                  </a:lnTo>
                  <a:lnTo>
                    <a:pt x="96" y="24"/>
                  </a:lnTo>
                  <a:lnTo>
                    <a:pt x="100" y="34"/>
                  </a:lnTo>
                  <a:lnTo>
                    <a:pt x="100" y="44"/>
                  </a:lnTo>
                  <a:lnTo>
                    <a:pt x="100"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51" name="Freeform 43"/>
            <p:cNvSpPr>
              <a:spLocks/>
            </p:cNvSpPr>
            <p:nvPr/>
          </p:nvSpPr>
          <p:spPr bwMode="auto">
            <a:xfrm>
              <a:off x="2626" y="2129"/>
              <a:ext cx="102" cy="122"/>
            </a:xfrm>
            <a:custGeom>
              <a:avLst/>
              <a:gdLst/>
              <a:ahLst/>
              <a:cxnLst>
                <a:cxn ang="0">
                  <a:pos x="102" y="82"/>
                </a:cxn>
                <a:cxn ang="0">
                  <a:pos x="98" y="100"/>
                </a:cxn>
                <a:cxn ang="0">
                  <a:pos x="88" y="112"/>
                </a:cxn>
                <a:cxn ang="0">
                  <a:pos x="80" y="116"/>
                </a:cxn>
                <a:cxn ang="0">
                  <a:pos x="62" y="122"/>
                </a:cxn>
                <a:cxn ang="0">
                  <a:pos x="52" y="122"/>
                </a:cxn>
                <a:cxn ang="0">
                  <a:pos x="24" y="118"/>
                </a:cxn>
                <a:cxn ang="0">
                  <a:pos x="12" y="114"/>
                </a:cxn>
                <a:cxn ang="0">
                  <a:pos x="20" y="86"/>
                </a:cxn>
                <a:cxn ang="0">
                  <a:pos x="26" y="90"/>
                </a:cxn>
                <a:cxn ang="0">
                  <a:pos x="42" y="96"/>
                </a:cxn>
                <a:cxn ang="0">
                  <a:pos x="52" y="96"/>
                </a:cxn>
                <a:cxn ang="0">
                  <a:pos x="68" y="94"/>
                </a:cxn>
                <a:cxn ang="0">
                  <a:pos x="74" y="84"/>
                </a:cxn>
                <a:cxn ang="0">
                  <a:pos x="72" y="80"/>
                </a:cxn>
                <a:cxn ang="0">
                  <a:pos x="66" y="74"/>
                </a:cxn>
                <a:cxn ang="0">
                  <a:pos x="42" y="72"/>
                </a:cxn>
                <a:cxn ang="0">
                  <a:pos x="26" y="68"/>
                </a:cxn>
                <a:cxn ang="0">
                  <a:pos x="16" y="62"/>
                </a:cxn>
                <a:cxn ang="0">
                  <a:pos x="8" y="52"/>
                </a:cxn>
                <a:cxn ang="0">
                  <a:pos x="6" y="38"/>
                </a:cxn>
                <a:cxn ang="0">
                  <a:pos x="8" y="30"/>
                </a:cxn>
                <a:cxn ang="0">
                  <a:pos x="14" y="14"/>
                </a:cxn>
                <a:cxn ang="0">
                  <a:pos x="20" y="10"/>
                </a:cxn>
                <a:cxn ang="0">
                  <a:pos x="36" y="2"/>
                </a:cxn>
                <a:cxn ang="0">
                  <a:pos x="52" y="0"/>
                </a:cxn>
                <a:cxn ang="0">
                  <a:pos x="68" y="0"/>
                </a:cxn>
                <a:cxn ang="0">
                  <a:pos x="90" y="8"/>
                </a:cxn>
                <a:cxn ang="0">
                  <a:pos x="80" y="32"/>
                </a:cxn>
                <a:cxn ang="0">
                  <a:pos x="76" y="28"/>
                </a:cxn>
                <a:cxn ang="0">
                  <a:pos x="52" y="24"/>
                </a:cxn>
                <a:cxn ang="0">
                  <a:pos x="44" y="24"/>
                </a:cxn>
                <a:cxn ang="0">
                  <a:pos x="36" y="30"/>
                </a:cxn>
                <a:cxn ang="0">
                  <a:pos x="36" y="36"/>
                </a:cxn>
                <a:cxn ang="0">
                  <a:pos x="38" y="42"/>
                </a:cxn>
                <a:cxn ang="0">
                  <a:pos x="48" y="46"/>
                </a:cxn>
                <a:cxn ang="0">
                  <a:pos x="66" y="48"/>
                </a:cxn>
                <a:cxn ang="0">
                  <a:pos x="88" y="54"/>
                </a:cxn>
                <a:cxn ang="0">
                  <a:pos x="98" y="64"/>
                </a:cxn>
                <a:cxn ang="0">
                  <a:pos x="102" y="76"/>
                </a:cxn>
                <a:cxn ang="0">
                  <a:pos x="102" y="82"/>
                </a:cxn>
              </a:cxnLst>
              <a:rect l="0" t="0" r="r" b="b"/>
              <a:pathLst>
                <a:path w="102" h="122">
                  <a:moveTo>
                    <a:pt x="102" y="82"/>
                  </a:moveTo>
                  <a:lnTo>
                    <a:pt x="102" y="82"/>
                  </a:lnTo>
                  <a:lnTo>
                    <a:pt x="102" y="92"/>
                  </a:lnTo>
                  <a:lnTo>
                    <a:pt x="98" y="100"/>
                  </a:lnTo>
                  <a:lnTo>
                    <a:pt x="94" y="106"/>
                  </a:lnTo>
                  <a:lnTo>
                    <a:pt x="88" y="112"/>
                  </a:lnTo>
                  <a:lnTo>
                    <a:pt x="88" y="112"/>
                  </a:lnTo>
                  <a:lnTo>
                    <a:pt x="80" y="116"/>
                  </a:lnTo>
                  <a:lnTo>
                    <a:pt x="72" y="120"/>
                  </a:lnTo>
                  <a:lnTo>
                    <a:pt x="62" y="122"/>
                  </a:lnTo>
                  <a:lnTo>
                    <a:pt x="52" y="122"/>
                  </a:lnTo>
                  <a:lnTo>
                    <a:pt x="52" y="122"/>
                  </a:lnTo>
                  <a:lnTo>
                    <a:pt x="36" y="122"/>
                  </a:lnTo>
                  <a:lnTo>
                    <a:pt x="24" y="118"/>
                  </a:lnTo>
                  <a:lnTo>
                    <a:pt x="24" y="118"/>
                  </a:lnTo>
                  <a:lnTo>
                    <a:pt x="12" y="114"/>
                  </a:lnTo>
                  <a:lnTo>
                    <a:pt x="0" y="104"/>
                  </a:lnTo>
                  <a:lnTo>
                    <a:pt x="20" y="86"/>
                  </a:lnTo>
                  <a:lnTo>
                    <a:pt x="20" y="86"/>
                  </a:lnTo>
                  <a:lnTo>
                    <a:pt x="26" y="90"/>
                  </a:lnTo>
                  <a:lnTo>
                    <a:pt x="34" y="94"/>
                  </a:lnTo>
                  <a:lnTo>
                    <a:pt x="42" y="96"/>
                  </a:lnTo>
                  <a:lnTo>
                    <a:pt x="52" y="96"/>
                  </a:lnTo>
                  <a:lnTo>
                    <a:pt x="52" y="96"/>
                  </a:lnTo>
                  <a:lnTo>
                    <a:pt x="62" y="96"/>
                  </a:lnTo>
                  <a:lnTo>
                    <a:pt x="68" y="94"/>
                  </a:lnTo>
                  <a:lnTo>
                    <a:pt x="72" y="90"/>
                  </a:lnTo>
                  <a:lnTo>
                    <a:pt x="74" y="84"/>
                  </a:lnTo>
                  <a:lnTo>
                    <a:pt x="74" y="84"/>
                  </a:lnTo>
                  <a:lnTo>
                    <a:pt x="72" y="80"/>
                  </a:lnTo>
                  <a:lnTo>
                    <a:pt x="70" y="76"/>
                  </a:lnTo>
                  <a:lnTo>
                    <a:pt x="66" y="74"/>
                  </a:lnTo>
                  <a:lnTo>
                    <a:pt x="60" y="74"/>
                  </a:lnTo>
                  <a:lnTo>
                    <a:pt x="42" y="72"/>
                  </a:lnTo>
                  <a:lnTo>
                    <a:pt x="42" y="72"/>
                  </a:lnTo>
                  <a:lnTo>
                    <a:pt x="26" y="68"/>
                  </a:lnTo>
                  <a:lnTo>
                    <a:pt x="20" y="64"/>
                  </a:lnTo>
                  <a:lnTo>
                    <a:pt x="16" y="62"/>
                  </a:lnTo>
                  <a:lnTo>
                    <a:pt x="12" y="56"/>
                  </a:lnTo>
                  <a:lnTo>
                    <a:pt x="8" y="52"/>
                  </a:lnTo>
                  <a:lnTo>
                    <a:pt x="8" y="44"/>
                  </a:lnTo>
                  <a:lnTo>
                    <a:pt x="6" y="38"/>
                  </a:lnTo>
                  <a:lnTo>
                    <a:pt x="6" y="38"/>
                  </a:lnTo>
                  <a:lnTo>
                    <a:pt x="8" y="30"/>
                  </a:lnTo>
                  <a:lnTo>
                    <a:pt x="10" y="22"/>
                  </a:lnTo>
                  <a:lnTo>
                    <a:pt x="14" y="14"/>
                  </a:lnTo>
                  <a:lnTo>
                    <a:pt x="20" y="10"/>
                  </a:lnTo>
                  <a:lnTo>
                    <a:pt x="20" y="10"/>
                  </a:lnTo>
                  <a:lnTo>
                    <a:pt x="28" y="4"/>
                  </a:lnTo>
                  <a:lnTo>
                    <a:pt x="36" y="2"/>
                  </a:lnTo>
                  <a:lnTo>
                    <a:pt x="44" y="0"/>
                  </a:lnTo>
                  <a:lnTo>
                    <a:pt x="52" y="0"/>
                  </a:lnTo>
                  <a:lnTo>
                    <a:pt x="52" y="0"/>
                  </a:lnTo>
                  <a:lnTo>
                    <a:pt x="68" y="0"/>
                  </a:lnTo>
                  <a:lnTo>
                    <a:pt x="80" y="4"/>
                  </a:lnTo>
                  <a:lnTo>
                    <a:pt x="90" y="8"/>
                  </a:lnTo>
                  <a:lnTo>
                    <a:pt x="98" y="14"/>
                  </a:lnTo>
                  <a:lnTo>
                    <a:pt x="80" y="32"/>
                  </a:lnTo>
                  <a:lnTo>
                    <a:pt x="80" y="32"/>
                  </a:lnTo>
                  <a:lnTo>
                    <a:pt x="76" y="28"/>
                  </a:lnTo>
                  <a:lnTo>
                    <a:pt x="68" y="26"/>
                  </a:lnTo>
                  <a:lnTo>
                    <a:pt x="52" y="24"/>
                  </a:lnTo>
                  <a:lnTo>
                    <a:pt x="52" y="24"/>
                  </a:lnTo>
                  <a:lnTo>
                    <a:pt x="44" y="24"/>
                  </a:lnTo>
                  <a:lnTo>
                    <a:pt x="40" y="26"/>
                  </a:lnTo>
                  <a:lnTo>
                    <a:pt x="36" y="30"/>
                  </a:lnTo>
                  <a:lnTo>
                    <a:pt x="36" y="36"/>
                  </a:lnTo>
                  <a:lnTo>
                    <a:pt x="36" y="36"/>
                  </a:lnTo>
                  <a:lnTo>
                    <a:pt x="36" y="40"/>
                  </a:lnTo>
                  <a:lnTo>
                    <a:pt x="38" y="42"/>
                  </a:lnTo>
                  <a:lnTo>
                    <a:pt x="42" y="44"/>
                  </a:lnTo>
                  <a:lnTo>
                    <a:pt x="48" y="46"/>
                  </a:lnTo>
                  <a:lnTo>
                    <a:pt x="66" y="48"/>
                  </a:lnTo>
                  <a:lnTo>
                    <a:pt x="66" y="48"/>
                  </a:lnTo>
                  <a:lnTo>
                    <a:pt x="82" y="52"/>
                  </a:lnTo>
                  <a:lnTo>
                    <a:pt x="88" y="54"/>
                  </a:lnTo>
                  <a:lnTo>
                    <a:pt x="94" y="58"/>
                  </a:lnTo>
                  <a:lnTo>
                    <a:pt x="98" y="64"/>
                  </a:lnTo>
                  <a:lnTo>
                    <a:pt x="100" y="68"/>
                  </a:lnTo>
                  <a:lnTo>
                    <a:pt x="102" y="76"/>
                  </a:lnTo>
                  <a:lnTo>
                    <a:pt x="102" y="82"/>
                  </a:lnTo>
                  <a:lnTo>
                    <a:pt x="102" y="8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52" name="Freeform 44"/>
            <p:cNvSpPr>
              <a:spLocks noEditPoints="1"/>
            </p:cNvSpPr>
            <p:nvPr/>
          </p:nvSpPr>
          <p:spPr bwMode="auto">
            <a:xfrm>
              <a:off x="2744" y="2129"/>
              <a:ext cx="100" cy="122"/>
            </a:xfrm>
            <a:custGeom>
              <a:avLst/>
              <a:gdLst/>
              <a:ahLst/>
              <a:cxnLst>
                <a:cxn ang="0">
                  <a:pos x="70" y="120"/>
                </a:cxn>
                <a:cxn ang="0">
                  <a:pos x="70" y="110"/>
                </a:cxn>
                <a:cxn ang="0">
                  <a:pos x="58" y="118"/>
                </a:cxn>
                <a:cxn ang="0">
                  <a:pos x="42" y="122"/>
                </a:cxn>
                <a:cxn ang="0">
                  <a:pos x="32" y="122"/>
                </a:cxn>
                <a:cxn ang="0">
                  <a:pos x="16" y="116"/>
                </a:cxn>
                <a:cxn ang="0">
                  <a:pos x="10" y="112"/>
                </a:cxn>
                <a:cxn ang="0">
                  <a:pos x="4" y="100"/>
                </a:cxn>
                <a:cxn ang="0">
                  <a:pos x="0" y="84"/>
                </a:cxn>
                <a:cxn ang="0">
                  <a:pos x="2" y="78"/>
                </a:cxn>
                <a:cxn ang="0">
                  <a:pos x="6" y="64"/>
                </a:cxn>
                <a:cxn ang="0">
                  <a:pos x="12" y="60"/>
                </a:cxn>
                <a:cxn ang="0">
                  <a:pos x="24" y="52"/>
                </a:cxn>
                <a:cxn ang="0">
                  <a:pos x="42" y="50"/>
                </a:cxn>
                <a:cxn ang="0">
                  <a:pos x="70" y="44"/>
                </a:cxn>
                <a:cxn ang="0">
                  <a:pos x="68" y="36"/>
                </a:cxn>
                <a:cxn ang="0">
                  <a:pos x="58" y="26"/>
                </a:cxn>
                <a:cxn ang="0">
                  <a:pos x="48" y="24"/>
                </a:cxn>
                <a:cxn ang="0">
                  <a:pos x="34" y="28"/>
                </a:cxn>
                <a:cxn ang="0">
                  <a:pos x="24" y="34"/>
                </a:cxn>
                <a:cxn ang="0">
                  <a:pos x="6" y="16"/>
                </a:cxn>
                <a:cxn ang="0">
                  <a:pos x="24" y="2"/>
                </a:cxn>
                <a:cxn ang="0">
                  <a:pos x="34" y="0"/>
                </a:cxn>
                <a:cxn ang="0">
                  <a:pos x="48" y="0"/>
                </a:cxn>
                <a:cxn ang="0">
                  <a:pos x="70" y="2"/>
                </a:cxn>
                <a:cxn ang="0">
                  <a:pos x="86" y="10"/>
                </a:cxn>
                <a:cxn ang="0">
                  <a:pos x="96" y="24"/>
                </a:cxn>
                <a:cxn ang="0">
                  <a:pos x="100" y="42"/>
                </a:cxn>
                <a:cxn ang="0">
                  <a:pos x="70" y="76"/>
                </a:cxn>
                <a:cxn ang="0">
                  <a:pos x="46" y="70"/>
                </a:cxn>
                <a:cxn ang="0">
                  <a:pos x="38" y="70"/>
                </a:cxn>
                <a:cxn ang="0">
                  <a:pos x="30" y="78"/>
                </a:cxn>
                <a:cxn ang="0">
                  <a:pos x="30" y="84"/>
                </a:cxn>
                <a:cxn ang="0">
                  <a:pos x="34" y="94"/>
                </a:cxn>
                <a:cxn ang="0">
                  <a:pos x="46" y="98"/>
                </a:cxn>
                <a:cxn ang="0">
                  <a:pos x="60" y="96"/>
                </a:cxn>
                <a:cxn ang="0">
                  <a:pos x="66" y="90"/>
                </a:cxn>
                <a:cxn ang="0">
                  <a:pos x="68" y="84"/>
                </a:cxn>
                <a:cxn ang="0">
                  <a:pos x="70" y="76"/>
                </a:cxn>
              </a:cxnLst>
              <a:rect l="0" t="0" r="r" b="b"/>
              <a:pathLst>
                <a:path w="100" h="122">
                  <a:moveTo>
                    <a:pt x="100" y="120"/>
                  </a:moveTo>
                  <a:lnTo>
                    <a:pt x="70" y="120"/>
                  </a:lnTo>
                  <a:lnTo>
                    <a:pt x="70" y="110"/>
                  </a:lnTo>
                  <a:lnTo>
                    <a:pt x="70" y="110"/>
                  </a:lnTo>
                  <a:lnTo>
                    <a:pt x="64" y="116"/>
                  </a:lnTo>
                  <a:lnTo>
                    <a:pt x="58" y="118"/>
                  </a:lnTo>
                  <a:lnTo>
                    <a:pt x="50" y="120"/>
                  </a:lnTo>
                  <a:lnTo>
                    <a:pt x="42" y="122"/>
                  </a:lnTo>
                  <a:lnTo>
                    <a:pt x="42" y="122"/>
                  </a:lnTo>
                  <a:lnTo>
                    <a:pt x="32" y="122"/>
                  </a:lnTo>
                  <a:lnTo>
                    <a:pt x="24" y="120"/>
                  </a:lnTo>
                  <a:lnTo>
                    <a:pt x="16" y="116"/>
                  </a:lnTo>
                  <a:lnTo>
                    <a:pt x="10" y="112"/>
                  </a:lnTo>
                  <a:lnTo>
                    <a:pt x="10" y="112"/>
                  </a:lnTo>
                  <a:lnTo>
                    <a:pt x="6" y="106"/>
                  </a:lnTo>
                  <a:lnTo>
                    <a:pt x="4" y="100"/>
                  </a:lnTo>
                  <a:lnTo>
                    <a:pt x="2" y="92"/>
                  </a:lnTo>
                  <a:lnTo>
                    <a:pt x="0" y="84"/>
                  </a:lnTo>
                  <a:lnTo>
                    <a:pt x="0" y="84"/>
                  </a:lnTo>
                  <a:lnTo>
                    <a:pt x="2" y="78"/>
                  </a:lnTo>
                  <a:lnTo>
                    <a:pt x="4" y="70"/>
                  </a:lnTo>
                  <a:lnTo>
                    <a:pt x="6" y="64"/>
                  </a:lnTo>
                  <a:lnTo>
                    <a:pt x="12" y="60"/>
                  </a:lnTo>
                  <a:lnTo>
                    <a:pt x="12" y="60"/>
                  </a:lnTo>
                  <a:lnTo>
                    <a:pt x="16" y="56"/>
                  </a:lnTo>
                  <a:lnTo>
                    <a:pt x="24" y="52"/>
                  </a:lnTo>
                  <a:lnTo>
                    <a:pt x="32" y="50"/>
                  </a:lnTo>
                  <a:lnTo>
                    <a:pt x="42" y="50"/>
                  </a:lnTo>
                  <a:lnTo>
                    <a:pt x="70" y="50"/>
                  </a:lnTo>
                  <a:lnTo>
                    <a:pt x="70" y="44"/>
                  </a:lnTo>
                  <a:lnTo>
                    <a:pt x="70" y="44"/>
                  </a:lnTo>
                  <a:lnTo>
                    <a:pt x="68" y="36"/>
                  </a:lnTo>
                  <a:lnTo>
                    <a:pt x="64" y="30"/>
                  </a:lnTo>
                  <a:lnTo>
                    <a:pt x="58" y="26"/>
                  </a:lnTo>
                  <a:lnTo>
                    <a:pt x="48" y="24"/>
                  </a:lnTo>
                  <a:lnTo>
                    <a:pt x="48" y="24"/>
                  </a:lnTo>
                  <a:lnTo>
                    <a:pt x="40" y="26"/>
                  </a:lnTo>
                  <a:lnTo>
                    <a:pt x="34" y="28"/>
                  </a:lnTo>
                  <a:lnTo>
                    <a:pt x="30" y="30"/>
                  </a:lnTo>
                  <a:lnTo>
                    <a:pt x="24" y="34"/>
                  </a:lnTo>
                  <a:lnTo>
                    <a:pt x="6" y="16"/>
                  </a:lnTo>
                  <a:lnTo>
                    <a:pt x="6" y="16"/>
                  </a:lnTo>
                  <a:lnTo>
                    <a:pt x="14" y="8"/>
                  </a:lnTo>
                  <a:lnTo>
                    <a:pt x="24" y="2"/>
                  </a:lnTo>
                  <a:lnTo>
                    <a:pt x="24" y="2"/>
                  </a:lnTo>
                  <a:lnTo>
                    <a:pt x="34" y="0"/>
                  </a:lnTo>
                  <a:lnTo>
                    <a:pt x="48" y="0"/>
                  </a:lnTo>
                  <a:lnTo>
                    <a:pt x="48" y="0"/>
                  </a:lnTo>
                  <a:lnTo>
                    <a:pt x="60" y="0"/>
                  </a:lnTo>
                  <a:lnTo>
                    <a:pt x="70" y="2"/>
                  </a:lnTo>
                  <a:lnTo>
                    <a:pt x="80" y="6"/>
                  </a:lnTo>
                  <a:lnTo>
                    <a:pt x="86" y="10"/>
                  </a:lnTo>
                  <a:lnTo>
                    <a:pt x="92" y="16"/>
                  </a:lnTo>
                  <a:lnTo>
                    <a:pt x="96" y="24"/>
                  </a:lnTo>
                  <a:lnTo>
                    <a:pt x="98" y="32"/>
                  </a:lnTo>
                  <a:lnTo>
                    <a:pt x="100" y="42"/>
                  </a:lnTo>
                  <a:lnTo>
                    <a:pt x="100" y="120"/>
                  </a:lnTo>
                  <a:close/>
                  <a:moveTo>
                    <a:pt x="70" y="76"/>
                  </a:moveTo>
                  <a:lnTo>
                    <a:pt x="70" y="70"/>
                  </a:lnTo>
                  <a:lnTo>
                    <a:pt x="46" y="70"/>
                  </a:lnTo>
                  <a:lnTo>
                    <a:pt x="46" y="70"/>
                  </a:lnTo>
                  <a:lnTo>
                    <a:pt x="38" y="70"/>
                  </a:lnTo>
                  <a:lnTo>
                    <a:pt x="34" y="74"/>
                  </a:lnTo>
                  <a:lnTo>
                    <a:pt x="30" y="78"/>
                  </a:lnTo>
                  <a:lnTo>
                    <a:pt x="30" y="84"/>
                  </a:lnTo>
                  <a:lnTo>
                    <a:pt x="30" y="84"/>
                  </a:lnTo>
                  <a:lnTo>
                    <a:pt x="30" y="90"/>
                  </a:lnTo>
                  <a:lnTo>
                    <a:pt x="34" y="94"/>
                  </a:lnTo>
                  <a:lnTo>
                    <a:pt x="40" y="96"/>
                  </a:lnTo>
                  <a:lnTo>
                    <a:pt x="46" y="98"/>
                  </a:lnTo>
                  <a:lnTo>
                    <a:pt x="46" y="98"/>
                  </a:lnTo>
                  <a:lnTo>
                    <a:pt x="60" y="96"/>
                  </a:lnTo>
                  <a:lnTo>
                    <a:pt x="64" y="94"/>
                  </a:lnTo>
                  <a:lnTo>
                    <a:pt x="66" y="90"/>
                  </a:lnTo>
                  <a:lnTo>
                    <a:pt x="66" y="90"/>
                  </a:lnTo>
                  <a:lnTo>
                    <a:pt x="68" y="84"/>
                  </a:lnTo>
                  <a:lnTo>
                    <a:pt x="70" y="76"/>
                  </a:lnTo>
                  <a:lnTo>
                    <a:pt x="70" y="7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53" name="Freeform 45"/>
            <p:cNvSpPr>
              <a:spLocks/>
            </p:cNvSpPr>
            <p:nvPr/>
          </p:nvSpPr>
          <p:spPr bwMode="auto">
            <a:xfrm>
              <a:off x="2866" y="2097"/>
              <a:ext cx="64" cy="152"/>
            </a:xfrm>
            <a:custGeom>
              <a:avLst/>
              <a:gdLst/>
              <a:ahLst/>
              <a:cxnLst>
                <a:cxn ang="0">
                  <a:pos x="64" y="152"/>
                </a:cxn>
                <a:cxn ang="0">
                  <a:pos x="48" y="152"/>
                </a:cxn>
                <a:cxn ang="0">
                  <a:pos x="48" y="152"/>
                </a:cxn>
                <a:cxn ang="0">
                  <a:pos x="40" y="152"/>
                </a:cxn>
                <a:cxn ang="0">
                  <a:pos x="32" y="150"/>
                </a:cxn>
                <a:cxn ang="0">
                  <a:pos x="26" y="146"/>
                </a:cxn>
                <a:cxn ang="0">
                  <a:pos x="20" y="142"/>
                </a:cxn>
                <a:cxn ang="0">
                  <a:pos x="20" y="142"/>
                </a:cxn>
                <a:cxn ang="0">
                  <a:pos x="14" y="132"/>
                </a:cxn>
                <a:cxn ang="0">
                  <a:pos x="12" y="118"/>
                </a:cxn>
                <a:cxn ang="0">
                  <a:pos x="12" y="60"/>
                </a:cxn>
                <a:cxn ang="0">
                  <a:pos x="0" y="60"/>
                </a:cxn>
                <a:cxn ang="0">
                  <a:pos x="0" y="36"/>
                </a:cxn>
                <a:cxn ang="0">
                  <a:pos x="12" y="36"/>
                </a:cxn>
                <a:cxn ang="0">
                  <a:pos x="12" y="0"/>
                </a:cxn>
                <a:cxn ang="0">
                  <a:pos x="42" y="0"/>
                </a:cxn>
                <a:cxn ang="0">
                  <a:pos x="42" y="36"/>
                </a:cxn>
                <a:cxn ang="0">
                  <a:pos x="64" y="36"/>
                </a:cxn>
                <a:cxn ang="0">
                  <a:pos x="64" y="60"/>
                </a:cxn>
                <a:cxn ang="0">
                  <a:pos x="42" y="60"/>
                </a:cxn>
                <a:cxn ang="0">
                  <a:pos x="42" y="116"/>
                </a:cxn>
                <a:cxn ang="0">
                  <a:pos x="42" y="116"/>
                </a:cxn>
                <a:cxn ang="0">
                  <a:pos x="44" y="122"/>
                </a:cxn>
                <a:cxn ang="0">
                  <a:pos x="46" y="124"/>
                </a:cxn>
                <a:cxn ang="0">
                  <a:pos x="48" y="126"/>
                </a:cxn>
                <a:cxn ang="0">
                  <a:pos x="52" y="128"/>
                </a:cxn>
                <a:cxn ang="0">
                  <a:pos x="64" y="128"/>
                </a:cxn>
                <a:cxn ang="0">
                  <a:pos x="64" y="152"/>
                </a:cxn>
              </a:cxnLst>
              <a:rect l="0" t="0" r="r" b="b"/>
              <a:pathLst>
                <a:path w="64" h="152">
                  <a:moveTo>
                    <a:pt x="64" y="152"/>
                  </a:moveTo>
                  <a:lnTo>
                    <a:pt x="48" y="152"/>
                  </a:lnTo>
                  <a:lnTo>
                    <a:pt x="48" y="152"/>
                  </a:lnTo>
                  <a:lnTo>
                    <a:pt x="40" y="152"/>
                  </a:lnTo>
                  <a:lnTo>
                    <a:pt x="32" y="150"/>
                  </a:lnTo>
                  <a:lnTo>
                    <a:pt x="26" y="146"/>
                  </a:lnTo>
                  <a:lnTo>
                    <a:pt x="20" y="142"/>
                  </a:lnTo>
                  <a:lnTo>
                    <a:pt x="20" y="142"/>
                  </a:lnTo>
                  <a:lnTo>
                    <a:pt x="14" y="132"/>
                  </a:lnTo>
                  <a:lnTo>
                    <a:pt x="12" y="118"/>
                  </a:lnTo>
                  <a:lnTo>
                    <a:pt x="12" y="60"/>
                  </a:lnTo>
                  <a:lnTo>
                    <a:pt x="0" y="60"/>
                  </a:lnTo>
                  <a:lnTo>
                    <a:pt x="0" y="36"/>
                  </a:lnTo>
                  <a:lnTo>
                    <a:pt x="12" y="36"/>
                  </a:lnTo>
                  <a:lnTo>
                    <a:pt x="12" y="0"/>
                  </a:lnTo>
                  <a:lnTo>
                    <a:pt x="42" y="0"/>
                  </a:lnTo>
                  <a:lnTo>
                    <a:pt x="42" y="36"/>
                  </a:lnTo>
                  <a:lnTo>
                    <a:pt x="64" y="36"/>
                  </a:lnTo>
                  <a:lnTo>
                    <a:pt x="64" y="60"/>
                  </a:lnTo>
                  <a:lnTo>
                    <a:pt x="42" y="60"/>
                  </a:lnTo>
                  <a:lnTo>
                    <a:pt x="42" y="116"/>
                  </a:lnTo>
                  <a:lnTo>
                    <a:pt x="42" y="116"/>
                  </a:lnTo>
                  <a:lnTo>
                    <a:pt x="44" y="122"/>
                  </a:lnTo>
                  <a:lnTo>
                    <a:pt x="46" y="124"/>
                  </a:lnTo>
                  <a:lnTo>
                    <a:pt x="48" y="126"/>
                  </a:lnTo>
                  <a:lnTo>
                    <a:pt x="52" y="128"/>
                  </a:lnTo>
                  <a:lnTo>
                    <a:pt x="64" y="128"/>
                  </a:lnTo>
                  <a:lnTo>
                    <a:pt x="64" y="15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54" name="Freeform 46"/>
            <p:cNvSpPr>
              <a:spLocks/>
            </p:cNvSpPr>
            <p:nvPr/>
          </p:nvSpPr>
          <p:spPr bwMode="auto">
            <a:xfrm>
              <a:off x="2948" y="2129"/>
              <a:ext cx="92" cy="120"/>
            </a:xfrm>
            <a:custGeom>
              <a:avLst/>
              <a:gdLst/>
              <a:ahLst/>
              <a:cxnLst>
                <a:cxn ang="0">
                  <a:pos x="92" y="120"/>
                </a:cxn>
                <a:cxn ang="0">
                  <a:pos x="0" y="120"/>
                </a:cxn>
                <a:cxn ang="0">
                  <a:pos x="0" y="98"/>
                </a:cxn>
                <a:cxn ang="0">
                  <a:pos x="54" y="28"/>
                </a:cxn>
                <a:cxn ang="0">
                  <a:pos x="4" y="28"/>
                </a:cxn>
                <a:cxn ang="0">
                  <a:pos x="4" y="0"/>
                </a:cxn>
                <a:cxn ang="0">
                  <a:pos x="92" y="0"/>
                </a:cxn>
                <a:cxn ang="0">
                  <a:pos x="92" y="24"/>
                </a:cxn>
                <a:cxn ang="0">
                  <a:pos x="38" y="94"/>
                </a:cxn>
                <a:cxn ang="0">
                  <a:pos x="92" y="94"/>
                </a:cxn>
                <a:cxn ang="0">
                  <a:pos x="92" y="120"/>
                </a:cxn>
              </a:cxnLst>
              <a:rect l="0" t="0" r="r" b="b"/>
              <a:pathLst>
                <a:path w="92" h="120">
                  <a:moveTo>
                    <a:pt x="92" y="120"/>
                  </a:moveTo>
                  <a:lnTo>
                    <a:pt x="0" y="120"/>
                  </a:lnTo>
                  <a:lnTo>
                    <a:pt x="0" y="98"/>
                  </a:lnTo>
                  <a:lnTo>
                    <a:pt x="54" y="28"/>
                  </a:lnTo>
                  <a:lnTo>
                    <a:pt x="4" y="28"/>
                  </a:lnTo>
                  <a:lnTo>
                    <a:pt x="4" y="0"/>
                  </a:lnTo>
                  <a:lnTo>
                    <a:pt x="92" y="0"/>
                  </a:lnTo>
                  <a:lnTo>
                    <a:pt x="92" y="24"/>
                  </a:lnTo>
                  <a:lnTo>
                    <a:pt x="38" y="94"/>
                  </a:lnTo>
                  <a:lnTo>
                    <a:pt x="92" y="94"/>
                  </a:lnTo>
                  <a:lnTo>
                    <a:pt x="92"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55" name="Freeform 47"/>
            <p:cNvSpPr>
              <a:spLocks noEditPoints="1"/>
            </p:cNvSpPr>
            <p:nvPr/>
          </p:nvSpPr>
          <p:spPr bwMode="auto">
            <a:xfrm>
              <a:off x="3120" y="2085"/>
              <a:ext cx="30" cy="164"/>
            </a:xfrm>
            <a:custGeom>
              <a:avLst/>
              <a:gdLst/>
              <a:ahLst/>
              <a:cxnLst>
                <a:cxn ang="0">
                  <a:pos x="30" y="24"/>
                </a:cxn>
                <a:cxn ang="0">
                  <a:pos x="0" y="24"/>
                </a:cxn>
                <a:cxn ang="0">
                  <a:pos x="0" y="0"/>
                </a:cxn>
                <a:cxn ang="0">
                  <a:pos x="30" y="0"/>
                </a:cxn>
                <a:cxn ang="0">
                  <a:pos x="30" y="24"/>
                </a:cxn>
                <a:cxn ang="0">
                  <a:pos x="30" y="164"/>
                </a:cxn>
                <a:cxn ang="0">
                  <a:pos x="0" y="164"/>
                </a:cxn>
                <a:cxn ang="0">
                  <a:pos x="0" y="44"/>
                </a:cxn>
                <a:cxn ang="0">
                  <a:pos x="30" y="44"/>
                </a:cxn>
                <a:cxn ang="0">
                  <a:pos x="30" y="164"/>
                </a:cxn>
              </a:cxnLst>
              <a:rect l="0" t="0" r="r" b="b"/>
              <a:pathLst>
                <a:path w="30" h="164">
                  <a:moveTo>
                    <a:pt x="30" y="24"/>
                  </a:moveTo>
                  <a:lnTo>
                    <a:pt x="0" y="24"/>
                  </a:lnTo>
                  <a:lnTo>
                    <a:pt x="0" y="0"/>
                  </a:lnTo>
                  <a:lnTo>
                    <a:pt x="30" y="0"/>
                  </a:lnTo>
                  <a:lnTo>
                    <a:pt x="30" y="24"/>
                  </a:lnTo>
                  <a:close/>
                  <a:moveTo>
                    <a:pt x="30" y="164"/>
                  </a:moveTo>
                  <a:lnTo>
                    <a:pt x="0" y="164"/>
                  </a:lnTo>
                  <a:lnTo>
                    <a:pt x="0" y="44"/>
                  </a:lnTo>
                  <a:lnTo>
                    <a:pt x="30" y="44"/>
                  </a:lnTo>
                  <a:lnTo>
                    <a:pt x="30" y="16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56" name="Freeform 48"/>
            <p:cNvSpPr>
              <a:spLocks/>
            </p:cNvSpPr>
            <p:nvPr/>
          </p:nvSpPr>
          <p:spPr bwMode="auto">
            <a:xfrm>
              <a:off x="3182" y="2129"/>
              <a:ext cx="170" cy="120"/>
            </a:xfrm>
            <a:custGeom>
              <a:avLst/>
              <a:gdLst/>
              <a:ahLst/>
              <a:cxnLst>
                <a:cxn ang="0">
                  <a:pos x="170" y="120"/>
                </a:cxn>
                <a:cxn ang="0">
                  <a:pos x="140" y="120"/>
                </a:cxn>
                <a:cxn ang="0">
                  <a:pos x="140" y="48"/>
                </a:cxn>
                <a:cxn ang="0">
                  <a:pos x="140" y="48"/>
                </a:cxn>
                <a:cxn ang="0">
                  <a:pos x="138" y="38"/>
                </a:cxn>
                <a:cxn ang="0">
                  <a:pos x="134" y="32"/>
                </a:cxn>
                <a:cxn ang="0">
                  <a:pos x="134" y="32"/>
                </a:cxn>
                <a:cxn ang="0">
                  <a:pos x="128" y="28"/>
                </a:cxn>
                <a:cxn ang="0">
                  <a:pos x="120" y="26"/>
                </a:cxn>
                <a:cxn ang="0">
                  <a:pos x="120" y="26"/>
                </a:cxn>
                <a:cxn ang="0">
                  <a:pos x="112" y="28"/>
                </a:cxn>
                <a:cxn ang="0">
                  <a:pos x="106" y="30"/>
                </a:cxn>
                <a:cxn ang="0">
                  <a:pos x="106" y="30"/>
                </a:cxn>
                <a:cxn ang="0">
                  <a:pos x="102" y="38"/>
                </a:cxn>
                <a:cxn ang="0">
                  <a:pos x="100" y="48"/>
                </a:cxn>
                <a:cxn ang="0">
                  <a:pos x="100" y="120"/>
                </a:cxn>
                <a:cxn ang="0">
                  <a:pos x="70" y="120"/>
                </a:cxn>
                <a:cxn ang="0">
                  <a:pos x="70" y="48"/>
                </a:cxn>
                <a:cxn ang="0">
                  <a:pos x="70" y="48"/>
                </a:cxn>
                <a:cxn ang="0">
                  <a:pos x="68" y="38"/>
                </a:cxn>
                <a:cxn ang="0">
                  <a:pos x="64" y="32"/>
                </a:cxn>
                <a:cxn ang="0">
                  <a:pos x="64" y="32"/>
                </a:cxn>
                <a:cxn ang="0">
                  <a:pos x="58" y="28"/>
                </a:cxn>
                <a:cxn ang="0">
                  <a:pos x="50" y="26"/>
                </a:cxn>
                <a:cxn ang="0">
                  <a:pos x="50" y="26"/>
                </a:cxn>
                <a:cxn ang="0">
                  <a:pos x="42" y="28"/>
                </a:cxn>
                <a:cxn ang="0">
                  <a:pos x="36" y="32"/>
                </a:cxn>
                <a:cxn ang="0">
                  <a:pos x="36" y="32"/>
                </a:cxn>
                <a:cxn ang="0">
                  <a:pos x="32" y="38"/>
                </a:cxn>
                <a:cxn ang="0">
                  <a:pos x="30" y="48"/>
                </a:cxn>
                <a:cxn ang="0">
                  <a:pos x="30" y="120"/>
                </a:cxn>
                <a:cxn ang="0">
                  <a:pos x="0" y="120"/>
                </a:cxn>
                <a:cxn ang="0">
                  <a:pos x="0" y="0"/>
                </a:cxn>
                <a:cxn ang="0">
                  <a:pos x="30" y="0"/>
                </a:cxn>
                <a:cxn ang="0">
                  <a:pos x="30" y="12"/>
                </a:cxn>
                <a:cxn ang="0">
                  <a:pos x="30" y="12"/>
                </a:cxn>
                <a:cxn ang="0">
                  <a:pos x="36" y="6"/>
                </a:cxn>
                <a:cxn ang="0">
                  <a:pos x="44" y="2"/>
                </a:cxn>
                <a:cxn ang="0">
                  <a:pos x="50" y="0"/>
                </a:cxn>
                <a:cxn ang="0">
                  <a:pos x="60" y="0"/>
                </a:cxn>
                <a:cxn ang="0">
                  <a:pos x="60" y="0"/>
                </a:cxn>
                <a:cxn ang="0">
                  <a:pos x="70" y="0"/>
                </a:cxn>
                <a:cxn ang="0">
                  <a:pos x="78" y="4"/>
                </a:cxn>
                <a:cxn ang="0">
                  <a:pos x="86" y="8"/>
                </a:cxn>
                <a:cxn ang="0">
                  <a:pos x="92" y="14"/>
                </a:cxn>
                <a:cxn ang="0">
                  <a:pos x="92" y="14"/>
                </a:cxn>
                <a:cxn ang="0">
                  <a:pos x="98" y="8"/>
                </a:cxn>
                <a:cxn ang="0">
                  <a:pos x="108" y="4"/>
                </a:cxn>
                <a:cxn ang="0">
                  <a:pos x="116" y="0"/>
                </a:cxn>
                <a:cxn ang="0">
                  <a:pos x="128" y="0"/>
                </a:cxn>
                <a:cxn ang="0">
                  <a:pos x="128" y="0"/>
                </a:cxn>
                <a:cxn ang="0">
                  <a:pos x="136" y="0"/>
                </a:cxn>
                <a:cxn ang="0">
                  <a:pos x="144" y="2"/>
                </a:cxn>
                <a:cxn ang="0">
                  <a:pos x="150" y="6"/>
                </a:cxn>
                <a:cxn ang="0">
                  <a:pos x="156" y="10"/>
                </a:cxn>
                <a:cxn ang="0">
                  <a:pos x="156" y="10"/>
                </a:cxn>
                <a:cxn ang="0">
                  <a:pos x="162" y="18"/>
                </a:cxn>
                <a:cxn ang="0">
                  <a:pos x="166" y="26"/>
                </a:cxn>
                <a:cxn ang="0">
                  <a:pos x="168" y="34"/>
                </a:cxn>
                <a:cxn ang="0">
                  <a:pos x="170" y="44"/>
                </a:cxn>
                <a:cxn ang="0">
                  <a:pos x="170" y="120"/>
                </a:cxn>
              </a:cxnLst>
              <a:rect l="0" t="0" r="r" b="b"/>
              <a:pathLst>
                <a:path w="170" h="120">
                  <a:moveTo>
                    <a:pt x="170" y="120"/>
                  </a:moveTo>
                  <a:lnTo>
                    <a:pt x="140" y="120"/>
                  </a:lnTo>
                  <a:lnTo>
                    <a:pt x="140" y="48"/>
                  </a:lnTo>
                  <a:lnTo>
                    <a:pt x="140" y="48"/>
                  </a:lnTo>
                  <a:lnTo>
                    <a:pt x="138" y="38"/>
                  </a:lnTo>
                  <a:lnTo>
                    <a:pt x="134" y="32"/>
                  </a:lnTo>
                  <a:lnTo>
                    <a:pt x="134" y="32"/>
                  </a:lnTo>
                  <a:lnTo>
                    <a:pt x="128" y="28"/>
                  </a:lnTo>
                  <a:lnTo>
                    <a:pt x="120" y="26"/>
                  </a:lnTo>
                  <a:lnTo>
                    <a:pt x="120" y="26"/>
                  </a:lnTo>
                  <a:lnTo>
                    <a:pt x="112" y="28"/>
                  </a:lnTo>
                  <a:lnTo>
                    <a:pt x="106" y="30"/>
                  </a:lnTo>
                  <a:lnTo>
                    <a:pt x="106" y="30"/>
                  </a:lnTo>
                  <a:lnTo>
                    <a:pt x="102" y="38"/>
                  </a:lnTo>
                  <a:lnTo>
                    <a:pt x="100" y="48"/>
                  </a:lnTo>
                  <a:lnTo>
                    <a:pt x="100" y="120"/>
                  </a:lnTo>
                  <a:lnTo>
                    <a:pt x="70" y="120"/>
                  </a:lnTo>
                  <a:lnTo>
                    <a:pt x="70" y="48"/>
                  </a:lnTo>
                  <a:lnTo>
                    <a:pt x="70" y="48"/>
                  </a:lnTo>
                  <a:lnTo>
                    <a:pt x="68" y="38"/>
                  </a:lnTo>
                  <a:lnTo>
                    <a:pt x="64" y="32"/>
                  </a:lnTo>
                  <a:lnTo>
                    <a:pt x="64" y="32"/>
                  </a:lnTo>
                  <a:lnTo>
                    <a:pt x="58" y="28"/>
                  </a:lnTo>
                  <a:lnTo>
                    <a:pt x="50" y="26"/>
                  </a:lnTo>
                  <a:lnTo>
                    <a:pt x="50" y="26"/>
                  </a:lnTo>
                  <a:lnTo>
                    <a:pt x="42" y="28"/>
                  </a:lnTo>
                  <a:lnTo>
                    <a:pt x="36" y="32"/>
                  </a:lnTo>
                  <a:lnTo>
                    <a:pt x="36" y="32"/>
                  </a:lnTo>
                  <a:lnTo>
                    <a:pt x="32" y="38"/>
                  </a:lnTo>
                  <a:lnTo>
                    <a:pt x="30" y="48"/>
                  </a:lnTo>
                  <a:lnTo>
                    <a:pt x="30" y="120"/>
                  </a:lnTo>
                  <a:lnTo>
                    <a:pt x="0" y="120"/>
                  </a:lnTo>
                  <a:lnTo>
                    <a:pt x="0" y="0"/>
                  </a:lnTo>
                  <a:lnTo>
                    <a:pt x="30" y="0"/>
                  </a:lnTo>
                  <a:lnTo>
                    <a:pt x="30" y="12"/>
                  </a:lnTo>
                  <a:lnTo>
                    <a:pt x="30" y="12"/>
                  </a:lnTo>
                  <a:lnTo>
                    <a:pt x="36" y="6"/>
                  </a:lnTo>
                  <a:lnTo>
                    <a:pt x="44" y="2"/>
                  </a:lnTo>
                  <a:lnTo>
                    <a:pt x="50" y="0"/>
                  </a:lnTo>
                  <a:lnTo>
                    <a:pt x="60" y="0"/>
                  </a:lnTo>
                  <a:lnTo>
                    <a:pt x="60" y="0"/>
                  </a:lnTo>
                  <a:lnTo>
                    <a:pt x="70" y="0"/>
                  </a:lnTo>
                  <a:lnTo>
                    <a:pt x="78" y="4"/>
                  </a:lnTo>
                  <a:lnTo>
                    <a:pt x="86" y="8"/>
                  </a:lnTo>
                  <a:lnTo>
                    <a:pt x="92" y="14"/>
                  </a:lnTo>
                  <a:lnTo>
                    <a:pt x="92" y="14"/>
                  </a:lnTo>
                  <a:lnTo>
                    <a:pt x="98" y="8"/>
                  </a:lnTo>
                  <a:lnTo>
                    <a:pt x="108" y="4"/>
                  </a:lnTo>
                  <a:lnTo>
                    <a:pt x="116" y="0"/>
                  </a:lnTo>
                  <a:lnTo>
                    <a:pt x="128" y="0"/>
                  </a:lnTo>
                  <a:lnTo>
                    <a:pt x="128" y="0"/>
                  </a:lnTo>
                  <a:lnTo>
                    <a:pt x="136" y="0"/>
                  </a:lnTo>
                  <a:lnTo>
                    <a:pt x="144" y="2"/>
                  </a:lnTo>
                  <a:lnTo>
                    <a:pt x="150" y="6"/>
                  </a:lnTo>
                  <a:lnTo>
                    <a:pt x="156" y="10"/>
                  </a:lnTo>
                  <a:lnTo>
                    <a:pt x="156" y="10"/>
                  </a:lnTo>
                  <a:lnTo>
                    <a:pt x="162" y="18"/>
                  </a:lnTo>
                  <a:lnTo>
                    <a:pt x="166" y="26"/>
                  </a:lnTo>
                  <a:lnTo>
                    <a:pt x="168" y="34"/>
                  </a:lnTo>
                  <a:lnTo>
                    <a:pt x="170" y="44"/>
                  </a:lnTo>
                  <a:lnTo>
                    <a:pt x="170"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57" name="Freeform 49"/>
            <p:cNvSpPr>
              <a:spLocks/>
            </p:cNvSpPr>
            <p:nvPr/>
          </p:nvSpPr>
          <p:spPr bwMode="auto">
            <a:xfrm>
              <a:off x="1442" y="2329"/>
              <a:ext cx="148" cy="162"/>
            </a:xfrm>
            <a:custGeom>
              <a:avLst/>
              <a:gdLst/>
              <a:ahLst/>
              <a:cxnLst>
                <a:cxn ang="0">
                  <a:pos x="148" y="162"/>
                </a:cxn>
                <a:cxn ang="0">
                  <a:pos x="116" y="162"/>
                </a:cxn>
                <a:cxn ang="0">
                  <a:pos x="116" y="68"/>
                </a:cxn>
                <a:cxn ang="0">
                  <a:pos x="84" y="130"/>
                </a:cxn>
                <a:cxn ang="0">
                  <a:pos x="62" y="130"/>
                </a:cxn>
                <a:cxn ang="0">
                  <a:pos x="30" y="68"/>
                </a:cxn>
                <a:cxn ang="0">
                  <a:pos x="30" y="162"/>
                </a:cxn>
                <a:cxn ang="0">
                  <a:pos x="0" y="162"/>
                </a:cxn>
                <a:cxn ang="0">
                  <a:pos x="0" y="0"/>
                </a:cxn>
                <a:cxn ang="0">
                  <a:pos x="30" y="0"/>
                </a:cxn>
                <a:cxn ang="0">
                  <a:pos x="72" y="88"/>
                </a:cxn>
                <a:cxn ang="0">
                  <a:pos x="116" y="0"/>
                </a:cxn>
                <a:cxn ang="0">
                  <a:pos x="148" y="0"/>
                </a:cxn>
                <a:cxn ang="0">
                  <a:pos x="148" y="162"/>
                </a:cxn>
              </a:cxnLst>
              <a:rect l="0" t="0" r="r" b="b"/>
              <a:pathLst>
                <a:path w="148" h="162">
                  <a:moveTo>
                    <a:pt x="148" y="162"/>
                  </a:moveTo>
                  <a:lnTo>
                    <a:pt x="116" y="162"/>
                  </a:lnTo>
                  <a:lnTo>
                    <a:pt x="116" y="68"/>
                  </a:lnTo>
                  <a:lnTo>
                    <a:pt x="84" y="130"/>
                  </a:lnTo>
                  <a:lnTo>
                    <a:pt x="62" y="130"/>
                  </a:lnTo>
                  <a:lnTo>
                    <a:pt x="30" y="68"/>
                  </a:lnTo>
                  <a:lnTo>
                    <a:pt x="30" y="162"/>
                  </a:lnTo>
                  <a:lnTo>
                    <a:pt x="0" y="162"/>
                  </a:lnTo>
                  <a:lnTo>
                    <a:pt x="0" y="0"/>
                  </a:lnTo>
                  <a:lnTo>
                    <a:pt x="30" y="0"/>
                  </a:lnTo>
                  <a:lnTo>
                    <a:pt x="72" y="88"/>
                  </a:lnTo>
                  <a:lnTo>
                    <a:pt x="116" y="0"/>
                  </a:lnTo>
                  <a:lnTo>
                    <a:pt x="148" y="0"/>
                  </a:lnTo>
                  <a:lnTo>
                    <a:pt x="148" y="16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58" name="Freeform 50"/>
            <p:cNvSpPr>
              <a:spLocks noEditPoints="1"/>
            </p:cNvSpPr>
            <p:nvPr/>
          </p:nvSpPr>
          <p:spPr bwMode="auto">
            <a:xfrm>
              <a:off x="1616" y="2371"/>
              <a:ext cx="100" cy="122"/>
            </a:xfrm>
            <a:custGeom>
              <a:avLst/>
              <a:gdLst/>
              <a:ahLst/>
              <a:cxnLst>
                <a:cxn ang="0">
                  <a:pos x="70" y="120"/>
                </a:cxn>
                <a:cxn ang="0">
                  <a:pos x="70" y="110"/>
                </a:cxn>
                <a:cxn ang="0">
                  <a:pos x="58" y="120"/>
                </a:cxn>
                <a:cxn ang="0">
                  <a:pos x="42" y="122"/>
                </a:cxn>
                <a:cxn ang="0">
                  <a:pos x="32" y="122"/>
                </a:cxn>
                <a:cxn ang="0">
                  <a:pos x="16" y="116"/>
                </a:cxn>
                <a:cxn ang="0">
                  <a:pos x="10" y="112"/>
                </a:cxn>
                <a:cxn ang="0">
                  <a:pos x="4" y="100"/>
                </a:cxn>
                <a:cxn ang="0">
                  <a:pos x="0" y="84"/>
                </a:cxn>
                <a:cxn ang="0">
                  <a:pos x="2" y="78"/>
                </a:cxn>
                <a:cxn ang="0">
                  <a:pos x="6" y="64"/>
                </a:cxn>
                <a:cxn ang="0">
                  <a:pos x="12" y="60"/>
                </a:cxn>
                <a:cxn ang="0">
                  <a:pos x="24" y="52"/>
                </a:cxn>
                <a:cxn ang="0">
                  <a:pos x="42" y="50"/>
                </a:cxn>
                <a:cxn ang="0">
                  <a:pos x="70" y="44"/>
                </a:cxn>
                <a:cxn ang="0">
                  <a:pos x="68" y="36"/>
                </a:cxn>
                <a:cxn ang="0">
                  <a:pos x="58" y="26"/>
                </a:cxn>
                <a:cxn ang="0">
                  <a:pos x="48" y="26"/>
                </a:cxn>
                <a:cxn ang="0">
                  <a:pos x="34" y="28"/>
                </a:cxn>
                <a:cxn ang="0">
                  <a:pos x="24" y="36"/>
                </a:cxn>
                <a:cxn ang="0">
                  <a:pos x="6" y="16"/>
                </a:cxn>
                <a:cxn ang="0">
                  <a:pos x="24" y="4"/>
                </a:cxn>
                <a:cxn ang="0">
                  <a:pos x="34" y="0"/>
                </a:cxn>
                <a:cxn ang="0">
                  <a:pos x="48" y="0"/>
                </a:cxn>
                <a:cxn ang="0">
                  <a:pos x="70" y="2"/>
                </a:cxn>
                <a:cxn ang="0">
                  <a:pos x="86" y="10"/>
                </a:cxn>
                <a:cxn ang="0">
                  <a:pos x="96" y="24"/>
                </a:cxn>
                <a:cxn ang="0">
                  <a:pos x="100" y="42"/>
                </a:cxn>
                <a:cxn ang="0">
                  <a:pos x="70" y="76"/>
                </a:cxn>
                <a:cxn ang="0">
                  <a:pos x="46" y="70"/>
                </a:cxn>
                <a:cxn ang="0">
                  <a:pos x="38" y="72"/>
                </a:cxn>
                <a:cxn ang="0">
                  <a:pos x="30" y="78"/>
                </a:cxn>
                <a:cxn ang="0">
                  <a:pos x="30" y="84"/>
                </a:cxn>
                <a:cxn ang="0">
                  <a:pos x="34" y="94"/>
                </a:cxn>
                <a:cxn ang="0">
                  <a:pos x="46" y="98"/>
                </a:cxn>
                <a:cxn ang="0">
                  <a:pos x="60" y="96"/>
                </a:cxn>
                <a:cxn ang="0">
                  <a:pos x="66" y="90"/>
                </a:cxn>
                <a:cxn ang="0">
                  <a:pos x="68" y="84"/>
                </a:cxn>
                <a:cxn ang="0">
                  <a:pos x="70" y="76"/>
                </a:cxn>
              </a:cxnLst>
              <a:rect l="0" t="0" r="r" b="b"/>
              <a:pathLst>
                <a:path w="100" h="122">
                  <a:moveTo>
                    <a:pt x="100" y="120"/>
                  </a:moveTo>
                  <a:lnTo>
                    <a:pt x="70" y="120"/>
                  </a:lnTo>
                  <a:lnTo>
                    <a:pt x="70" y="110"/>
                  </a:lnTo>
                  <a:lnTo>
                    <a:pt x="70" y="110"/>
                  </a:lnTo>
                  <a:lnTo>
                    <a:pt x="64" y="116"/>
                  </a:lnTo>
                  <a:lnTo>
                    <a:pt x="58" y="120"/>
                  </a:lnTo>
                  <a:lnTo>
                    <a:pt x="50" y="122"/>
                  </a:lnTo>
                  <a:lnTo>
                    <a:pt x="42" y="122"/>
                  </a:lnTo>
                  <a:lnTo>
                    <a:pt x="42" y="122"/>
                  </a:lnTo>
                  <a:lnTo>
                    <a:pt x="32" y="122"/>
                  </a:lnTo>
                  <a:lnTo>
                    <a:pt x="24" y="120"/>
                  </a:lnTo>
                  <a:lnTo>
                    <a:pt x="16" y="116"/>
                  </a:lnTo>
                  <a:lnTo>
                    <a:pt x="10" y="112"/>
                  </a:lnTo>
                  <a:lnTo>
                    <a:pt x="10" y="112"/>
                  </a:lnTo>
                  <a:lnTo>
                    <a:pt x="6" y="106"/>
                  </a:lnTo>
                  <a:lnTo>
                    <a:pt x="4" y="100"/>
                  </a:lnTo>
                  <a:lnTo>
                    <a:pt x="2" y="92"/>
                  </a:lnTo>
                  <a:lnTo>
                    <a:pt x="0" y="84"/>
                  </a:lnTo>
                  <a:lnTo>
                    <a:pt x="0" y="84"/>
                  </a:lnTo>
                  <a:lnTo>
                    <a:pt x="2" y="78"/>
                  </a:lnTo>
                  <a:lnTo>
                    <a:pt x="4" y="70"/>
                  </a:lnTo>
                  <a:lnTo>
                    <a:pt x="6" y="64"/>
                  </a:lnTo>
                  <a:lnTo>
                    <a:pt x="12" y="60"/>
                  </a:lnTo>
                  <a:lnTo>
                    <a:pt x="12" y="60"/>
                  </a:lnTo>
                  <a:lnTo>
                    <a:pt x="16" y="56"/>
                  </a:lnTo>
                  <a:lnTo>
                    <a:pt x="24" y="52"/>
                  </a:lnTo>
                  <a:lnTo>
                    <a:pt x="32" y="50"/>
                  </a:lnTo>
                  <a:lnTo>
                    <a:pt x="42" y="50"/>
                  </a:lnTo>
                  <a:lnTo>
                    <a:pt x="70" y="50"/>
                  </a:lnTo>
                  <a:lnTo>
                    <a:pt x="70" y="44"/>
                  </a:lnTo>
                  <a:lnTo>
                    <a:pt x="70" y="44"/>
                  </a:lnTo>
                  <a:lnTo>
                    <a:pt x="68" y="36"/>
                  </a:lnTo>
                  <a:lnTo>
                    <a:pt x="64" y="30"/>
                  </a:lnTo>
                  <a:lnTo>
                    <a:pt x="58" y="26"/>
                  </a:lnTo>
                  <a:lnTo>
                    <a:pt x="48" y="26"/>
                  </a:lnTo>
                  <a:lnTo>
                    <a:pt x="48" y="26"/>
                  </a:lnTo>
                  <a:lnTo>
                    <a:pt x="40" y="26"/>
                  </a:lnTo>
                  <a:lnTo>
                    <a:pt x="34" y="28"/>
                  </a:lnTo>
                  <a:lnTo>
                    <a:pt x="30" y="30"/>
                  </a:lnTo>
                  <a:lnTo>
                    <a:pt x="24" y="36"/>
                  </a:lnTo>
                  <a:lnTo>
                    <a:pt x="6" y="16"/>
                  </a:lnTo>
                  <a:lnTo>
                    <a:pt x="6" y="16"/>
                  </a:lnTo>
                  <a:lnTo>
                    <a:pt x="14" y="8"/>
                  </a:lnTo>
                  <a:lnTo>
                    <a:pt x="24" y="4"/>
                  </a:lnTo>
                  <a:lnTo>
                    <a:pt x="24" y="4"/>
                  </a:lnTo>
                  <a:lnTo>
                    <a:pt x="34" y="0"/>
                  </a:lnTo>
                  <a:lnTo>
                    <a:pt x="48" y="0"/>
                  </a:lnTo>
                  <a:lnTo>
                    <a:pt x="48" y="0"/>
                  </a:lnTo>
                  <a:lnTo>
                    <a:pt x="60" y="0"/>
                  </a:lnTo>
                  <a:lnTo>
                    <a:pt x="70" y="2"/>
                  </a:lnTo>
                  <a:lnTo>
                    <a:pt x="80" y="6"/>
                  </a:lnTo>
                  <a:lnTo>
                    <a:pt x="86" y="10"/>
                  </a:lnTo>
                  <a:lnTo>
                    <a:pt x="92" y="16"/>
                  </a:lnTo>
                  <a:lnTo>
                    <a:pt x="96" y="24"/>
                  </a:lnTo>
                  <a:lnTo>
                    <a:pt x="98" y="32"/>
                  </a:lnTo>
                  <a:lnTo>
                    <a:pt x="100" y="42"/>
                  </a:lnTo>
                  <a:lnTo>
                    <a:pt x="100" y="120"/>
                  </a:lnTo>
                  <a:close/>
                  <a:moveTo>
                    <a:pt x="70" y="76"/>
                  </a:moveTo>
                  <a:lnTo>
                    <a:pt x="70" y="70"/>
                  </a:lnTo>
                  <a:lnTo>
                    <a:pt x="46" y="70"/>
                  </a:lnTo>
                  <a:lnTo>
                    <a:pt x="46" y="70"/>
                  </a:lnTo>
                  <a:lnTo>
                    <a:pt x="38" y="72"/>
                  </a:lnTo>
                  <a:lnTo>
                    <a:pt x="34" y="74"/>
                  </a:lnTo>
                  <a:lnTo>
                    <a:pt x="30" y="78"/>
                  </a:lnTo>
                  <a:lnTo>
                    <a:pt x="30" y="84"/>
                  </a:lnTo>
                  <a:lnTo>
                    <a:pt x="30" y="84"/>
                  </a:lnTo>
                  <a:lnTo>
                    <a:pt x="30" y="90"/>
                  </a:lnTo>
                  <a:lnTo>
                    <a:pt x="34" y="94"/>
                  </a:lnTo>
                  <a:lnTo>
                    <a:pt x="40" y="96"/>
                  </a:lnTo>
                  <a:lnTo>
                    <a:pt x="46" y="98"/>
                  </a:lnTo>
                  <a:lnTo>
                    <a:pt x="46" y="98"/>
                  </a:lnTo>
                  <a:lnTo>
                    <a:pt x="60" y="96"/>
                  </a:lnTo>
                  <a:lnTo>
                    <a:pt x="64" y="94"/>
                  </a:lnTo>
                  <a:lnTo>
                    <a:pt x="66" y="90"/>
                  </a:lnTo>
                  <a:lnTo>
                    <a:pt x="66" y="90"/>
                  </a:lnTo>
                  <a:lnTo>
                    <a:pt x="68" y="84"/>
                  </a:lnTo>
                  <a:lnTo>
                    <a:pt x="70" y="76"/>
                  </a:lnTo>
                  <a:lnTo>
                    <a:pt x="70" y="7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59" name="Freeform 51"/>
            <p:cNvSpPr>
              <a:spLocks/>
            </p:cNvSpPr>
            <p:nvPr/>
          </p:nvSpPr>
          <p:spPr bwMode="auto">
            <a:xfrm>
              <a:off x="1736" y="2371"/>
              <a:ext cx="102" cy="122"/>
            </a:xfrm>
            <a:custGeom>
              <a:avLst/>
              <a:gdLst/>
              <a:ahLst/>
              <a:cxnLst>
                <a:cxn ang="0">
                  <a:pos x="102" y="84"/>
                </a:cxn>
                <a:cxn ang="0">
                  <a:pos x="98" y="100"/>
                </a:cxn>
                <a:cxn ang="0">
                  <a:pos x="88" y="112"/>
                </a:cxn>
                <a:cxn ang="0">
                  <a:pos x="80" y="116"/>
                </a:cxn>
                <a:cxn ang="0">
                  <a:pos x="62" y="122"/>
                </a:cxn>
                <a:cxn ang="0">
                  <a:pos x="52" y="122"/>
                </a:cxn>
                <a:cxn ang="0">
                  <a:pos x="24" y="120"/>
                </a:cxn>
                <a:cxn ang="0">
                  <a:pos x="12" y="114"/>
                </a:cxn>
                <a:cxn ang="0">
                  <a:pos x="20" y="86"/>
                </a:cxn>
                <a:cxn ang="0">
                  <a:pos x="26" y="90"/>
                </a:cxn>
                <a:cxn ang="0">
                  <a:pos x="42" y="96"/>
                </a:cxn>
                <a:cxn ang="0">
                  <a:pos x="52" y="96"/>
                </a:cxn>
                <a:cxn ang="0">
                  <a:pos x="68" y="94"/>
                </a:cxn>
                <a:cxn ang="0">
                  <a:pos x="72" y="84"/>
                </a:cxn>
                <a:cxn ang="0">
                  <a:pos x="72" y="80"/>
                </a:cxn>
                <a:cxn ang="0">
                  <a:pos x="66" y="74"/>
                </a:cxn>
                <a:cxn ang="0">
                  <a:pos x="42" y="72"/>
                </a:cxn>
                <a:cxn ang="0">
                  <a:pos x="26" y="68"/>
                </a:cxn>
                <a:cxn ang="0">
                  <a:pos x="16" y="62"/>
                </a:cxn>
                <a:cxn ang="0">
                  <a:pos x="8" y="52"/>
                </a:cxn>
                <a:cxn ang="0">
                  <a:pos x="6" y="38"/>
                </a:cxn>
                <a:cxn ang="0">
                  <a:pos x="8" y="30"/>
                </a:cxn>
                <a:cxn ang="0">
                  <a:pos x="14" y="16"/>
                </a:cxn>
                <a:cxn ang="0">
                  <a:pos x="20" y="10"/>
                </a:cxn>
                <a:cxn ang="0">
                  <a:pos x="34" y="2"/>
                </a:cxn>
                <a:cxn ang="0">
                  <a:pos x="52" y="0"/>
                </a:cxn>
                <a:cxn ang="0">
                  <a:pos x="66" y="0"/>
                </a:cxn>
                <a:cxn ang="0">
                  <a:pos x="90" y="8"/>
                </a:cxn>
                <a:cxn ang="0">
                  <a:pos x="80" y="32"/>
                </a:cxn>
                <a:cxn ang="0">
                  <a:pos x="74" y="30"/>
                </a:cxn>
                <a:cxn ang="0">
                  <a:pos x="52" y="24"/>
                </a:cxn>
                <a:cxn ang="0">
                  <a:pos x="44" y="26"/>
                </a:cxn>
                <a:cxn ang="0">
                  <a:pos x="36" y="30"/>
                </a:cxn>
                <a:cxn ang="0">
                  <a:pos x="34" y="36"/>
                </a:cxn>
                <a:cxn ang="0">
                  <a:pos x="38" y="44"/>
                </a:cxn>
                <a:cxn ang="0">
                  <a:pos x="48" y="46"/>
                </a:cxn>
                <a:cxn ang="0">
                  <a:pos x="66" y="48"/>
                </a:cxn>
                <a:cxn ang="0">
                  <a:pos x="88" y="54"/>
                </a:cxn>
                <a:cxn ang="0">
                  <a:pos x="96" y="64"/>
                </a:cxn>
                <a:cxn ang="0">
                  <a:pos x="102" y="76"/>
                </a:cxn>
                <a:cxn ang="0">
                  <a:pos x="102" y="84"/>
                </a:cxn>
              </a:cxnLst>
              <a:rect l="0" t="0" r="r" b="b"/>
              <a:pathLst>
                <a:path w="102" h="122">
                  <a:moveTo>
                    <a:pt x="102" y="84"/>
                  </a:moveTo>
                  <a:lnTo>
                    <a:pt x="102" y="84"/>
                  </a:lnTo>
                  <a:lnTo>
                    <a:pt x="100" y="92"/>
                  </a:lnTo>
                  <a:lnTo>
                    <a:pt x="98" y="100"/>
                  </a:lnTo>
                  <a:lnTo>
                    <a:pt x="94" y="106"/>
                  </a:lnTo>
                  <a:lnTo>
                    <a:pt x="88" y="112"/>
                  </a:lnTo>
                  <a:lnTo>
                    <a:pt x="88" y="112"/>
                  </a:lnTo>
                  <a:lnTo>
                    <a:pt x="80" y="116"/>
                  </a:lnTo>
                  <a:lnTo>
                    <a:pt x="72" y="120"/>
                  </a:lnTo>
                  <a:lnTo>
                    <a:pt x="62" y="122"/>
                  </a:lnTo>
                  <a:lnTo>
                    <a:pt x="52" y="122"/>
                  </a:lnTo>
                  <a:lnTo>
                    <a:pt x="52" y="122"/>
                  </a:lnTo>
                  <a:lnTo>
                    <a:pt x="36" y="122"/>
                  </a:lnTo>
                  <a:lnTo>
                    <a:pt x="24" y="120"/>
                  </a:lnTo>
                  <a:lnTo>
                    <a:pt x="24" y="120"/>
                  </a:lnTo>
                  <a:lnTo>
                    <a:pt x="12" y="114"/>
                  </a:lnTo>
                  <a:lnTo>
                    <a:pt x="0" y="106"/>
                  </a:lnTo>
                  <a:lnTo>
                    <a:pt x="20" y="86"/>
                  </a:lnTo>
                  <a:lnTo>
                    <a:pt x="20" y="86"/>
                  </a:lnTo>
                  <a:lnTo>
                    <a:pt x="26" y="90"/>
                  </a:lnTo>
                  <a:lnTo>
                    <a:pt x="34" y="94"/>
                  </a:lnTo>
                  <a:lnTo>
                    <a:pt x="42" y="96"/>
                  </a:lnTo>
                  <a:lnTo>
                    <a:pt x="52" y="96"/>
                  </a:lnTo>
                  <a:lnTo>
                    <a:pt x="52" y="96"/>
                  </a:lnTo>
                  <a:lnTo>
                    <a:pt x="60" y="96"/>
                  </a:lnTo>
                  <a:lnTo>
                    <a:pt x="68" y="94"/>
                  </a:lnTo>
                  <a:lnTo>
                    <a:pt x="72" y="90"/>
                  </a:lnTo>
                  <a:lnTo>
                    <a:pt x="72" y="84"/>
                  </a:lnTo>
                  <a:lnTo>
                    <a:pt x="72" y="84"/>
                  </a:lnTo>
                  <a:lnTo>
                    <a:pt x="72" y="80"/>
                  </a:lnTo>
                  <a:lnTo>
                    <a:pt x="70" y="76"/>
                  </a:lnTo>
                  <a:lnTo>
                    <a:pt x="66" y="74"/>
                  </a:lnTo>
                  <a:lnTo>
                    <a:pt x="60" y="74"/>
                  </a:lnTo>
                  <a:lnTo>
                    <a:pt x="42" y="72"/>
                  </a:lnTo>
                  <a:lnTo>
                    <a:pt x="42" y="72"/>
                  </a:lnTo>
                  <a:lnTo>
                    <a:pt x="26" y="68"/>
                  </a:lnTo>
                  <a:lnTo>
                    <a:pt x="20" y="66"/>
                  </a:lnTo>
                  <a:lnTo>
                    <a:pt x="16" y="62"/>
                  </a:lnTo>
                  <a:lnTo>
                    <a:pt x="12" y="56"/>
                  </a:lnTo>
                  <a:lnTo>
                    <a:pt x="8" y="52"/>
                  </a:lnTo>
                  <a:lnTo>
                    <a:pt x="6" y="46"/>
                  </a:lnTo>
                  <a:lnTo>
                    <a:pt x="6" y="38"/>
                  </a:lnTo>
                  <a:lnTo>
                    <a:pt x="6" y="38"/>
                  </a:lnTo>
                  <a:lnTo>
                    <a:pt x="8" y="30"/>
                  </a:lnTo>
                  <a:lnTo>
                    <a:pt x="10" y="22"/>
                  </a:lnTo>
                  <a:lnTo>
                    <a:pt x="14" y="16"/>
                  </a:lnTo>
                  <a:lnTo>
                    <a:pt x="20" y="10"/>
                  </a:lnTo>
                  <a:lnTo>
                    <a:pt x="20" y="10"/>
                  </a:lnTo>
                  <a:lnTo>
                    <a:pt x="28" y="6"/>
                  </a:lnTo>
                  <a:lnTo>
                    <a:pt x="34" y="2"/>
                  </a:lnTo>
                  <a:lnTo>
                    <a:pt x="44" y="0"/>
                  </a:lnTo>
                  <a:lnTo>
                    <a:pt x="52" y="0"/>
                  </a:lnTo>
                  <a:lnTo>
                    <a:pt x="52" y="0"/>
                  </a:lnTo>
                  <a:lnTo>
                    <a:pt x="66" y="0"/>
                  </a:lnTo>
                  <a:lnTo>
                    <a:pt x="80" y="4"/>
                  </a:lnTo>
                  <a:lnTo>
                    <a:pt x="90" y="8"/>
                  </a:lnTo>
                  <a:lnTo>
                    <a:pt x="98" y="14"/>
                  </a:lnTo>
                  <a:lnTo>
                    <a:pt x="80" y="32"/>
                  </a:lnTo>
                  <a:lnTo>
                    <a:pt x="80" y="32"/>
                  </a:lnTo>
                  <a:lnTo>
                    <a:pt x="74" y="30"/>
                  </a:lnTo>
                  <a:lnTo>
                    <a:pt x="68" y="26"/>
                  </a:lnTo>
                  <a:lnTo>
                    <a:pt x="52" y="24"/>
                  </a:lnTo>
                  <a:lnTo>
                    <a:pt x="52" y="24"/>
                  </a:lnTo>
                  <a:lnTo>
                    <a:pt x="44" y="26"/>
                  </a:lnTo>
                  <a:lnTo>
                    <a:pt x="40" y="28"/>
                  </a:lnTo>
                  <a:lnTo>
                    <a:pt x="36" y="30"/>
                  </a:lnTo>
                  <a:lnTo>
                    <a:pt x="34" y="36"/>
                  </a:lnTo>
                  <a:lnTo>
                    <a:pt x="34" y="36"/>
                  </a:lnTo>
                  <a:lnTo>
                    <a:pt x="36" y="40"/>
                  </a:lnTo>
                  <a:lnTo>
                    <a:pt x="38" y="44"/>
                  </a:lnTo>
                  <a:lnTo>
                    <a:pt x="42" y="46"/>
                  </a:lnTo>
                  <a:lnTo>
                    <a:pt x="48" y="46"/>
                  </a:lnTo>
                  <a:lnTo>
                    <a:pt x="66" y="48"/>
                  </a:lnTo>
                  <a:lnTo>
                    <a:pt x="66" y="48"/>
                  </a:lnTo>
                  <a:lnTo>
                    <a:pt x="82" y="52"/>
                  </a:lnTo>
                  <a:lnTo>
                    <a:pt x="88" y="54"/>
                  </a:lnTo>
                  <a:lnTo>
                    <a:pt x="92" y="58"/>
                  </a:lnTo>
                  <a:lnTo>
                    <a:pt x="96" y="64"/>
                  </a:lnTo>
                  <a:lnTo>
                    <a:pt x="100" y="70"/>
                  </a:lnTo>
                  <a:lnTo>
                    <a:pt x="102" y="76"/>
                  </a:lnTo>
                  <a:lnTo>
                    <a:pt x="102" y="84"/>
                  </a:lnTo>
                  <a:lnTo>
                    <a:pt x="102" y="8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60" name="Freeform 52"/>
            <p:cNvSpPr>
              <a:spLocks/>
            </p:cNvSpPr>
            <p:nvPr/>
          </p:nvSpPr>
          <p:spPr bwMode="auto">
            <a:xfrm>
              <a:off x="1856" y="2371"/>
              <a:ext cx="94" cy="122"/>
            </a:xfrm>
            <a:custGeom>
              <a:avLst/>
              <a:gdLst/>
              <a:ahLst/>
              <a:cxnLst>
                <a:cxn ang="0">
                  <a:pos x="94" y="106"/>
                </a:cxn>
                <a:cxn ang="0">
                  <a:pos x="94" y="106"/>
                </a:cxn>
                <a:cxn ang="0">
                  <a:pos x="86" y="114"/>
                </a:cxn>
                <a:cxn ang="0">
                  <a:pos x="76" y="118"/>
                </a:cxn>
                <a:cxn ang="0">
                  <a:pos x="66" y="122"/>
                </a:cxn>
                <a:cxn ang="0">
                  <a:pos x="54" y="122"/>
                </a:cxn>
                <a:cxn ang="0">
                  <a:pos x="54" y="122"/>
                </a:cxn>
                <a:cxn ang="0">
                  <a:pos x="44" y="122"/>
                </a:cxn>
                <a:cxn ang="0">
                  <a:pos x="34" y="120"/>
                </a:cxn>
                <a:cxn ang="0">
                  <a:pos x="26" y="116"/>
                </a:cxn>
                <a:cxn ang="0">
                  <a:pos x="18" y="110"/>
                </a:cxn>
                <a:cxn ang="0">
                  <a:pos x="18" y="110"/>
                </a:cxn>
                <a:cxn ang="0">
                  <a:pos x="10" y="100"/>
                </a:cxn>
                <a:cxn ang="0">
                  <a:pos x="6" y="90"/>
                </a:cxn>
                <a:cxn ang="0">
                  <a:pos x="2" y="76"/>
                </a:cxn>
                <a:cxn ang="0">
                  <a:pos x="0" y="62"/>
                </a:cxn>
                <a:cxn ang="0">
                  <a:pos x="0" y="62"/>
                </a:cxn>
                <a:cxn ang="0">
                  <a:pos x="2" y="46"/>
                </a:cxn>
                <a:cxn ang="0">
                  <a:pos x="6" y="32"/>
                </a:cxn>
                <a:cxn ang="0">
                  <a:pos x="10" y="22"/>
                </a:cxn>
                <a:cxn ang="0">
                  <a:pos x="18" y="12"/>
                </a:cxn>
                <a:cxn ang="0">
                  <a:pos x="18" y="12"/>
                </a:cxn>
                <a:cxn ang="0">
                  <a:pos x="26" y="6"/>
                </a:cxn>
                <a:cxn ang="0">
                  <a:pos x="34" y="4"/>
                </a:cxn>
                <a:cxn ang="0">
                  <a:pos x="44" y="0"/>
                </a:cxn>
                <a:cxn ang="0">
                  <a:pos x="54" y="0"/>
                </a:cxn>
                <a:cxn ang="0">
                  <a:pos x="54" y="0"/>
                </a:cxn>
                <a:cxn ang="0">
                  <a:pos x="66" y="0"/>
                </a:cxn>
                <a:cxn ang="0">
                  <a:pos x="76" y="4"/>
                </a:cxn>
                <a:cxn ang="0">
                  <a:pos x="86" y="8"/>
                </a:cxn>
                <a:cxn ang="0">
                  <a:pos x="94" y="16"/>
                </a:cxn>
                <a:cxn ang="0">
                  <a:pos x="74" y="36"/>
                </a:cxn>
                <a:cxn ang="0">
                  <a:pos x="74" y="36"/>
                </a:cxn>
                <a:cxn ang="0">
                  <a:pos x="64" y="30"/>
                </a:cxn>
                <a:cxn ang="0">
                  <a:pos x="54" y="26"/>
                </a:cxn>
                <a:cxn ang="0">
                  <a:pos x="54" y="26"/>
                </a:cxn>
                <a:cxn ang="0">
                  <a:pos x="44" y="28"/>
                </a:cxn>
                <a:cxn ang="0">
                  <a:pos x="38" y="34"/>
                </a:cxn>
                <a:cxn ang="0">
                  <a:pos x="38" y="34"/>
                </a:cxn>
                <a:cxn ang="0">
                  <a:pos x="34" y="40"/>
                </a:cxn>
                <a:cxn ang="0">
                  <a:pos x="32" y="46"/>
                </a:cxn>
                <a:cxn ang="0">
                  <a:pos x="30" y="62"/>
                </a:cxn>
                <a:cxn ang="0">
                  <a:pos x="30" y="62"/>
                </a:cxn>
                <a:cxn ang="0">
                  <a:pos x="32" y="76"/>
                </a:cxn>
                <a:cxn ang="0">
                  <a:pos x="34" y="82"/>
                </a:cxn>
                <a:cxn ang="0">
                  <a:pos x="38" y="88"/>
                </a:cxn>
                <a:cxn ang="0">
                  <a:pos x="38" y="88"/>
                </a:cxn>
                <a:cxn ang="0">
                  <a:pos x="44" y="94"/>
                </a:cxn>
                <a:cxn ang="0">
                  <a:pos x="54" y="96"/>
                </a:cxn>
                <a:cxn ang="0">
                  <a:pos x="54" y="96"/>
                </a:cxn>
                <a:cxn ang="0">
                  <a:pos x="64" y="94"/>
                </a:cxn>
                <a:cxn ang="0">
                  <a:pos x="74" y="86"/>
                </a:cxn>
                <a:cxn ang="0">
                  <a:pos x="94" y="106"/>
                </a:cxn>
              </a:cxnLst>
              <a:rect l="0" t="0" r="r" b="b"/>
              <a:pathLst>
                <a:path w="94" h="122">
                  <a:moveTo>
                    <a:pt x="94" y="106"/>
                  </a:moveTo>
                  <a:lnTo>
                    <a:pt x="94" y="106"/>
                  </a:lnTo>
                  <a:lnTo>
                    <a:pt x="86" y="114"/>
                  </a:lnTo>
                  <a:lnTo>
                    <a:pt x="76" y="118"/>
                  </a:lnTo>
                  <a:lnTo>
                    <a:pt x="66" y="122"/>
                  </a:lnTo>
                  <a:lnTo>
                    <a:pt x="54" y="122"/>
                  </a:lnTo>
                  <a:lnTo>
                    <a:pt x="54" y="122"/>
                  </a:lnTo>
                  <a:lnTo>
                    <a:pt x="44" y="122"/>
                  </a:lnTo>
                  <a:lnTo>
                    <a:pt x="34" y="120"/>
                  </a:lnTo>
                  <a:lnTo>
                    <a:pt x="26" y="116"/>
                  </a:lnTo>
                  <a:lnTo>
                    <a:pt x="18" y="110"/>
                  </a:lnTo>
                  <a:lnTo>
                    <a:pt x="18" y="110"/>
                  </a:lnTo>
                  <a:lnTo>
                    <a:pt x="10" y="100"/>
                  </a:lnTo>
                  <a:lnTo>
                    <a:pt x="6" y="90"/>
                  </a:lnTo>
                  <a:lnTo>
                    <a:pt x="2" y="76"/>
                  </a:lnTo>
                  <a:lnTo>
                    <a:pt x="0" y="62"/>
                  </a:lnTo>
                  <a:lnTo>
                    <a:pt x="0" y="62"/>
                  </a:lnTo>
                  <a:lnTo>
                    <a:pt x="2" y="46"/>
                  </a:lnTo>
                  <a:lnTo>
                    <a:pt x="6" y="32"/>
                  </a:lnTo>
                  <a:lnTo>
                    <a:pt x="10" y="22"/>
                  </a:lnTo>
                  <a:lnTo>
                    <a:pt x="18" y="12"/>
                  </a:lnTo>
                  <a:lnTo>
                    <a:pt x="18" y="12"/>
                  </a:lnTo>
                  <a:lnTo>
                    <a:pt x="26" y="6"/>
                  </a:lnTo>
                  <a:lnTo>
                    <a:pt x="34" y="4"/>
                  </a:lnTo>
                  <a:lnTo>
                    <a:pt x="44" y="0"/>
                  </a:lnTo>
                  <a:lnTo>
                    <a:pt x="54" y="0"/>
                  </a:lnTo>
                  <a:lnTo>
                    <a:pt x="54" y="0"/>
                  </a:lnTo>
                  <a:lnTo>
                    <a:pt x="66" y="0"/>
                  </a:lnTo>
                  <a:lnTo>
                    <a:pt x="76" y="4"/>
                  </a:lnTo>
                  <a:lnTo>
                    <a:pt x="86" y="8"/>
                  </a:lnTo>
                  <a:lnTo>
                    <a:pt x="94" y="16"/>
                  </a:lnTo>
                  <a:lnTo>
                    <a:pt x="74" y="36"/>
                  </a:lnTo>
                  <a:lnTo>
                    <a:pt x="74" y="36"/>
                  </a:lnTo>
                  <a:lnTo>
                    <a:pt x="64" y="30"/>
                  </a:lnTo>
                  <a:lnTo>
                    <a:pt x="54" y="26"/>
                  </a:lnTo>
                  <a:lnTo>
                    <a:pt x="54" y="26"/>
                  </a:lnTo>
                  <a:lnTo>
                    <a:pt x="44" y="28"/>
                  </a:lnTo>
                  <a:lnTo>
                    <a:pt x="38" y="34"/>
                  </a:lnTo>
                  <a:lnTo>
                    <a:pt x="38" y="34"/>
                  </a:lnTo>
                  <a:lnTo>
                    <a:pt x="34" y="40"/>
                  </a:lnTo>
                  <a:lnTo>
                    <a:pt x="32" y="46"/>
                  </a:lnTo>
                  <a:lnTo>
                    <a:pt x="30" y="62"/>
                  </a:lnTo>
                  <a:lnTo>
                    <a:pt x="30" y="62"/>
                  </a:lnTo>
                  <a:lnTo>
                    <a:pt x="32" y="76"/>
                  </a:lnTo>
                  <a:lnTo>
                    <a:pt x="34" y="82"/>
                  </a:lnTo>
                  <a:lnTo>
                    <a:pt x="38" y="88"/>
                  </a:lnTo>
                  <a:lnTo>
                    <a:pt x="38" y="88"/>
                  </a:lnTo>
                  <a:lnTo>
                    <a:pt x="44" y="94"/>
                  </a:lnTo>
                  <a:lnTo>
                    <a:pt x="54" y="96"/>
                  </a:lnTo>
                  <a:lnTo>
                    <a:pt x="54" y="96"/>
                  </a:lnTo>
                  <a:lnTo>
                    <a:pt x="64" y="94"/>
                  </a:lnTo>
                  <a:lnTo>
                    <a:pt x="74" y="86"/>
                  </a:lnTo>
                  <a:lnTo>
                    <a:pt x="94" y="10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61" name="Freeform 53"/>
            <p:cNvSpPr>
              <a:spLocks/>
            </p:cNvSpPr>
            <p:nvPr/>
          </p:nvSpPr>
          <p:spPr bwMode="auto">
            <a:xfrm>
              <a:off x="1972" y="2329"/>
              <a:ext cx="100" cy="162"/>
            </a:xfrm>
            <a:custGeom>
              <a:avLst/>
              <a:gdLst/>
              <a:ahLst/>
              <a:cxnLst>
                <a:cxn ang="0">
                  <a:pos x="100" y="162"/>
                </a:cxn>
                <a:cxn ang="0">
                  <a:pos x="70" y="162"/>
                </a:cxn>
                <a:cxn ang="0">
                  <a:pos x="70" y="90"/>
                </a:cxn>
                <a:cxn ang="0">
                  <a:pos x="70" y="90"/>
                </a:cxn>
                <a:cxn ang="0">
                  <a:pos x="68" y="80"/>
                </a:cxn>
                <a:cxn ang="0">
                  <a:pos x="64" y="74"/>
                </a:cxn>
                <a:cxn ang="0">
                  <a:pos x="64" y="74"/>
                </a:cxn>
                <a:cxn ang="0">
                  <a:pos x="58" y="70"/>
                </a:cxn>
                <a:cxn ang="0">
                  <a:pos x="50" y="68"/>
                </a:cxn>
                <a:cxn ang="0">
                  <a:pos x="50" y="68"/>
                </a:cxn>
                <a:cxn ang="0">
                  <a:pos x="42" y="70"/>
                </a:cxn>
                <a:cxn ang="0">
                  <a:pos x="38" y="74"/>
                </a:cxn>
                <a:cxn ang="0">
                  <a:pos x="38" y="74"/>
                </a:cxn>
                <a:cxn ang="0">
                  <a:pos x="32" y="80"/>
                </a:cxn>
                <a:cxn ang="0">
                  <a:pos x="30" y="90"/>
                </a:cxn>
                <a:cxn ang="0">
                  <a:pos x="30" y="162"/>
                </a:cxn>
                <a:cxn ang="0">
                  <a:pos x="0" y="162"/>
                </a:cxn>
                <a:cxn ang="0">
                  <a:pos x="0" y="0"/>
                </a:cxn>
                <a:cxn ang="0">
                  <a:pos x="30" y="0"/>
                </a:cxn>
                <a:cxn ang="0">
                  <a:pos x="30" y="54"/>
                </a:cxn>
                <a:cxn ang="0">
                  <a:pos x="30" y="54"/>
                </a:cxn>
                <a:cxn ang="0">
                  <a:pos x="38" y="48"/>
                </a:cxn>
                <a:cxn ang="0">
                  <a:pos x="44" y="46"/>
                </a:cxn>
                <a:cxn ang="0">
                  <a:pos x="52" y="42"/>
                </a:cxn>
                <a:cxn ang="0">
                  <a:pos x="60" y="42"/>
                </a:cxn>
                <a:cxn ang="0">
                  <a:pos x="60" y="42"/>
                </a:cxn>
                <a:cxn ang="0">
                  <a:pos x="68" y="42"/>
                </a:cxn>
                <a:cxn ang="0">
                  <a:pos x="76" y="46"/>
                </a:cxn>
                <a:cxn ang="0">
                  <a:pos x="84" y="48"/>
                </a:cxn>
                <a:cxn ang="0">
                  <a:pos x="90" y="54"/>
                </a:cxn>
                <a:cxn ang="0">
                  <a:pos x="90" y="54"/>
                </a:cxn>
                <a:cxn ang="0">
                  <a:pos x="94" y="60"/>
                </a:cxn>
                <a:cxn ang="0">
                  <a:pos x="96" y="68"/>
                </a:cxn>
                <a:cxn ang="0">
                  <a:pos x="98" y="76"/>
                </a:cxn>
                <a:cxn ang="0">
                  <a:pos x="100" y="86"/>
                </a:cxn>
                <a:cxn ang="0">
                  <a:pos x="100" y="162"/>
                </a:cxn>
              </a:cxnLst>
              <a:rect l="0" t="0" r="r" b="b"/>
              <a:pathLst>
                <a:path w="100" h="162">
                  <a:moveTo>
                    <a:pt x="100" y="162"/>
                  </a:moveTo>
                  <a:lnTo>
                    <a:pt x="70" y="162"/>
                  </a:lnTo>
                  <a:lnTo>
                    <a:pt x="70" y="90"/>
                  </a:lnTo>
                  <a:lnTo>
                    <a:pt x="70" y="90"/>
                  </a:lnTo>
                  <a:lnTo>
                    <a:pt x="68" y="80"/>
                  </a:lnTo>
                  <a:lnTo>
                    <a:pt x="64" y="74"/>
                  </a:lnTo>
                  <a:lnTo>
                    <a:pt x="64" y="74"/>
                  </a:lnTo>
                  <a:lnTo>
                    <a:pt x="58" y="70"/>
                  </a:lnTo>
                  <a:lnTo>
                    <a:pt x="50" y="68"/>
                  </a:lnTo>
                  <a:lnTo>
                    <a:pt x="50" y="68"/>
                  </a:lnTo>
                  <a:lnTo>
                    <a:pt x="42" y="70"/>
                  </a:lnTo>
                  <a:lnTo>
                    <a:pt x="38" y="74"/>
                  </a:lnTo>
                  <a:lnTo>
                    <a:pt x="38" y="74"/>
                  </a:lnTo>
                  <a:lnTo>
                    <a:pt x="32" y="80"/>
                  </a:lnTo>
                  <a:lnTo>
                    <a:pt x="30" y="90"/>
                  </a:lnTo>
                  <a:lnTo>
                    <a:pt x="30" y="162"/>
                  </a:lnTo>
                  <a:lnTo>
                    <a:pt x="0" y="162"/>
                  </a:lnTo>
                  <a:lnTo>
                    <a:pt x="0" y="0"/>
                  </a:lnTo>
                  <a:lnTo>
                    <a:pt x="30" y="0"/>
                  </a:lnTo>
                  <a:lnTo>
                    <a:pt x="30" y="54"/>
                  </a:lnTo>
                  <a:lnTo>
                    <a:pt x="30" y="54"/>
                  </a:lnTo>
                  <a:lnTo>
                    <a:pt x="38" y="48"/>
                  </a:lnTo>
                  <a:lnTo>
                    <a:pt x="44" y="46"/>
                  </a:lnTo>
                  <a:lnTo>
                    <a:pt x="52" y="42"/>
                  </a:lnTo>
                  <a:lnTo>
                    <a:pt x="60" y="42"/>
                  </a:lnTo>
                  <a:lnTo>
                    <a:pt x="60" y="42"/>
                  </a:lnTo>
                  <a:lnTo>
                    <a:pt x="68" y="42"/>
                  </a:lnTo>
                  <a:lnTo>
                    <a:pt x="76" y="46"/>
                  </a:lnTo>
                  <a:lnTo>
                    <a:pt x="84" y="48"/>
                  </a:lnTo>
                  <a:lnTo>
                    <a:pt x="90" y="54"/>
                  </a:lnTo>
                  <a:lnTo>
                    <a:pt x="90" y="54"/>
                  </a:lnTo>
                  <a:lnTo>
                    <a:pt x="94" y="60"/>
                  </a:lnTo>
                  <a:lnTo>
                    <a:pt x="96" y="68"/>
                  </a:lnTo>
                  <a:lnTo>
                    <a:pt x="98" y="76"/>
                  </a:lnTo>
                  <a:lnTo>
                    <a:pt x="100" y="86"/>
                  </a:lnTo>
                  <a:lnTo>
                    <a:pt x="100" y="16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62" name="Freeform 54"/>
            <p:cNvSpPr>
              <a:spLocks noEditPoints="1"/>
            </p:cNvSpPr>
            <p:nvPr/>
          </p:nvSpPr>
          <p:spPr bwMode="auto">
            <a:xfrm>
              <a:off x="2104" y="2327"/>
              <a:ext cx="30" cy="164"/>
            </a:xfrm>
            <a:custGeom>
              <a:avLst/>
              <a:gdLst/>
              <a:ahLst/>
              <a:cxnLst>
                <a:cxn ang="0">
                  <a:pos x="30" y="26"/>
                </a:cxn>
                <a:cxn ang="0">
                  <a:pos x="0" y="26"/>
                </a:cxn>
                <a:cxn ang="0">
                  <a:pos x="0" y="0"/>
                </a:cxn>
                <a:cxn ang="0">
                  <a:pos x="30" y="0"/>
                </a:cxn>
                <a:cxn ang="0">
                  <a:pos x="30" y="26"/>
                </a:cxn>
                <a:cxn ang="0">
                  <a:pos x="30" y="164"/>
                </a:cxn>
                <a:cxn ang="0">
                  <a:pos x="0" y="164"/>
                </a:cxn>
                <a:cxn ang="0">
                  <a:pos x="0" y="46"/>
                </a:cxn>
                <a:cxn ang="0">
                  <a:pos x="30" y="46"/>
                </a:cxn>
                <a:cxn ang="0">
                  <a:pos x="30" y="164"/>
                </a:cxn>
              </a:cxnLst>
              <a:rect l="0" t="0" r="r" b="b"/>
              <a:pathLst>
                <a:path w="30" h="164">
                  <a:moveTo>
                    <a:pt x="30" y="26"/>
                  </a:moveTo>
                  <a:lnTo>
                    <a:pt x="0" y="26"/>
                  </a:lnTo>
                  <a:lnTo>
                    <a:pt x="0" y="0"/>
                  </a:lnTo>
                  <a:lnTo>
                    <a:pt x="30" y="0"/>
                  </a:lnTo>
                  <a:lnTo>
                    <a:pt x="30" y="26"/>
                  </a:lnTo>
                  <a:close/>
                  <a:moveTo>
                    <a:pt x="30" y="164"/>
                  </a:moveTo>
                  <a:lnTo>
                    <a:pt x="0" y="164"/>
                  </a:lnTo>
                  <a:lnTo>
                    <a:pt x="0" y="46"/>
                  </a:lnTo>
                  <a:lnTo>
                    <a:pt x="30" y="46"/>
                  </a:lnTo>
                  <a:lnTo>
                    <a:pt x="30" y="16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63" name="Freeform 55"/>
            <p:cNvSpPr>
              <a:spLocks/>
            </p:cNvSpPr>
            <p:nvPr/>
          </p:nvSpPr>
          <p:spPr bwMode="auto">
            <a:xfrm>
              <a:off x="2166" y="2371"/>
              <a:ext cx="100" cy="120"/>
            </a:xfrm>
            <a:custGeom>
              <a:avLst/>
              <a:gdLst/>
              <a:ahLst/>
              <a:cxnLst>
                <a:cxn ang="0">
                  <a:pos x="100" y="120"/>
                </a:cxn>
                <a:cxn ang="0">
                  <a:pos x="70" y="120"/>
                </a:cxn>
                <a:cxn ang="0">
                  <a:pos x="70" y="48"/>
                </a:cxn>
                <a:cxn ang="0">
                  <a:pos x="70" y="48"/>
                </a:cxn>
                <a:cxn ang="0">
                  <a:pos x="68" y="38"/>
                </a:cxn>
                <a:cxn ang="0">
                  <a:pos x="64" y="32"/>
                </a:cxn>
                <a:cxn ang="0">
                  <a:pos x="64" y="32"/>
                </a:cxn>
                <a:cxn ang="0">
                  <a:pos x="58" y="28"/>
                </a:cxn>
                <a:cxn ang="0">
                  <a:pos x="50" y="26"/>
                </a:cxn>
                <a:cxn ang="0">
                  <a:pos x="50" y="26"/>
                </a:cxn>
                <a:cxn ang="0">
                  <a:pos x="42" y="28"/>
                </a:cxn>
                <a:cxn ang="0">
                  <a:pos x="36" y="32"/>
                </a:cxn>
                <a:cxn ang="0">
                  <a:pos x="36" y="32"/>
                </a:cxn>
                <a:cxn ang="0">
                  <a:pos x="32" y="38"/>
                </a:cxn>
                <a:cxn ang="0">
                  <a:pos x="30" y="48"/>
                </a:cxn>
                <a:cxn ang="0">
                  <a:pos x="30" y="120"/>
                </a:cxn>
                <a:cxn ang="0">
                  <a:pos x="0" y="120"/>
                </a:cxn>
                <a:cxn ang="0">
                  <a:pos x="0" y="2"/>
                </a:cxn>
                <a:cxn ang="0">
                  <a:pos x="30" y="2"/>
                </a:cxn>
                <a:cxn ang="0">
                  <a:pos x="30" y="12"/>
                </a:cxn>
                <a:cxn ang="0">
                  <a:pos x="30" y="12"/>
                </a:cxn>
                <a:cxn ang="0">
                  <a:pos x="36" y="6"/>
                </a:cxn>
                <a:cxn ang="0">
                  <a:pos x="44" y="4"/>
                </a:cxn>
                <a:cxn ang="0">
                  <a:pos x="50" y="0"/>
                </a:cxn>
                <a:cxn ang="0">
                  <a:pos x="60" y="0"/>
                </a:cxn>
                <a:cxn ang="0">
                  <a:pos x="60" y="0"/>
                </a:cxn>
                <a:cxn ang="0">
                  <a:pos x="68" y="0"/>
                </a:cxn>
                <a:cxn ang="0">
                  <a:pos x="76" y="2"/>
                </a:cxn>
                <a:cxn ang="0">
                  <a:pos x="82" y="6"/>
                </a:cxn>
                <a:cxn ang="0">
                  <a:pos x="88" y="10"/>
                </a:cxn>
                <a:cxn ang="0">
                  <a:pos x="88" y="10"/>
                </a:cxn>
                <a:cxn ang="0">
                  <a:pos x="94" y="18"/>
                </a:cxn>
                <a:cxn ang="0">
                  <a:pos x="96" y="26"/>
                </a:cxn>
                <a:cxn ang="0">
                  <a:pos x="100" y="34"/>
                </a:cxn>
                <a:cxn ang="0">
                  <a:pos x="100" y="44"/>
                </a:cxn>
                <a:cxn ang="0">
                  <a:pos x="100" y="120"/>
                </a:cxn>
              </a:cxnLst>
              <a:rect l="0" t="0" r="r" b="b"/>
              <a:pathLst>
                <a:path w="100" h="120">
                  <a:moveTo>
                    <a:pt x="100" y="120"/>
                  </a:moveTo>
                  <a:lnTo>
                    <a:pt x="70" y="120"/>
                  </a:lnTo>
                  <a:lnTo>
                    <a:pt x="70" y="48"/>
                  </a:lnTo>
                  <a:lnTo>
                    <a:pt x="70" y="48"/>
                  </a:lnTo>
                  <a:lnTo>
                    <a:pt x="68" y="38"/>
                  </a:lnTo>
                  <a:lnTo>
                    <a:pt x="64" y="32"/>
                  </a:lnTo>
                  <a:lnTo>
                    <a:pt x="64" y="32"/>
                  </a:lnTo>
                  <a:lnTo>
                    <a:pt x="58" y="28"/>
                  </a:lnTo>
                  <a:lnTo>
                    <a:pt x="50" y="26"/>
                  </a:lnTo>
                  <a:lnTo>
                    <a:pt x="50" y="26"/>
                  </a:lnTo>
                  <a:lnTo>
                    <a:pt x="42" y="28"/>
                  </a:lnTo>
                  <a:lnTo>
                    <a:pt x="36" y="32"/>
                  </a:lnTo>
                  <a:lnTo>
                    <a:pt x="36" y="32"/>
                  </a:lnTo>
                  <a:lnTo>
                    <a:pt x="32" y="38"/>
                  </a:lnTo>
                  <a:lnTo>
                    <a:pt x="30" y="48"/>
                  </a:lnTo>
                  <a:lnTo>
                    <a:pt x="30" y="120"/>
                  </a:lnTo>
                  <a:lnTo>
                    <a:pt x="0" y="120"/>
                  </a:lnTo>
                  <a:lnTo>
                    <a:pt x="0" y="2"/>
                  </a:lnTo>
                  <a:lnTo>
                    <a:pt x="30" y="2"/>
                  </a:lnTo>
                  <a:lnTo>
                    <a:pt x="30" y="12"/>
                  </a:lnTo>
                  <a:lnTo>
                    <a:pt x="30" y="12"/>
                  </a:lnTo>
                  <a:lnTo>
                    <a:pt x="36" y="6"/>
                  </a:lnTo>
                  <a:lnTo>
                    <a:pt x="44" y="4"/>
                  </a:lnTo>
                  <a:lnTo>
                    <a:pt x="50" y="0"/>
                  </a:lnTo>
                  <a:lnTo>
                    <a:pt x="60" y="0"/>
                  </a:lnTo>
                  <a:lnTo>
                    <a:pt x="60" y="0"/>
                  </a:lnTo>
                  <a:lnTo>
                    <a:pt x="68" y="0"/>
                  </a:lnTo>
                  <a:lnTo>
                    <a:pt x="76" y="2"/>
                  </a:lnTo>
                  <a:lnTo>
                    <a:pt x="82" y="6"/>
                  </a:lnTo>
                  <a:lnTo>
                    <a:pt x="88" y="10"/>
                  </a:lnTo>
                  <a:lnTo>
                    <a:pt x="88" y="10"/>
                  </a:lnTo>
                  <a:lnTo>
                    <a:pt x="94" y="18"/>
                  </a:lnTo>
                  <a:lnTo>
                    <a:pt x="96" y="26"/>
                  </a:lnTo>
                  <a:lnTo>
                    <a:pt x="100" y="34"/>
                  </a:lnTo>
                  <a:lnTo>
                    <a:pt x="100" y="44"/>
                  </a:lnTo>
                  <a:lnTo>
                    <a:pt x="100"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64" name="Freeform 56"/>
            <p:cNvSpPr>
              <a:spLocks noEditPoints="1"/>
            </p:cNvSpPr>
            <p:nvPr/>
          </p:nvSpPr>
          <p:spPr bwMode="auto">
            <a:xfrm>
              <a:off x="2292" y="2371"/>
              <a:ext cx="104" cy="122"/>
            </a:xfrm>
            <a:custGeom>
              <a:avLst/>
              <a:gdLst/>
              <a:ahLst/>
              <a:cxnLst>
                <a:cxn ang="0">
                  <a:pos x="30" y="70"/>
                </a:cxn>
                <a:cxn ang="0">
                  <a:pos x="32" y="82"/>
                </a:cxn>
                <a:cxn ang="0">
                  <a:pos x="36" y="90"/>
                </a:cxn>
                <a:cxn ang="0">
                  <a:pos x="56" y="98"/>
                </a:cxn>
                <a:cxn ang="0">
                  <a:pos x="64" y="96"/>
                </a:cxn>
                <a:cxn ang="0">
                  <a:pos x="76" y="90"/>
                </a:cxn>
                <a:cxn ang="0">
                  <a:pos x="100" y="104"/>
                </a:cxn>
                <a:cxn ang="0">
                  <a:pos x="92" y="112"/>
                </a:cxn>
                <a:cxn ang="0">
                  <a:pos x="82" y="118"/>
                </a:cxn>
                <a:cxn ang="0">
                  <a:pos x="56" y="122"/>
                </a:cxn>
                <a:cxn ang="0">
                  <a:pos x="42" y="122"/>
                </a:cxn>
                <a:cxn ang="0">
                  <a:pos x="22" y="114"/>
                </a:cxn>
                <a:cxn ang="0">
                  <a:pos x="8" y="98"/>
                </a:cxn>
                <a:cxn ang="0">
                  <a:pos x="2" y="76"/>
                </a:cxn>
                <a:cxn ang="0">
                  <a:pos x="0" y="62"/>
                </a:cxn>
                <a:cxn ang="0">
                  <a:pos x="4" y="36"/>
                </a:cxn>
                <a:cxn ang="0">
                  <a:pos x="14" y="16"/>
                </a:cxn>
                <a:cxn ang="0">
                  <a:pos x="22" y="8"/>
                </a:cxn>
                <a:cxn ang="0">
                  <a:pos x="42" y="0"/>
                </a:cxn>
                <a:cxn ang="0">
                  <a:pos x="52" y="0"/>
                </a:cxn>
                <a:cxn ang="0">
                  <a:pos x="74" y="4"/>
                </a:cxn>
                <a:cxn ang="0">
                  <a:pos x="90" y="16"/>
                </a:cxn>
                <a:cxn ang="0">
                  <a:pos x="96" y="24"/>
                </a:cxn>
                <a:cxn ang="0">
                  <a:pos x="104" y="46"/>
                </a:cxn>
                <a:cxn ang="0">
                  <a:pos x="104" y="70"/>
                </a:cxn>
                <a:cxn ang="0">
                  <a:pos x="76" y="50"/>
                </a:cxn>
                <a:cxn ang="0">
                  <a:pos x="72" y="38"/>
                </a:cxn>
                <a:cxn ang="0">
                  <a:pos x="68" y="32"/>
                </a:cxn>
                <a:cxn ang="0">
                  <a:pos x="58" y="26"/>
                </a:cxn>
                <a:cxn ang="0">
                  <a:pos x="52" y="24"/>
                </a:cxn>
                <a:cxn ang="0">
                  <a:pos x="40" y="28"/>
                </a:cxn>
                <a:cxn ang="0">
                  <a:pos x="32" y="38"/>
                </a:cxn>
                <a:cxn ang="0">
                  <a:pos x="30" y="44"/>
                </a:cxn>
                <a:cxn ang="0">
                  <a:pos x="76" y="50"/>
                </a:cxn>
              </a:cxnLst>
              <a:rect l="0" t="0" r="r" b="b"/>
              <a:pathLst>
                <a:path w="104" h="122">
                  <a:moveTo>
                    <a:pt x="104" y="70"/>
                  </a:moveTo>
                  <a:lnTo>
                    <a:pt x="30" y="70"/>
                  </a:lnTo>
                  <a:lnTo>
                    <a:pt x="30" y="70"/>
                  </a:lnTo>
                  <a:lnTo>
                    <a:pt x="32" y="82"/>
                  </a:lnTo>
                  <a:lnTo>
                    <a:pt x="36" y="90"/>
                  </a:lnTo>
                  <a:lnTo>
                    <a:pt x="36" y="90"/>
                  </a:lnTo>
                  <a:lnTo>
                    <a:pt x="44" y="96"/>
                  </a:lnTo>
                  <a:lnTo>
                    <a:pt x="56" y="98"/>
                  </a:lnTo>
                  <a:lnTo>
                    <a:pt x="56" y="98"/>
                  </a:lnTo>
                  <a:lnTo>
                    <a:pt x="64" y="96"/>
                  </a:lnTo>
                  <a:lnTo>
                    <a:pt x="70" y="94"/>
                  </a:lnTo>
                  <a:lnTo>
                    <a:pt x="76" y="90"/>
                  </a:lnTo>
                  <a:lnTo>
                    <a:pt x="82" y="86"/>
                  </a:lnTo>
                  <a:lnTo>
                    <a:pt x="100" y="104"/>
                  </a:lnTo>
                  <a:lnTo>
                    <a:pt x="100" y="104"/>
                  </a:lnTo>
                  <a:lnTo>
                    <a:pt x="92" y="112"/>
                  </a:lnTo>
                  <a:lnTo>
                    <a:pt x="82" y="118"/>
                  </a:lnTo>
                  <a:lnTo>
                    <a:pt x="82" y="118"/>
                  </a:lnTo>
                  <a:lnTo>
                    <a:pt x="70" y="122"/>
                  </a:lnTo>
                  <a:lnTo>
                    <a:pt x="56" y="122"/>
                  </a:lnTo>
                  <a:lnTo>
                    <a:pt x="56" y="122"/>
                  </a:lnTo>
                  <a:lnTo>
                    <a:pt x="42" y="122"/>
                  </a:lnTo>
                  <a:lnTo>
                    <a:pt x="32" y="118"/>
                  </a:lnTo>
                  <a:lnTo>
                    <a:pt x="22" y="114"/>
                  </a:lnTo>
                  <a:lnTo>
                    <a:pt x="14" y="106"/>
                  </a:lnTo>
                  <a:lnTo>
                    <a:pt x="8" y="98"/>
                  </a:lnTo>
                  <a:lnTo>
                    <a:pt x="4" y="88"/>
                  </a:lnTo>
                  <a:lnTo>
                    <a:pt x="2" y="76"/>
                  </a:lnTo>
                  <a:lnTo>
                    <a:pt x="0" y="62"/>
                  </a:lnTo>
                  <a:lnTo>
                    <a:pt x="0" y="62"/>
                  </a:lnTo>
                  <a:lnTo>
                    <a:pt x="2" y="48"/>
                  </a:lnTo>
                  <a:lnTo>
                    <a:pt x="4" y="36"/>
                  </a:lnTo>
                  <a:lnTo>
                    <a:pt x="8" y="24"/>
                  </a:lnTo>
                  <a:lnTo>
                    <a:pt x="14" y="16"/>
                  </a:lnTo>
                  <a:lnTo>
                    <a:pt x="14" y="16"/>
                  </a:lnTo>
                  <a:lnTo>
                    <a:pt x="22" y="8"/>
                  </a:lnTo>
                  <a:lnTo>
                    <a:pt x="32" y="4"/>
                  </a:lnTo>
                  <a:lnTo>
                    <a:pt x="42" y="0"/>
                  </a:lnTo>
                  <a:lnTo>
                    <a:pt x="52" y="0"/>
                  </a:lnTo>
                  <a:lnTo>
                    <a:pt x="52" y="0"/>
                  </a:lnTo>
                  <a:lnTo>
                    <a:pt x="64" y="0"/>
                  </a:lnTo>
                  <a:lnTo>
                    <a:pt x="74" y="4"/>
                  </a:lnTo>
                  <a:lnTo>
                    <a:pt x="84" y="10"/>
                  </a:lnTo>
                  <a:lnTo>
                    <a:pt x="90" y="16"/>
                  </a:lnTo>
                  <a:lnTo>
                    <a:pt x="90" y="16"/>
                  </a:lnTo>
                  <a:lnTo>
                    <a:pt x="96" y="24"/>
                  </a:lnTo>
                  <a:lnTo>
                    <a:pt x="102" y="34"/>
                  </a:lnTo>
                  <a:lnTo>
                    <a:pt x="104" y="46"/>
                  </a:lnTo>
                  <a:lnTo>
                    <a:pt x="104" y="58"/>
                  </a:lnTo>
                  <a:lnTo>
                    <a:pt x="104" y="70"/>
                  </a:lnTo>
                  <a:close/>
                  <a:moveTo>
                    <a:pt x="76" y="50"/>
                  </a:moveTo>
                  <a:lnTo>
                    <a:pt x="76" y="50"/>
                  </a:lnTo>
                  <a:lnTo>
                    <a:pt x="74" y="44"/>
                  </a:lnTo>
                  <a:lnTo>
                    <a:pt x="72" y="38"/>
                  </a:lnTo>
                  <a:lnTo>
                    <a:pt x="72" y="38"/>
                  </a:lnTo>
                  <a:lnTo>
                    <a:pt x="68" y="32"/>
                  </a:lnTo>
                  <a:lnTo>
                    <a:pt x="64" y="28"/>
                  </a:lnTo>
                  <a:lnTo>
                    <a:pt x="58" y="26"/>
                  </a:lnTo>
                  <a:lnTo>
                    <a:pt x="52" y="24"/>
                  </a:lnTo>
                  <a:lnTo>
                    <a:pt x="52" y="24"/>
                  </a:lnTo>
                  <a:lnTo>
                    <a:pt x="46" y="26"/>
                  </a:lnTo>
                  <a:lnTo>
                    <a:pt x="40" y="28"/>
                  </a:lnTo>
                  <a:lnTo>
                    <a:pt x="36" y="32"/>
                  </a:lnTo>
                  <a:lnTo>
                    <a:pt x="32" y="38"/>
                  </a:lnTo>
                  <a:lnTo>
                    <a:pt x="32" y="38"/>
                  </a:lnTo>
                  <a:lnTo>
                    <a:pt x="30" y="44"/>
                  </a:lnTo>
                  <a:lnTo>
                    <a:pt x="30" y="50"/>
                  </a:lnTo>
                  <a:lnTo>
                    <a:pt x="76" y="5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65" name="Freeform 57"/>
            <p:cNvSpPr>
              <a:spLocks/>
            </p:cNvSpPr>
            <p:nvPr/>
          </p:nvSpPr>
          <p:spPr bwMode="auto">
            <a:xfrm>
              <a:off x="2424" y="2371"/>
              <a:ext cx="100" cy="120"/>
            </a:xfrm>
            <a:custGeom>
              <a:avLst/>
              <a:gdLst/>
              <a:ahLst/>
              <a:cxnLst>
                <a:cxn ang="0">
                  <a:pos x="100" y="120"/>
                </a:cxn>
                <a:cxn ang="0">
                  <a:pos x="70" y="120"/>
                </a:cxn>
                <a:cxn ang="0">
                  <a:pos x="70" y="48"/>
                </a:cxn>
                <a:cxn ang="0">
                  <a:pos x="70" y="48"/>
                </a:cxn>
                <a:cxn ang="0">
                  <a:pos x="68" y="38"/>
                </a:cxn>
                <a:cxn ang="0">
                  <a:pos x="62" y="32"/>
                </a:cxn>
                <a:cxn ang="0">
                  <a:pos x="62" y="32"/>
                </a:cxn>
                <a:cxn ang="0">
                  <a:pos x="56" y="28"/>
                </a:cxn>
                <a:cxn ang="0">
                  <a:pos x="50" y="26"/>
                </a:cxn>
                <a:cxn ang="0">
                  <a:pos x="50" y="26"/>
                </a:cxn>
                <a:cxn ang="0">
                  <a:pos x="42" y="28"/>
                </a:cxn>
                <a:cxn ang="0">
                  <a:pos x="36" y="32"/>
                </a:cxn>
                <a:cxn ang="0">
                  <a:pos x="36" y="32"/>
                </a:cxn>
                <a:cxn ang="0">
                  <a:pos x="32" y="38"/>
                </a:cxn>
                <a:cxn ang="0">
                  <a:pos x="30" y="48"/>
                </a:cxn>
                <a:cxn ang="0">
                  <a:pos x="30" y="120"/>
                </a:cxn>
                <a:cxn ang="0">
                  <a:pos x="0" y="120"/>
                </a:cxn>
                <a:cxn ang="0">
                  <a:pos x="0" y="2"/>
                </a:cxn>
                <a:cxn ang="0">
                  <a:pos x="30" y="2"/>
                </a:cxn>
                <a:cxn ang="0">
                  <a:pos x="30" y="12"/>
                </a:cxn>
                <a:cxn ang="0">
                  <a:pos x="30" y="12"/>
                </a:cxn>
                <a:cxn ang="0">
                  <a:pos x="36" y="6"/>
                </a:cxn>
                <a:cxn ang="0">
                  <a:pos x="42" y="4"/>
                </a:cxn>
                <a:cxn ang="0">
                  <a:pos x="50" y="0"/>
                </a:cxn>
                <a:cxn ang="0">
                  <a:pos x="58" y="0"/>
                </a:cxn>
                <a:cxn ang="0">
                  <a:pos x="58" y="0"/>
                </a:cxn>
                <a:cxn ang="0">
                  <a:pos x="68" y="0"/>
                </a:cxn>
                <a:cxn ang="0">
                  <a:pos x="74" y="2"/>
                </a:cxn>
                <a:cxn ang="0">
                  <a:pos x="82" y="6"/>
                </a:cxn>
                <a:cxn ang="0">
                  <a:pos x="88" y="10"/>
                </a:cxn>
                <a:cxn ang="0">
                  <a:pos x="88" y="10"/>
                </a:cxn>
                <a:cxn ang="0">
                  <a:pos x="92" y="18"/>
                </a:cxn>
                <a:cxn ang="0">
                  <a:pos x="96" y="26"/>
                </a:cxn>
                <a:cxn ang="0">
                  <a:pos x="98" y="34"/>
                </a:cxn>
                <a:cxn ang="0">
                  <a:pos x="100" y="44"/>
                </a:cxn>
                <a:cxn ang="0">
                  <a:pos x="100" y="120"/>
                </a:cxn>
              </a:cxnLst>
              <a:rect l="0" t="0" r="r" b="b"/>
              <a:pathLst>
                <a:path w="100" h="120">
                  <a:moveTo>
                    <a:pt x="100" y="120"/>
                  </a:moveTo>
                  <a:lnTo>
                    <a:pt x="70" y="120"/>
                  </a:lnTo>
                  <a:lnTo>
                    <a:pt x="70" y="48"/>
                  </a:lnTo>
                  <a:lnTo>
                    <a:pt x="70" y="48"/>
                  </a:lnTo>
                  <a:lnTo>
                    <a:pt x="68" y="38"/>
                  </a:lnTo>
                  <a:lnTo>
                    <a:pt x="62" y="32"/>
                  </a:lnTo>
                  <a:lnTo>
                    <a:pt x="62" y="32"/>
                  </a:lnTo>
                  <a:lnTo>
                    <a:pt x="56" y="28"/>
                  </a:lnTo>
                  <a:lnTo>
                    <a:pt x="50" y="26"/>
                  </a:lnTo>
                  <a:lnTo>
                    <a:pt x="50" y="26"/>
                  </a:lnTo>
                  <a:lnTo>
                    <a:pt x="42" y="28"/>
                  </a:lnTo>
                  <a:lnTo>
                    <a:pt x="36" y="32"/>
                  </a:lnTo>
                  <a:lnTo>
                    <a:pt x="36" y="32"/>
                  </a:lnTo>
                  <a:lnTo>
                    <a:pt x="32" y="38"/>
                  </a:lnTo>
                  <a:lnTo>
                    <a:pt x="30" y="48"/>
                  </a:lnTo>
                  <a:lnTo>
                    <a:pt x="30" y="120"/>
                  </a:lnTo>
                  <a:lnTo>
                    <a:pt x="0" y="120"/>
                  </a:lnTo>
                  <a:lnTo>
                    <a:pt x="0" y="2"/>
                  </a:lnTo>
                  <a:lnTo>
                    <a:pt x="30" y="2"/>
                  </a:lnTo>
                  <a:lnTo>
                    <a:pt x="30" y="12"/>
                  </a:lnTo>
                  <a:lnTo>
                    <a:pt x="30" y="12"/>
                  </a:lnTo>
                  <a:lnTo>
                    <a:pt x="36" y="6"/>
                  </a:lnTo>
                  <a:lnTo>
                    <a:pt x="42" y="4"/>
                  </a:lnTo>
                  <a:lnTo>
                    <a:pt x="50" y="0"/>
                  </a:lnTo>
                  <a:lnTo>
                    <a:pt x="58" y="0"/>
                  </a:lnTo>
                  <a:lnTo>
                    <a:pt x="58" y="0"/>
                  </a:lnTo>
                  <a:lnTo>
                    <a:pt x="68" y="0"/>
                  </a:lnTo>
                  <a:lnTo>
                    <a:pt x="74" y="2"/>
                  </a:lnTo>
                  <a:lnTo>
                    <a:pt x="82" y="6"/>
                  </a:lnTo>
                  <a:lnTo>
                    <a:pt x="88" y="10"/>
                  </a:lnTo>
                  <a:lnTo>
                    <a:pt x="88" y="10"/>
                  </a:lnTo>
                  <a:lnTo>
                    <a:pt x="92" y="18"/>
                  </a:lnTo>
                  <a:lnTo>
                    <a:pt x="96" y="26"/>
                  </a:lnTo>
                  <a:lnTo>
                    <a:pt x="98" y="34"/>
                  </a:lnTo>
                  <a:lnTo>
                    <a:pt x="100" y="44"/>
                  </a:lnTo>
                  <a:lnTo>
                    <a:pt x="100"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66" name="Freeform 58"/>
            <p:cNvSpPr>
              <a:spLocks noEditPoints="1"/>
            </p:cNvSpPr>
            <p:nvPr/>
          </p:nvSpPr>
          <p:spPr bwMode="auto">
            <a:xfrm>
              <a:off x="2556" y="2329"/>
              <a:ext cx="100" cy="164"/>
            </a:xfrm>
            <a:custGeom>
              <a:avLst/>
              <a:gdLst/>
              <a:ahLst/>
              <a:cxnLst>
                <a:cxn ang="0">
                  <a:pos x="100" y="104"/>
                </a:cxn>
                <a:cxn ang="0">
                  <a:pos x="98" y="130"/>
                </a:cxn>
                <a:cxn ang="0">
                  <a:pos x="88" y="154"/>
                </a:cxn>
                <a:cxn ang="0">
                  <a:pos x="82" y="158"/>
                </a:cxn>
                <a:cxn ang="0">
                  <a:pos x="68" y="164"/>
                </a:cxn>
                <a:cxn ang="0">
                  <a:pos x="58" y="164"/>
                </a:cxn>
                <a:cxn ang="0">
                  <a:pos x="42" y="162"/>
                </a:cxn>
                <a:cxn ang="0">
                  <a:pos x="28" y="152"/>
                </a:cxn>
                <a:cxn ang="0">
                  <a:pos x="0" y="162"/>
                </a:cxn>
                <a:cxn ang="0">
                  <a:pos x="30" y="0"/>
                </a:cxn>
                <a:cxn ang="0">
                  <a:pos x="30" y="54"/>
                </a:cxn>
                <a:cxn ang="0">
                  <a:pos x="42" y="44"/>
                </a:cxn>
                <a:cxn ang="0">
                  <a:pos x="58" y="42"/>
                </a:cxn>
                <a:cxn ang="0">
                  <a:pos x="68" y="42"/>
                </a:cxn>
                <a:cxn ang="0">
                  <a:pos x="82" y="48"/>
                </a:cxn>
                <a:cxn ang="0">
                  <a:pos x="88" y="52"/>
                </a:cxn>
                <a:cxn ang="0">
                  <a:pos x="98" y="76"/>
                </a:cxn>
                <a:cxn ang="0">
                  <a:pos x="100" y="104"/>
                </a:cxn>
                <a:cxn ang="0">
                  <a:pos x="70" y="104"/>
                </a:cxn>
                <a:cxn ang="0">
                  <a:pos x="68" y="90"/>
                </a:cxn>
                <a:cxn ang="0">
                  <a:pos x="68" y="80"/>
                </a:cxn>
                <a:cxn ang="0">
                  <a:pos x="60" y="72"/>
                </a:cxn>
                <a:cxn ang="0">
                  <a:pos x="50" y="68"/>
                </a:cxn>
                <a:cxn ang="0">
                  <a:pos x="44" y="70"/>
                </a:cxn>
                <a:cxn ang="0">
                  <a:pos x="34" y="76"/>
                </a:cxn>
                <a:cxn ang="0">
                  <a:pos x="32" y="80"/>
                </a:cxn>
                <a:cxn ang="0">
                  <a:pos x="30" y="104"/>
                </a:cxn>
                <a:cxn ang="0">
                  <a:pos x="30" y="116"/>
                </a:cxn>
                <a:cxn ang="0">
                  <a:pos x="32" y="126"/>
                </a:cxn>
                <a:cxn ang="0">
                  <a:pos x="38" y="134"/>
                </a:cxn>
                <a:cxn ang="0">
                  <a:pos x="50" y="138"/>
                </a:cxn>
                <a:cxn ang="0">
                  <a:pos x="56" y="136"/>
                </a:cxn>
                <a:cxn ang="0">
                  <a:pos x="64" y="130"/>
                </a:cxn>
                <a:cxn ang="0">
                  <a:pos x="68" y="126"/>
                </a:cxn>
                <a:cxn ang="0">
                  <a:pos x="70" y="104"/>
                </a:cxn>
              </a:cxnLst>
              <a:rect l="0" t="0" r="r" b="b"/>
              <a:pathLst>
                <a:path w="100" h="164">
                  <a:moveTo>
                    <a:pt x="100" y="104"/>
                  </a:moveTo>
                  <a:lnTo>
                    <a:pt x="100" y="104"/>
                  </a:lnTo>
                  <a:lnTo>
                    <a:pt x="98" y="130"/>
                  </a:lnTo>
                  <a:lnTo>
                    <a:pt x="98" y="130"/>
                  </a:lnTo>
                  <a:lnTo>
                    <a:pt x="94" y="144"/>
                  </a:lnTo>
                  <a:lnTo>
                    <a:pt x="88" y="154"/>
                  </a:lnTo>
                  <a:lnTo>
                    <a:pt x="88" y="154"/>
                  </a:lnTo>
                  <a:lnTo>
                    <a:pt x="82" y="158"/>
                  </a:lnTo>
                  <a:lnTo>
                    <a:pt x="74" y="162"/>
                  </a:lnTo>
                  <a:lnTo>
                    <a:pt x="68" y="164"/>
                  </a:lnTo>
                  <a:lnTo>
                    <a:pt x="58" y="164"/>
                  </a:lnTo>
                  <a:lnTo>
                    <a:pt x="58" y="164"/>
                  </a:lnTo>
                  <a:lnTo>
                    <a:pt x="50" y="164"/>
                  </a:lnTo>
                  <a:lnTo>
                    <a:pt x="42" y="162"/>
                  </a:lnTo>
                  <a:lnTo>
                    <a:pt x="34" y="158"/>
                  </a:lnTo>
                  <a:lnTo>
                    <a:pt x="28" y="152"/>
                  </a:lnTo>
                  <a:lnTo>
                    <a:pt x="28" y="162"/>
                  </a:lnTo>
                  <a:lnTo>
                    <a:pt x="0" y="162"/>
                  </a:lnTo>
                  <a:lnTo>
                    <a:pt x="0" y="0"/>
                  </a:lnTo>
                  <a:lnTo>
                    <a:pt x="30" y="0"/>
                  </a:lnTo>
                  <a:lnTo>
                    <a:pt x="30" y="54"/>
                  </a:lnTo>
                  <a:lnTo>
                    <a:pt x="30" y="54"/>
                  </a:lnTo>
                  <a:lnTo>
                    <a:pt x="36" y="48"/>
                  </a:lnTo>
                  <a:lnTo>
                    <a:pt x="42" y="44"/>
                  </a:lnTo>
                  <a:lnTo>
                    <a:pt x="50" y="42"/>
                  </a:lnTo>
                  <a:lnTo>
                    <a:pt x="58" y="42"/>
                  </a:lnTo>
                  <a:lnTo>
                    <a:pt x="58" y="42"/>
                  </a:lnTo>
                  <a:lnTo>
                    <a:pt x="68" y="42"/>
                  </a:lnTo>
                  <a:lnTo>
                    <a:pt x="74" y="44"/>
                  </a:lnTo>
                  <a:lnTo>
                    <a:pt x="82" y="48"/>
                  </a:lnTo>
                  <a:lnTo>
                    <a:pt x="88" y="52"/>
                  </a:lnTo>
                  <a:lnTo>
                    <a:pt x="88" y="52"/>
                  </a:lnTo>
                  <a:lnTo>
                    <a:pt x="94" y="62"/>
                  </a:lnTo>
                  <a:lnTo>
                    <a:pt x="98" y="76"/>
                  </a:lnTo>
                  <a:lnTo>
                    <a:pt x="98" y="76"/>
                  </a:lnTo>
                  <a:lnTo>
                    <a:pt x="100" y="104"/>
                  </a:lnTo>
                  <a:lnTo>
                    <a:pt x="100" y="104"/>
                  </a:lnTo>
                  <a:close/>
                  <a:moveTo>
                    <a:pt x="70" y="104"/>
                  </a:moveTo>
                  <a:lnTo>
                    <a:pt x="70" y="104"/>
                  </a:lnTo>
                  <a:lnTo>
                    <a:pt x="68" y="90"/>
                  </a:lnTo>
                  <a:lnTo>
                    <a:pt x="68" y="80"/>
                  </a:lnTo>
                  <a:lnTo>
                    <a:pt x="68" y="80"/>
                  </a:lnTo>
                  <a:lnTo>
                    <a:pt x="64" y="76"/>
                  </a:lnTo>
                  <a:lnTo>
                    <a:pt x="60" y="72"/>
                  </a:lnTo>
                  <a:lnTo>
                    <a:pt x="56" y="70"/>
                  </a:lnTo>
                  <a:lnTo>
                    <a:pt x="50" y="68"/>
                  </a:lnTo>
                  <a:lnTo>
                    <a:pt x="50" y="68"/>
                  </a:lnTo>
                  <a:lnTo>
                    <a:pt x="44" y="70"/>
                  </a:lnTo>
                  <a:lnTo>
                    <a:pt x="38" y="72"/>
                  </a:lnTo>
                  <a:lnTo>
                    <a:pt x="34" y="76"/>
                  </a:lnTo>
                  <a:lnTo>
                    <a:pt x="32" y="80"/>
                  </a:lnTo>
                  <a:lnTo>
                    <a:pt x="32" y="80"/>
                  </a:lnTo>
                  <a:lnTo>
                    <a:pt x="30" y="90"/>
                  </a:lnTo>
                  <a:lnTo>
                    <a:pt x="30" y="104"/>
                  </a:lnTo>
                  <a:lnTo>
                    <a:pt x="30" y="104"/>
                  </a:lnTo>
                  <a:lnTo>
                    <a:pt x="30" y="116"/>
                  </a:lnTo>
                  <a:lnTo>
                    <a:pt x="32" y="126"/>
                  </a:lnTo>
                  <a:lnTo>
                    <a:pt x="32" y="126"/>
                  </a:lnTo>
                  <a:lnTo>
                    <a:pt x="34" y="130"/>
                  </a:lnTo>
                  <a:lnTo>
                    <a:pt x="38" y="134"/>
                  </a:lnTo>
                  <a:lnTo>
                    <a:pt x="44" y="136"/>
                  </a:lnTo>
                  <a:lnTo>
                    <a:pt x="50" y="138"/>
                  </a:lnTo>
                  <a:lnTo>
                    <a:pt x="50" y="138"/>
                  </a:lnTo>
                  <a:lnTo>
                    <a:pt x="56" y="136"/>
                  </a:lnTo>
                  <a:lnTo>
                    <a:pt x="60" y="134"/>
                  </a:lnTo>
                  <a:lnTo>
                    <a:pt x="64" y="130"/>
                  </a:lnTo>
                  <a:lnTo>
                    <a:pt x="68" y="126"/>
                  </a:lnTo>
                  <a:lnTo>
                    <a:pt x="68" y="126"/>
                  </a:lnTo>
                  <a:lnTo>
                    <a:pt x="68" y="116"/>
                  </a:lnTo>
                  <a:lnTo>
                    <a:pt x="70" y="104"/>
                  </a:lnTo>
                  <a:lnTo>
                    <a:pt x="70" y="10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67" name="Freeform 59"/>
            <p:cNvSpPr>
              <a:spLocks noEditPoints="1"/>
            </p:cNvSpPr>
            <p:nvPr/>
          </p:nvSpPr>
          <p:spPr bwMode="auto">
            <a:xfrm>
              <a:off x="2676" y="2371"/>
              <a:ext cx="98" cy="122"/>
            </a:xfrm>
            <a:custGeom>
              <a:avLst/>
              <a:gdLst/>
              <a:ahLst/>
              <a:cxnLst>
                <a:cxn ang="0">
                  <a:pos x="70" y="120"/>
                </a:cxn>
                <a:cxn ang="0">
                  <a:pos x="70" y="110"/>
                </a:cxn>
                <a:cxn ang="0">
                  <a:pos x="56" y="120"/>
                </a:cxn>
                <a:cxn ang="0">
                  <a:pos x="40" y="122"/>
                </a:cxn>
                <a:cxn ang="0">
                  <a:pos x="30" y="122"/>
                </a:cxn>
                <a:cxn ang="0">
                  <a:pos x="16" y="116"/>
                </a:cxn>
                <a:cxn ang="0">
                  <a:pos x="10" y="112"/>
                </a:cxn>
                <a:cxn ang="0">
                  <a:pos x="2" y="100"/>
                </a:cxn>
                <a:cxn ang="0">
                  <a:pos x="0" y="84"/>
                </a:cxn>
                <a:cxn ang="0">
                  <a:pos x="0" y="78"/>
                </a:cxn>
                <a:cxn ang="0">
                  <a:pos x="6" y="64"/>
                </a:cxn>
                <a:cxn ang="0">
                  <a:pos x="10" y="60"/>
                </a:cxn>
                <a:cxn ang="0">
                  <a:pos x="24" y="52"/>
                </a:cxn>
                <a:cxn ang="0">
                  <a:pos x="40" y="50"/>
                </a:cxn>
                <a:cxn ang="0">
                  <a:pos x="68" y="44"/>
                </a:cxn>
                <a:cxn ang="0">
                  <a:pos x="68" y="36"/>
                </a:cxn>
                <a:cxn ang="0">
                  <a:pos x="56" y="26"/>
                </a:cxn>
                <a:cxn ang="0">
                  <a:pos x="46" y="26"/>
                </a:cxn>
                <a:cxn ang="0">
                  <a:pos x="34" y="28"/>
                </a:cxn>
                <a:cxn ang="0">
                  <a:pos x="24" y="36"/>
                </a:cxn>
                <a:cxn ang="0">
                  <a:pos x="4" y="16"/>
                </a:cxn>
                <a:cxn ang="0">
                  <a:pos x="24" y="4"/>
                </a:cxn>
                <a:cxn ang="0">
                  <a:pos x="34" y="0"/>
                </a:cxn>
                <a:cxn ang="0">
                  <a:pos x="48" y="0"/>
                </a:cxn>
                <a:cxn ang="0">
                  <a:pos x="70" y="2"/>
                </a:cxn>
                <a:cxn ang="0">
                  <a:pos x="86" y="10"/>
                </a:cxn>
                <a:cxn ang="0">
                  <a:pos x="96" y="24"/>
                </a:cxn>
                <a:cxn ang="0">
                  <a:pos x="98" y="42"/>
                </a:cxn>
                <a:cxn ang="0">
                  <a:pos x="68" y="76"/>
                </a:cxn>
                <a:cxn ang="0">
                  <a:pos x="46" y="70"/>
                </a:cxn>
                <a:cxn ang="0">
                  <a:pos x="38" y="72"/>
                </a:cxn>
                <a:cxn ang="0">
                  <a:pos x="30" y="78"/>
                </a:cxn>
                <a:cxn ang="0">
                  <a:pos x="28" y="84"/>
                </a:cxn>
                <a:cxn ang="0">
                  <a:pos x="32" y="94"/>
                </a:cxn>
                <a:cxn ang="0">
                  <a:pos x="46" y="98"/>
                </a:cxn>
                <a:cxn ang="0">
                  <a:pos x="58" y="96"/>
                </a:cxn>
                <a:cxn ang="0">
                  <a:pos x="66" y="90"/>
                </a:cxn>
                <a:cxn ang="0">
                  <a:pos x="68" y="84"/>
                </a:cxn>
                <a:cxn ang="0">
                  <a:pos x="68" y="76"/>
                </a:cxn>
              </a:cxnLst>
              <a:rect l="0" t="0" r="r" b="b"/>
              <a:pathLst>
                <a:path w="98" h="122">
                  <a:moveTo>
                    <a:pt x="98" y="120"/>
                  </a:moveTo>
                  <a:lnTo>
                    <a:pt x="70" y="120"/>
                  </a:lnTo>
                  <a:lnTo>
                    <a:pt x="70" y="110"/>
                  </a:lnTo>
                  <a:lnTo>
                    <a:pt x="70" y="110"/>
                  </a:lnTo>
                  <a:lnTo>
                    <a:pt x="64" y="116"/>
                  </a:lnTo>
                  <a:lnTo>
                    <a:pt x="56" y="120"/>
                  </a:lnTo>
                  <a:lnTo>
                    <a:pt x="48" y="122"/>
                  </a:lnTo>
                  <a:lnTo>
                    <a:pt x="40" y="122"/>
                  </a:lnTo>
                  <a:lnTo>
                    <a:pt x="40" y="122"/>
                  </a:lnTo>
                  <a:lnTo>
                    <a:pt x="30" y="122"/>
                  </a:lnTo>
                  <a:lnTo>
                    <a:pt x="22" y="120"/>
                  </a:lnTo>
                  <a:lnTo>
                    <a:pt x="16" y="116"/>
                  </a:lnTo>
                  <a:lnTo>
                    <a:pt x="10" y="112"/>
                  </a:lnTo>
                  <a:lnTo>
                    <a:pt x="10" y="112"/>
                  </a:lnTo>
                  <a:lnTo>
                    <a:pt x="6" y="106"/>
                  </a:lnTo>
                  <a:lnTo>
                    <a:pt x="2" y="100"/>
                  </a:lnTo>
                  <a:lnTo>
                    <a:pt x="0" y="92"/>
                  </a:lnTo>
                  <a:lnTo>
                    <a:pt x="0" y="84"/>
                  </a:lnTo>
                  <a:lnTo>
                    <a:pt x="0" y="84"/>
                  </a:lnTo>
                  <a:lnTo>
                    <a:pt x="0" y="78"/>
                  </a:lnTo>
                  <a:lnTo>
                    <a:pt x="2" y="70"/>
                  </a:lnTo>
                  <a:lnTo>
                    <a:pt x="6" y="64"/>
                  </a:lnTo>
                  <a:lnTo>
                    <a:pt x="10" y="60"/>
                  </a:lnTo>
                  <a:lnTo>
                    <a:pt x="10" y="60"/>
                  </a:lnTo>
                  <a:lnTo>
                    <a:pt x="16" y="56"/>
                  </a:lnTo>
                  <a:lnTo>
                    <a:pt x="24" y="52"/>
                  </a:lnTo>
                  <a:lnTo>
                    <a:pt x="32" y="50"/>
                  </a:lnTo>
                  <a:lnTo>
                    <a:pt x="40" y="50"/>
                  </a:lnTo>
                  <a:lnTo>
                    <a:pt x="68" y="50"/>
                  </a:lnTo>
                  <a:lnTo>
                    <a:pt x="68" y="44"/>
                  </a:lnTo>
                  <a:lnTo>
                    <a:pt x="68" y="44"/>
                  </a:lnTo>
                  <a:lnTo>
                    <a:pt x="68" y="36"/>
                  </a:lnTo>
                  <a:lnTo>
                    <a:pt x="64" y="30"/>
                  </a:lnTo>
                  <a:lnTo>
                    <a:pt x="56" y="26"/>
                  </a:lnTo>
                  <a:lnTo>
                    <a:pt x="46" y="26"/>
                  </a:lnTo>
                  <a:lnTo>
                    <a:pt x="46" y="26"/>
                  </a:lnTo>
                  <a:lnTo>
                    <a:pt x="40" y="26"/>
                  </a:lnTo>
                  <a:lnTo>
                    <a:pt x="34" y="28"/>
                  </a:lnTo>
                  <a:lnTo>
                    <a:pt x="28" y="30"/>
                  </a:lnTo>
                  <a:lnTo>
                    <a:pt x="24" y="36"/>
                  </a:lnTo>
                  <a:lnTo>
                    <a:pt x="4" y="16"/>
                  </a:lnTo>
                  <a:lnTo>
                    <a:pt x="4" y="16"/>
                  </a:lnTo>
                  <a:lnTo>
                    <a:pt x="14" y="8"/>
                  </a:lnTo>
                  <a:lnTo>
                    <a:pt x="24" y="4"/>
                  </a:lnTo>
                  <a:lnTo>
                    <a:pt x="24" y="4"/>
                  </a:lnTo>
                  <a:lnTo>
                    <a:pt x="34" y="0"/>
                  </a:lnTo>
                  <a:lnTo>
                    <a:pt x="48" y="0"/>
                  </a:lnTo>
                  <a:lnTo>
                    <a:pt x="48" y="0"/>
                  </a:lnTo>
                  <a:lnTo>
                    <a:pt x="60" y="0"/>
                  </a:lnTo>
                  <a:lnTo>
                    <a:pt x="70" y="2"/>
                  </a:lnTo>
                  <a:lnTo>
                    <a:pt x="78" y="6"/>
                  </a:lnTo>
                  <a:lnTo>
                    <a:pt x="86" y="10"/>
                  </a:lnTo>
                  <a:lnTo>
                    <a:pt x="92" y="16"/>
                  </a:lnTo>
                  <a:lnTo>
                    <a:pt x="96" y="24"/>
                  </a:lnTo>
                  <a:lnTo>
                    <a:pt x="98" y="32"/>
                  </a:lnTo>
                  <a:lnTo>
                    <a:pt x="98" y="42"/>
                  </a:lnTo>
                  <a:lnTo>
                    <a:pt x="98" y="120"/>
                  </a:lnTo>
                  <a:close/>
                  <a:moveTo>
                    <a:pt x="68" y="76"/>
                  </a:moveTo>
                  <a:lnTo>
                    <a:pt x="68" y="70"/>
                  </a:lnTo>
                  <a:lnTo>
                    <a:pt x="46" y="70"/>
                  </a:lnTo>
                  <a:lnTo>
                    <a:pt x="46" y="70"/>
                  </a:lnTo>
                  <a:lnTo>
                    <a:pt x="38" y="72"/>
                  </a:lnTo>
                  <a:lnTo>
                    <a:pt x="32" y="74"/>
                  </a:lnTo>
                  <a:lnTo>
                    <a:pt x="30" y="78"/>
                  </a:lnTo>
                  <a:lnTo>
                    <a:pt x="28" y="84"/>
                  </a:lnTo>
                  <a:lnTo>
                    <a:pt x="28" y="84"/>
                  </a:lnTo>
                  <a:lnTo>
                    <a:pt x="30" y="90"/>
                  </a:lnTo>
                  <a:lnTo>
                    <a:pt x="32" y="94"/>
                  </a:lnTo>
                  <a:lnTo>
                    <a:pt x="38" y="96"/>
                  </a:lnTo>
                  <a:lnTo>
                    <a:pt x="46" y="98"/>
                  </a:lnTo>
                  <a:lnTo>
                    <a:pt x="46" y="98"/>
                  </a:lnTo>
                  <a:lnTo>
                    <a:pt x="58" y="96"/>
                  </a:lnTo>
                  <a:lnTo>
                    <a:pt x="62" y="94"/>
                  </a:lnTo>
                  <a:lnTo>
                    <a:pt x="66" y="90"/>
                  </a:lnTo>
                  <a:lnTo>
                    <a:pt x="66" y="90"/>
                  </a:lnTo>
                  <a:lnTo>
                    <a:pt x="68" y="84"/>
                  </a:lnTo>
                  <a:lnTo>
                    <a:pt x="68" y="76"/>
                  </a:lnTo>
                  <a:lnTo>
                    <a:pt x="68" y="7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68" name="Freeform 60"/>
            <p:cNvSpPr>
              <a:spLocks/>
            </p:cNvSpPr>
            <p:nvPr/>
          </p:nvSpPr>
          <p:spPr bwMode="auto">
            <a:xfrm>
              <a:off x="2806" y="2373"/>
              <a:ext cx="98" cy="120"/>
            </a:xfrm>
            <a:custGeom>
              <a:avLst/>
              <a:gdLst/>
              <a:ahLst/>
              <a:cxnLst>
                <a:cxn ang="0">
                  <a:pos x="98" y="118"/>
                </a:cxn>
                <a:cxn ang="0">
                  <a:pos x="70" y="118"/>
                </a:cxn>
                <a:cxn ang="0">
                  <a:pos x="70" y="108"/>
                </a:cxn>
                <a:cxn ang="0">
                  <a:pos x="70" y="108"/>
                </a:cxn>
                <a:cxn ang="0">
                  <a:pos x="64" y="114"/>
                </a:cxn>
                <a:cxn ang="0">
                  <a:pos x="56" y="118"/>
                </a:cxn>
                <a:cxn ang="0">
                  <a:pos x="48" y="120"/>
                </a:cxn>
                <a:cxn ang="0">
                  <a:pos x="40" y="120"/>
                </a:cxn>
                <a:cxn ang="0">
                  <a:pos x="40" y="120"/>
                </a:cxn>
                <a:cxn ang="0">
                  <a:pos x="32" y="120"/>
                </a:cxn>
                <a:cxn ang="0">
                  <a:pos x="24" y="118"/>
                </a:cxn>
                <a:cxn ang="0">
                  <a:pos x="18" y="114"/>
                </a:cxn>
                <a:cxn ang="0">
                  <a:pos x="12" y="110"/>
                </a:cxn>
                <a:cxn ang="0">
                  <a:pos x="12" y="110"/>
                </a:cxn>
                <a:cxn ang="0">
                  <a:pos x="6" y="104"/>
                </a:cxn>
                <a:cxn ang="0">
                  <a:pos x="2" y="96"/>
                </a:cxn>
                <a:cxn ang="0">
                  <a:pos x="0" y="86"/>
                </a:cxn>
                <a:cxn ang="0">
                  <a:pos x="0" y="76"/>
                </a:cxn>
                <a:cxn ang="0">
                  <a:pos x="0" y="0"/>
                </a:cxn>
                <a:cxn ang="0">
                  <a:pos x="30" y="0"/>
                </a:cxn>
                <a:cxn ang="0">
                  <a:pos x="30" y="72"/>
                </a:cxn>
                <a:cxn ang="0">
                  <a:pos x="30" y="72"/>
                </a:cxn>
                <a:cxn ang="0">
                  <a:pos x="32" y="82"/>
                </a:cxn>
                <a:cxn ang="0">
                  <a:pos x="36" y="88"/>
                </a:cxn>
                <a:cxn ang="0">
                  <a:pos x="36" y="88"/>
                </a:cxn>
                <a:cxn ang="0">
                  <a:pos x="42" y="92"/>
                </a:cxn>
                <a:cxn ang="0">
                  <a:pos x="50" y="94"/>
                </a:cxn>
                <a:cxn ang="0">
                  <a:pos x="50" y="94"/>
                </a:cxn>
                <a:cxn ang="0">
                  <a:pos x="56" y="92"/>
                </a:cxn>
                <a:cxn ang="0">
                  <a:pos x="62" y="88"/>
                </a:cxn>
                <a:cxn ang="0">
                  <a:pos x="62" y="88"/>
                </a:cxn>
                <a:cxn ang="0">
                  <a:pos x="68" y="82"/>
                </a:cxn>
                <a:cxn ang="0">
                  <a:pos x="68" y="72"/>
                </a:cxn>
                <a:cxn ang="0">
                  <a:pos x="68" y="0"/>
                </a:cxn>
                <a:cxn ang="0">
                  <a:pos x="98" y="0"/>
                </a:cxn>
                <a:cxn ang="0">
                  <a:pos x="98" y="118"/>
                </a:cxn>
              </a:cxnLst>
              <a:rect l="0" t="0" r="r" b="b"/>
              <a:pathLst>
                <a:path w="98" h="120">
                  <a:moveTo>
                    <a:pt x="98" y="118"/>
                  </a:moveTo>
                  <a:lnTo>
                    <a:pt x="70" y="118"/>
                  </a:lnTo>
                  <a:lnTo>
                    <a:pt x="70" y="108"/>
                  </a:lnTo>
                  <a:lnTo>
                    <a:pt x="70" y="108"/>
                  </a:lnTo>
                  <a:lnTo>
                    <a:pt x="64" y="114"/>
                  </a:lnTo>
                  <a:lnTo>
                    <a:pt x="56" y="118"/>
                  </a:lnTo>
                  <a:lnTo>
                    <a:pt x="48" y="120"/>
                  </a:lnTo>
                  <a:lnTo>
                    <a:pt x="40" y="120"/>
                  </a:lnTo>
                  <a:lnTo>
                    <a:pt x="40" y="120"/>
                  </a:lnTo>
                  <a:lnTo>
                    <a:pt x="32" y="120"/>
                  </a:lnTo>
                  <a:lnTo>
                    <a:pt x="24" y="118"/>
                  </a:lnTo>
                  <a:lnTo>
                    <a:pt x="18" y="114"/>
                  </a:lnTo>
                  <a:lnTo>
                    <a:pt x="12" y="110"/>
                  </a:lnTo>
                  <a:lnTo>
                    <a:pt x="12" y="110"/>
                  </a:lnTo>
                  <a:lnTo>
                    <a:pt x="6" y="104"/>
                  </a:lnTo>
                  <a:lnTo>
                    <a:pt x="2" y="96"/>
                  </a:lnTo>
                  <a:lnTo>
                    <a:pt x="0" y="86"/>
                  </a:lnTo>
                  <a:lnTo>
                    <a:pt x="0" y="76"/>
                  </a:lnTo>
                  <a:lnTo>
                    <a:pt x="0" y="0"/>
                  </a:lnTo>
                  <a:lnTo>
                    <a:pt x="30" y="0"/>
                  </a:lnTo>
                  <a:lnTo>
                    <a:pt x="30" y="72"/>
                  </a:lnTo>
                  <a:lnTo>
                    <a:pt x="30" y="72"/>
                  </a:lnTo>
                  <a:lnTo>
                    <a:pt x="32" y="82"/>
                  </a:lnTo>
                  <a:lnTo>
                    <a:pt x="36" y="88"/>
                  </a:lnTo>
                  <a:lnTo>
                    <a:pt x="36" y="88"/>
                  </a:lnTo>
                  <a:lnTo>
                    <a:pt x="42" y="92"/>
                  </a:lnTo>
                  <a:lnTo>
                    <a:pt x="50" y="94"/>
                  </a:lnTo>
                  <a:lnTo>
                    <a:pt x="50" y="94"/>
                  </a:lnTo>
                  <a:lnTo>
                    <a:pt x="56" y="92"/>
                  </a:lnTo>
                  <a:lnTo>
                    <a:pt x="62" y="88"/>
                  </a:lnTo>
                  <a:lnTo>
                    <a:pt x="62" y="88"/>
                  </a:lnTo>
                  <a:lnTo>
                    <a:pt x="68" y="82"/>
                  </a:lnTo>
                  <a:lnTo>
                    <a:pt x="68" y="72"/>
                  </a:lnTo>
                  <a:lnTo>
                    <a:pt x="68" y="0"/>
                  </a:lnTo>
                  <a:lnTo>
                    <a:pt x="98" y="0"/>
                  </a:lnTo>
                  <a:lnTo>
                    <a:pt x="98" y="118"/>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69" name="Freeform 61"/>
            <p:cNvSpPr>
              <a:spLocks/>
            </p:cNvSpPr>
            <p:nvPr/>
          </p:nvSpPr>
          <p:spPr bwMode="auto">
            <a:xfrm>
              <a:off x="2994" y="2307"/>
              <a:ext cx="46" cy="206"/>
            </a:xfrm>
            <a:custGeom>
              <a:avLst/>
              <a:gdLst/>
              <a:ahLst/>
              <a:cxnLst>
                <a:cxn ang="0">
                  <a:pos x="46" y="186"/>
                </a:cxn>
                <a:cxn ang="0">
                  <a:pos x="26" y="206"/>
                </a:cxn>
                <a:cxn ang="0">
                  <a:pos x="26" y="206"/>
                </a:cxn>
                <a:cxn ang="0">
                  <a:pos x="14" y="196"/>
                </a:cxn>
                <a:cxn ang="0">
                  <a:pos x="14" y="196"/>
                </a:cxn>
                <a:cxn ang="0">
                  <a:pos x="6" y="182"/>
                </a:cxn>
                <a:cxn ang="0">
                  <a:pos x="6" y="182"/>
                </a:cxn>
                <a:cxn ang="0">
                  <a:pos x="0" y="170"/>
                </a:cxn>
                <a:cxn ang="0">
                  <a:pos x="0" y="154"/>
                </a:cxn>
                <a:cxn ang="0">
                  <a:pos x="0" y="54"/>
                </a:cxn>
                <a:cxn ang="0">
                  <a:pos x="0" y="54"/>
                </a:cxn>
                <a:cxn ang="0">
                  <a:pos x="0" y="36"/>
                </a:cxn>
                <a:cxn ang="0">
                  <a:pos x="6" y="24"/>
                </a:cxn>
                <a:cxn ang="0">
                  <a:pos x="6" y="24"/>
                </a:cxn>
                <a:cxn ang="0">
                  <a:pos x="12" y="14"/>
                </a:cxn>
                <a:cxn ang="0">
                  <a:pos x="26" y="0"/>
                </a:cxn>
                <a:cxn ang="0">
                  <a:pos x="46" y="20"/>
                </a:cxn>
                <a:cxn ang="0">
                  <a:pos x="46" y="20"/>
                </a:cxn>
                <a:cxn ang="0">
                  <a:pos x="38" y="28"/>
                </a:cxn>
                <a:cxn ang="0">
                  <a:pos x="38" y="28"/>
                </a:cxn>
                <a:cxn ang="0">
                  <a:pos x="32" y="36"/>
                </a:cxn>
                <a:cxn ang="0">
                  <a:pos x="32" y="36"/>
                </a:cxn>
                <a:cxn ang="0">
                  <a:pos x="30" y="44"/>
                </a:cxn>
                <a:cxn ang="0">
                  <a:pos x="30" y="54"/>
                </a:cxn>
                <a:cxn ang="0">
                  <a:pos x="30" y="152"/>
                </a:cxn>
                <a:cxn ang="0">
                  <a:pos x="30" y="152"/>
                </a:cxn>
                <a:cxn ang="0">
                  <a:pos x="30" y="164"/>
                </a:cxn>
                <a:cxn ang="0">
                  <a:pos x="32" y="172"/>
                </a:cxn>
                <a:cxn ang="0">
                  <a:pos x="32" y="172"/>
                </a:cxn>
                <a:cxn ang="0">
                  <a:pos x="46" y="186"/>
                </a:cxn>
                <a:cxn ang="0">
                  <a:pos x="46" y="186"/>
                </a:cxn>
              </a:cxnLst>
              <a:rect l="0" t="0" r="r" b="b"/>
              <a:pathLst>
                <a:path w="46" h="206">
                  <a:moveTo>
                    <a:pt x="46" y="186"/>
                  </a:moveTo>
                  <a:lnTo>
                    <a:pt x="26" y="206"/>
                  </a:lnTo>
                  <a:lnTo>
                    <a:pt x="26" y="206"/>
                  </a:lnTo>
                  <a:lnTo>
                    <a:pt x="14" y="196"/>
                  </a:lnTo>
                  <a:lnTo>
                    <a:pt x="14" y="196"/>
                  </a:lnTo>
                  <a:lnTo>
                    <a:pt x="6" y="182"/>
                  </a:lnTo>
                  <a:lnTo>
                    <a:pt x="6" y="182"/>
                  </a:lnTo>
                  <a:lnTo>
                    <a:pt x="0" y="170"/>
                  </a:lnTo>
                  <a:lnTo>
                    <a:pt x="0" y="154"/>
                  </a:lnTo>
                  <a:lnTo>
                    <a:pt x="0" y="54"/>
                  </a:lnTo>
                  <a:lnTo>
                    <a:pt x="0" y="54"/>
                  </a:lnTo>
                  <a:lnTo>
                    <a:pt x="0" y="36"/>
                  </a:lnTo>
                  <a:lnTo>
                    <a:pt x="6" y="24"/>
                  </a:lnTo>
                  <a:lnTo>
                    <a:pt x="6" y="24"/>
                  </a:lnTo>
                  <a:lnTo>
                    <a:pt x="12" y="14"/>
                  </a:lnTo>
                  <a:lnTo>
                    <a:pt x="26" y="0"/>
                  </a:lnTo>
                  <a:lnTo>
                    <a:pt x="46" y="20"/>
                  </a:lnTo>
                  <a:lnTo>
                    <a:pt x="46" y="20"/>
                  </a:lnTo>
                  <a:lnTo>
                    <a:pt x="38" y="28"/>
                  </a:lnTo>
                  <a:lnTo>
                    <a:pt x="38" y="28"/>
                  </a:lnTo>
                  <a:lnTo>
                    <a:pt x="32" y="36"/>
                  </a:lnTo>
                  <a:lnTo>
                    <a:pt x="32" y="36"/>
                  </a:lnTo>
                  <a:lnTo>
                    <a:pt x="30" y="44"/>
                  </a:lnTo>
                  <a:lnTo>
                    <a:pt x="30" y="54"/>
                  </a:lnTo>
                  <a:lnTo>
                    <a:pt x="30" y="152"/>
                  </a:lnTo>
                  <a:lnTo>
                    <a:pt x="30" y="152"/>
                  </a:lnTo>
                  <a:lnTo>
                    <a:pt x="30" y="164"/>
                  </a:lnTo>
                  <a:lnTo>
                    <a:pt x="32" y="172"/>
                  </a:lnTo>
                  <a:lnTo>
                    <a:pt x="32" y="172"/>
                  </a:lnTo>
                  <a:lnTo>
                    <a:pt x="46" y="186"/>
                  </a:lnTo>
                  <a:lnTo>
                    <a:pt x="46" y="18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70" name="Freeform 62"/>
            <p:cNvSpPr>
              <a:spLocks/>
            </p:cNvSpPr>
            <p:nvPr/>
          </p:nvSpPr>
          <p:spPr bwMode="auto">
            <a:xfrm>
              <a:off x="3056" y="2327"/>
              <a:ext cx="120" cy="166"/>
            </a:xfrm>
            <a:custGeom>
              <a:avLst/>
              <a:gdLst/>
              <a:ahLst/>
              <a:cxnLst>
                <a:cxn ang="0">
                  <a:pos x="120" y="116"/>
                </a:cxn>
                <a:cxn ang="0">
                  <a:pos x="116" y="138"/>
                </a:cxn>
                <a:cxn ang="0">
                  <a:pos x="104" y="154"/>
                </a:cxn>
                <a:cxn ang="0">
                  <a:pos x="94" y="158"/>
                </a:cxn>
                <a:cxn ang="0">
                  <a:pos x="72" y="166"/>
                </a:cxn>
                <a:cxn ang="0">
                  <a:pos x="60" y="166"/>
                </a:cxn>
                <a:cxn ang="0">
                  <a:pos x="26" y="160"/>
                </a:cxn>
                <a:cxn ang="0">
                  <a:pos x="0" y="144"/>
                </a:cxn>
                <a:cxn ang="0">
                  <a:pos x="22" y="124"/>
                </a:cxn>
                <a:cxn ang="0">
                  <a:pos x="38" y="134"/>
                </a:cxn>
                <a:cxn ang="0">
                  <a:pos x="60" y="138"/>
                </a:cxn>
                <a:cxn ang="0">
                  <a:pos x="74" y="136"/>
                </a:cxn>
                <a:cxn ang="0">
                  <a:pos x="88" y="126"/>
                </a:cxn>
                <a:cxn ang="0">
                  <a:pos x="90" y="118"/>
                </a:cxn>
                <a:cxn ang="0">
                  <a:pos x="84" y="104"/>
                </a:cxn>
                <a:cxn ang="0">
                  <a:pos x="78" y="100"/>
                </a:cxn>
                <a:cxn ang="0">
                  <a:pos x="50" y="96"/>
                </a:cxn>
                <a:cxn ang="0">
                  <a:pos x="40" y="94"/>
                </a:cxn>
                <a:cxn ang="0">
                  <a:pos x="24" y="86"/>
                </a:cxn>
                <a:cxn ang="0">
                  <a:pos x="14" y="74"/>
                </a:cxn>
                <a:cxn ang="0">
                  <a:pos x="8" y="60"/>
                </a:cxn>
                <a:cxn ang="0">
                  <a:pos x="6" y="50"/>
                </a:cxn>
                <a:cxn ang="0">
                  <a:pos x="10" y="30"/>
                </a:cxn>
                <a:cxn ang="0">
                  <a:pos x="22" y="14"/>
                </a:cxn>
                <a:cxn ang="0">
                  <a:pos x="30" y="8"/>
                </a:cxn>
                <a:cxn ang="0">
                  <a:pos x="52" y="0"/>
                </a:cxn>
                <a:cxn ang="0">
                  <a:pos x="64" y="0"/>
                </a:cxn>
                <a:cxn ang="0">
                  <a:pos x="94" y="4"/>
                </a:cxn>
                <a:cxn ang="0">
                  <a:pos x="116" y="20"/>
                </a:cxn>
                <a:cxn ang="0">
                  <a:pos x="96" y="40"/>
                </a:cxn>
                <a:cxn ang="0">
                  <a:pos x="82" y="30"/>
                </a:cxn>
                <a:cxn ang="0">
                  <a:pos x="62" y="28"/>
                </a:cxn>
                <a:cxn ang="0">
                  <a:pos x="52" y="30"/>
                </a:cxn>
                <a:cxn ang="0">
                  <a:pos x="44" y="34"/>
                </a:cxn>
                <a:cxn ang="0">
                  <a:pos x="38" y="48"/>
                </a:cxn>
                <a:cxn ang="0">
                  <a:pos x="40" y="56"/>
                </a:cxn>
                <a:cxn ang="0">
                  <a:pos x="42" y="60"/>
                </a:cxn>
                <a:cxn ang="0">
                  <a:pos x="58" y="66"/>
                </a:cxn>
                <a:cxn ang="0">
                  <a:pos x="76" y="70"/>
                </a:cxn>
                <a:cxn ang="0">
                  <a:pos x="102" y="78"/>
                </a:cxn>
                <a:cxn ang="0">
                  <a:pos x="108" y="82"/>
                </a:cxn>
                <a:cxn ang="0">
                  <a:pos x="118" y="96"/>
                </a:cxn>
                <a:cxn ang="0">
                  <a:pos x="120" y="116"/>
                </a:cxn>
              </a:cxnLst>
              <a:rect l="0" t="0" r="r" b="b"/>
              <a:pathLst>
                <a:path w="120" h="166">
                  <a:moveTo>
                    <a:pt x="120" y="116"/>
                  </a:moveTo>
                  <a:lnTo>
                    <a:pt x="120" y="116"/>
                  </a:lnTo>
                  <a:lnTo>
                    <a:pt x="120" y="128"/>
                  </a:lnTo>
                  <a:lnTo>
                    <a:pt x="116" y="138"/>
                  </a:lnTo>
                  <a:lnTo>
                    <a:pt x="112" y="146"/>
                  </a:lnTo>
                  <a:lnTo>
                    <a:pt x="104" y="154"/>
                  </a:lnTo>
                  <a:lnTo>
                    <a:pt x="104" y="154"/>
                  </a:lnTo>
                  <a:lnTo>
                    <a:pt x="94" y="158"/>
                  </a:lnTo>
                  <a:lnTo>
                    <a:pt x="84" y="164"/>
                  </a:lnTo>
                  <a:lnTo>
                    <a:pt x="72" y="166"/>
                  </a:lnTo>
                  <a:lnTo>
                    <a:pt x="60" y="166"/>
                  </a:lnTo>
                  <a:lnTo>
                    <a:pt x="60" y="166"/>
                  </a:lnTo>
                  <a:lnTo>
                    <a:pt x="42" y="164"/>
                  </a:lnTo>
                  <a:lnTo>
                    <a:pt x="26" y="160"/>
                  </a:lnTo>
                  <a:lnTo>
                    <a:pt x="12" y="154"/>
                  </a:lnTo>
                  <a:lnTo>
                    <a:pt x="0" y="144"/>
                  </a:lnTo>
                  <a:lnTo>
                    <a:pt x="22" y="124"/>
                  </a:lnTo>
                  <a:lnTo>
                    <a:pt x="22" y="124"/>
                  </a:lnTo>
                  <a:lnTo>
                    <a:pt x="28" y="130"/>
                  </a:lnTo>
                  <a:lnTo>
                    <a:pt x="38" y="134"/>
                  </a:lnTo>
                  <a:lnTo>
                    <a:pt x="48" y="136"/>
                  </a:lnTo>
                  <a:lnTo>
                    <a:pt x="60" y="138"/>
                  </a:lnTo>
                  <a:lnTo>
                    <a:pt x="60" y="138"/>
                  </a:lnTo>
                  <a:lnTo>
                    <a:pt x="74" y="136"/>
                  </a:lnTo>
                  <a:lnTo>
                    <a:pt x="82" y="132"/>
                  </a:lnTo>
                  <a:lnTo>
                    <a:pt x="88" y="126"/>
                  </a:lnTo>
                  <a:lnTo>
                    <a:pt x="90" y="118"/>
                  </a:lnTo>
                  <a:lnTo>
                    <a:pt x="90" y="118"/>
                  </a:lnTo>
                  <a:lnTo>
                    <a:pt x="88" y="110"/>
                  </a:lnTo>
                  <a:lnTo>
                    <a:pt x="84" y="104"/>
                  </a:lnTo>
                  <a:lnTo>
                    <a:pt x="84" y="104"/>
                  </a:lnTo>
                  <a:lnTo>
                    <a:pt x="78" y="100"/>
                  </a:lnTo>
                  <a:lnTo>
                    <a:pt x="70" y="98"/>
                  </a:lnTo>
                  <a:lnTo>
                    <a:pt x="50" y="96"/>
                  </a:lnTo>
                  <a:lnTo>
                    <a:pt x="50" y="96"/>
                  </a:lnTo>
                  <a:lnTo>
                    <a:pt x="40" y="94"/>
                  </a:lnTo>
                  <a:lnTo>
                    <a:pt x="32" y="90"/>
                  </a:lnTo>
                  <a:lnTo>
                    <a:pt x="24" y="86"/>
                  </a:lnTo>
                  <a:lnTo>
                    <a:pt x="18" y="80"/>
                  </a:lnTo>
                  <a:lnTo>
                    <a:pt x="14" y="74"/>
                  </a:lnTo>
                  <a:lnTo>
                    <a:pt x="10" y="68"/>
                  </a:lnTo>
                  <a:lnTo>
                    <a:pt x="8" y="60"/>
                  </a:lnTo>
                  <a:lnTo>
                    <a:pt x="6" y="50"/>
                  </a:lnTo>
                  <a:lnTo>
                    <a:pt x="6" y="50"/>
                  </a:lnTo>
                  <a:lnTo>
                    <a:pt x="8" y="40"/>
                  </a:lnTo>
                  <a:lnTo>
                    <a:pt x="10" y="30"/>
                  </a:lnTo>
                  <a:lnTo>
                    <a:pt x="16" y="22"/>
                  </a:lnTo>
                  <a:lnTo>
                    <a:pt x="22" y="14"/>
                  </a:lnTo>
                  <a:lnTo>
                    <a:pt x="22" y="14"/>
                  </a:lnTo>
                  <a:lnTo>
                    <a:pt x="30" y="8"/>
                  </a:lnTo>
                  <a:lnTo>
                    <a:pt x="40" y="4"/>
                  </a:lnTo>
                  <a:lnTo>
                    <a:pt x="52" y="0"/>
                  </a:lnTo>
                  <a:lnTo>
                    <a:pt x="64" y="0"/>
                  </a:lnTo>
                  <a:lnTo>
                    <a:pt x="64" y="0"/>
                  </a:lnTo>
                  <a:lnTo>
                    <a:pt x="80" y="2"/>
                  </a:lnTo>
                  <a:lnTo>
                    <a:pt x="94" y="4"/>
                  </a:lnTo>
                  <a:lnTo>
                    <a:pt x="106" y="10"/>
                  </a:lnTo>
                  <a:lnTo>
                    <a:pt x="116" y="20"/>
                  </a:lnTo>
                  <a:lnTo>
                    <a:pt x="96" y="40"/>
                  </a:lnTo>
                  <a:lnTo>
                    <a:pt x="96" y="40"/>
                  </a:lnTo>
                  <a:lnTo>
                    <a:pt x="90" y="34"/>
                  </a:lnTo>
                  <a:lnTo>
                    <a:pt x="82" y="30"/>
                  </a:lnTo>
                  <a:lnTo>
                    <a:pt x="74" y="28"/>
                  </a:lnTo>
                  <a:lnTo>
                    <a:pt x="62" y="28"/>
                  </a:lnTo>
                  <a:lnTo>
                    <a:pt x="62" y="28"/>
                  </a:lnTo>
                  <a:lnTo>
                    <a:pt x="52" y="30"/>
                  </a:lnTo>
                  <a:lnTo>
                    <a:pt x="44" y="34"/>
                  </a:lnTo>
                  <a:lnTo>
                    <a:pt x="44" y="34"/>
                  </a:lnTo>
                  <a:lnTo>
                    <a:pt x="40" y="40"/>
                  </a:lnTo>
                  <a:lnTo>
                    <a:pt x="38" y="48"/>
                  </a:lnTo>
                  <a:lnTo>
                    <a:pt x="38" y="48"/>
                  </a:lnTo>
                  <a:lnTo>
                    <a:pt x="40" y="56"/>
                  </a:lnTo>
                  <a:lnTo>
                    <a:pt x="42" y="60"/>
                  </a:lnTo>
                  <a:lnTo>
                    <a:pt x="42" y="60"/>
                  </a:lnTo>
                  <a:lnTo>
                    <a:pt x="50" y="64"/>
                  </a:lnTo>
                  <a:lnTo>
                    <a:pt x="58" y="66"/>
                  </a:lnTo>
                  <a:lnTo>
                    <a:pt x="76" y="70"/>
                  </a:lnTo>
                  <a:lnTo>
                    <a:pt x="76" y="70"/>
                  </a:lnTo>
                  <a:lnTo>
                    <a:pt x="96" y="74"/>
                  </a:lnTo>
                  <a:lnTo>
                    <a:pt x="102" y="78"/>
                  </a:lnTo>
                  <a:lnTo>
                    <a:pt x="108" y="82"/>
                  </a:lnTo>
                  <a:lnTo>
                    <a:pt x="108" y="82"/>
                  </a:lnTo>
                  <a:lnTo>
                    <a:pt x="114" y="88"/>
                  </a:lnTo>
                  <a:lnTo>
                    <a:pt x="118" y="96"/>
                  </a:lnTo>
                  <a:lnTo>
                    <a:pt x="120" y="106"/>
                  </a:lnTo>
                  <a:lnTo>
                    <a:pt x="120" y="116"/>
                  </a:lnTo>
                  <a:lnTo>
                    <a:pt x="120" y="11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71" name="Freeform 63"/>
            <p:cNvSpPr>
              <a:spLocks/>
            </p:cNvSpPr>
            <p:nvPr/>
          </p:nvSpPr>
          <p:spPr bwMode="auto">
            <a:xfrm>
              <a:off x="3194" y="2329"/>
              <a:ext cx="118" cy="162"/>
            </a:xfrm>
            <a:custGeom>
              <a:avLst/>
              <a:gdLst/>
              <a:ahLst/>
              <a:cxnLst>
                <a:cxn ang="0">
                  <a:pos x="118" y="28"/>
                </a:cxn>
                <a:cxn ang="0">
                  <a:pos x="76" y="28"/>
                </a:cxn>
                <a:cxn ang="0">
                  <a:pos x="76" y="162"/>
                </a:cxn>
                <a:cxn ang="0">
                  <a:pos x="44" y="162"/>
                </a:cxn>
                <a:cxn ang="0">
                  <a:pos x="44" y="28"/>
                </a:cxn>
                <a:cxn ang="0">
                  <a:pos x="0" y="28"/>
                </a:cxn>
                <a:cxn ang="0">
                  <a:pos x="0" y="0"/>
                </a:cxn>
                <a:cxn ang="0">
                  <a:pos x="118" y="0"/>
                </a:cxn>
                <a:cxn ang="0">
                  <a:pos x="118" y="28"/>
                </a:cxn>
              </a:cxnLst>
              <a:rect l="0" t="0" r="r" b="b"/>
              <a:pathLst>
                <a:path w="118" h="162">
                  <a:moveTo>
                    <a:pt x="118" y="28"/>
                  </a:moveTo>
                  <a:lnTo>
                    <a:pt x="76" y="28"/>
                  </a:lnTo>
                  <a:lnTo>
                    <a:pt x="76" y="162"/>
                  </a:lnTo>
                  <a:lnTo>
                    <a:pt x="44" y="162"/>
                  </a:lnTo>
                  <a:lnTo>
                    <a:pt x="44" y="28"/>
                  </a:lnTo>
                  <a:lnTo>
                    <a:pt x="0" y="28"/>
                  </a:lnTo>
                  <a:lnTo>
                    <a:pt x="0" y="0"/>
                  </a:lnTo>
                  <a:lnTo>
                    <a:pt x="118" y="0"/>
                  </a:lnTo>
                  <a:lnTo>
                    <a:pt x="118" y="28"/>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72" name="Freeform 64"/>
            <p:cNvSpPr>
              <a:spLocks/>
            </p:cNvSpPr>
            <p:nvPr/>
          </p:nvSpPr>
          <p:spPr bwMode="auto">
            <a:xfrm>
              <a:off x="3328" y="2329"/>
              <a:ext cx="108" cy="162"/>
            </a:xfrm>
            <a:custGeom>
              <a:avLst/>
              <a:gdLst/>
              <a:ahLst/>
              <a:cxnLst>
                <a:cxn ang="0">
                  <a:pos x="108" y="162"/>
                </a:cxn>
                <a:cxn ang="0">
                  <a:pos x="0" y="162"/>
                </a:cxn>
                <a:cxn ang="0">
                  <a:pos x="0" y="138"/>
                </a:cxn>
                <a:cxn ang="0">
                  <a:pos x="70" y="28"/>
                </a:cxn>
                <a:cxn ang="0">
                  <a:pos x="2" y="28"/>
                </a:cxn>
                <a:cxn ang="0">
                  <a:pos x="2" y="0"/>
                </a:cxn>
                <a:cxn ang="0">
                  <a:pos x="108" y="0"/>
                </a:cxn>
                <a:cxn ang="0">
                  <a:pos x="108" y="24"/>
                </a:cxn>
                <a:cxn ang="0">
                  <a:pos x="38" y="134"/>
                </a:cxn>
                <a:cxn ang="0">
                  <a:pos x="108" y="134"/>
                </a:cxn>
                <a:cxn ang="0">
                  <a:pos x="108" y="162"/>
                </a:cxn>
              </a:cxnLst>
              <a:rect l="0" t="0" r="r" b="b"/>
              <a:pathLst>
                <a:path w="108" h="162">
                  <a:moveTo>
                    <a:pt x="108" y="162"/>
                  </a:moveTo>
                  <a:lnTo>
                    <a:pt x="0" y="162"/>
                  </a:lnTo>
                  <a:lnTo>
                    <a:pt x="0" y="138"/>
                  </a:lnTo>
                  <a:lnTo>
                    <a:pt x="70" y="28"/>
                  </a:lnTo>
                  <a:lnTo>
                    <a:pt x="2" y="28"/>
                  </a:lnTo>
                  <a:lnTo>
                    <a:pt x="2" y="0"/>
                  </a:lnTo>
                  <a:lnTo>
                    <a:pt x="108" y="0"/>
                  </a:lnTo>
                  <a:lnTo>
                    <a:pt x="108" y="24"/>
                  </a:lnTo>
                  <a:lnTo>
                    <a:pt x="38" y="134"/>
                  </a:lnTo>
                  <a:lnTo>
                    <a:pt x="108" y="134"/>
                  </a:lnTo>
                  <a:lnTo>
                    <a:pt x="108" y="16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73" name="Rectangle 65"/>
            <p:cNvSpPr>
              <a:spLocks noChangeArrowheads="1"/>
            </p:cNvSpPr>
            <p:nvPr/>
          </p:nvSpPr>
          <p:spPr bwMode="auto">
            <a:xfrm>
              <a:off x="3458" y="2413"/>
              <a:ext cx="70" cy="28"/>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74" name="Freeform 66"/>
            <p:cNvSpPr>
              <a:spLocks noEditPoints="1"/>
            </p:cNvSpPr>
            <p:nvPr/>
          </p:nvSpPr>
          <p:spPr bwMode="auto">
            <a:xfrm>
              <a:off x="3562" y="2329"/>
              <a:ext cx="124" cy="162"/>
            </a:xfrm>
            <a:custGeom>
              <a:avLst/>
              <a:gdLst/>
              <a:ahLst/>
              <a:cxnLst>
                <a:cxn ang="0">
                  <a:pos x="124" y="162"/>
                </a:cxn>
                <a:cxn ang="0">
                  <a:pos x="86" y="162"/>
                </a:cxn>
                <a:cxn ang="0">
                  <a:pos x="54" y="98"/>
                </a:cxn>
                <a:cxn ang="0">
                  <a:pos x="32" y="98"/>
                </a:cxn>
                <a:cxn ang="0">
                  <a:pos x="32" y="162"/>
                </a:cxn>
                <a:cxn ang="0">
                  <a:pos x="0" y="162"/>
                </a:cxn>
                <a:cxn ang="0">
                  <a:pos x="0" y="0"/>
                </a:cxn>
                <a:cxn ang="0">
                  <a:pos x="64" y="0"/>
                </a:cxn>
                <a:cxn ang="0">
                  <a:pos x="64" y="0"/>
                </a:cxn>
                <a:cxn ang="0">
                  <a:pos x="76" y="0"/>
                </a:cxn>
                <a:cxn ang="0">
                  <a:pos x="86" y="4"/>
                </a:cxn>
                <a:cxn ang="0">
                  <a:pos x="94" y="8"/>
                </a:cxn>
                <a:cxn ang="0">
                  <a:pos x="102" y="14"/>
                </a:cxn>
                <a:cxn ang="0">
                  <a:pos x="102" y="14"/>
                </a:cxn>
                <a:cxn ang="0">
                  <a:pos x="108" y="22"/>
                </a:cxn>
                <a:cxn ang="0">
                  <a:pos x="112" y="30"/>
                </a:cxn>
                <a:cxn ang="0">
                  <a:pos x="116" y="40"/>
                </a:cxn>
                <a:cxn ang="0">
                  <a:pos x="116" y="50"/>
                </a:cxn>
                <a:cxn ang="0">
                  <a:pos x="116" y="50"/>
                </a:cxn>
                <a:cxn ang="0">
                  <a:pos x="114" y="64"/>
                </a:cxn>
                <a:cxn ang="0">
                  <a:pos x="112" y="72"/>
                </a:cxn>
                <a:cxn ang="0">
                  <a:pos x="108" y="78"/>
                </a:cxn>
                <a:cxn ang="0">
                  <a:pos x="108" y="78"/>
                </a:cxn>
                <a:cxn ang="0">
                  <a:pos x="98" y="86"/>
                </a:cxn>
                <a:cxn ang="0">
                  <a:pos x="86" y="92"/>
                </a:cxn>
                <a:cxn ang="0">
                  <a:pos x="124" y="162"/>
                </a:cxn>
                <a:cxn ang="0">
                  <a:pos x="84" y="50"/>
                </a:cxn>
                <a:cxn ang="0">
                  <a:pos x="84" y="50"/>
                </a:cxn>
                <a:cxn ang="0">
                  <a:pos x="82" y="40"/>
                </a:cxn>
                <a:cxn ang="0">
                  <a:pos x="78" y="34"/>
                </a:cxn>
                <a:cxn ang="0">
                  <a:pos x="78" y="34"/>
                </a:cxn>
                <a:cxn ang="0">
                  <a:pos x="70" y="30"/>
                </a:cxn>
                <a:cxn ang="0">
                  <a:pos x="62" y="28"/>
                </a:cxn>
                <a:cxn ang="0">
                  <a:pos x="32" y="28"/>
                </a:cxn>
                <a:cxn ang="0">
                  <a:pos x="32" y="70"/>
                </a:cxn>
                <a:cxn ang="0">
                  <a:pos x="62" y="70"/>
                </a:cxn>
                <a:cxn ang="0">
                  <a:pos x="62" y="70"/>
                </a:cxn>
                <a:cxn ang="0">
                  <a:pos x="70" y="70"/>
                </a:cxn>
                <a:cxn ang="0">
                  <a:pos x="78" y="64"/>
                </a:cxn>
                <a:cxn ang="0">
                  <a:pos x="78" y="64"/>
                </a:cxn>
                <a:cxn ang="0">
                  <a:pos x="82" y="58"/>
                </a:cxn>
                <a:cxn ang="0">
                  <a:pos x="84" y="50"/>
                </a:cxn>
                <a:cxn ang="0">
                  <a:pos x="84" y="50"/>
                </a:cxn>
              </a:cxnLst>
              <a:rect l="0" t="0" r="r" b="b"/>
              <a:pathLst>
                <a:path w="124" h="162">
                  <a:moveTo>
                    <a:pt x="124" y="162"/>
                  </a:moveTo>
                  <a:lnTo>
                    <a:pt x="86" y="162"/>
                  </a:lnTo>
                  <a:lnTo>
                    <a:pt x="54" y="98"/>
                  </a:lnTo>
                  <a:lnTo>
                    <a:pt x="32" y="98"/>
                  </a:lnTo>
                  <a:lnTo>
                    <a:pt x="32" y="162"/>
                  </a:lnTo>
                  <a:lnTo>
                    <a:pt x="0" y="162"/>
                  </a:lnTo>
                  <a:lnTo>
                    <a:pt x="0" y="0"/>
                  </a:lnTo>
                  <a:lnTo>
                    <a:pt x="64" y="0"/>
                  </a:lnTo>
                  <a:lnTo>
                    <a:pt x="64" y="0"/>
                  </a:lnTo>
                  <a:lnTo>
                    <a:pt x="76" y="0"/>
                  </a:lnTo>
                  <a:lnTo>
                    <a:pt x="86" y="4"/>
                  </a:lnTo>
                  <a:lnTo>
                    <a:pt x="94" y="8"/>
                  </a:lnTo>
                  <a:lnTo>
                    <a:pt x="102" y="14"/>
                  </a:lnTo>
                  <a:lnTo>
                    <a:pt x="102" y="14"/>
                  </a:lnTo>
                  <a:lnTo>
                    <a:pt x="108" y="22"/>
                  </a:lnTo>
                  <a:lnTo>
                    <a:pt x="112" y="30"/>
                  </a:lnTo>
                  <a:lnTo>
                    <a:pt x="116" y="40"/>
                  </a:lnTo>
                  <a:lnTo>
                    <a:pt x="116" y="50"/>
                  </a:lnTo>
                  <a:lnTo>
                    <a:pt x="116" y="50"/>
                  </a:lnTo>
                  <a:lnTo>
                    <a:pt x="114" y="64"/>
                  </a:lnTo>
                  <a:lnTo>
                    <a:pt x="112" y="72"/>
                  </a:lnTo>
                  <a:lnTo>
                    <a:pt x="108" y="78"/>
                  </a:lnTo>
                  <a:lnTo>
                    <a:pt x="108" y="78"/>
                  </a:lnTo>
                  <a:lnTo>
                    <a:pt x="98" y="86"/>
                  </a:lnTo>
                  <a:lnTo>
                    <a:pt x="86" y="92"/>
                  </a:lnTo>
                  <a:lnTo>
                    <a:pt x="124" y="162"/>
                  </a:lnTo>
                  <a:close/>
                  <a:moveTo>
                    <a:pt x="84" y="50"/>
                  </a:moveTo>
                  <a:lnTo>
                    <a:pt x="84" y="50"/>
                  </a:lnTo>
                  <a:lnTo>
                    <a:pt x="82" y="40"/>
                  </a:lnTo>
                  <a:lnTo>
                    <a:pt x="78" y="34"/>
                  </a:lnTo>
                  <a:lnTo>
                    <a:pt x="78" y="34"/>
                  </a:lnTo>
                  <a:lnTo>
                    <a:pt x="70" y="30"/>
                  </a:lnTo>
                  <a:lnTo>
                    <a:pt x="62" y="28"/>
                  </a:lnTo>
                  <a:lnTo>
                    <a:pt x="32" y="28"/>
                  </a:lnTo>
                  <a:lnTo>
                    <a:pt x="32" y="70"/>
                  </a:lnTo>
                  <a:lnTo>
                    <a:pt x="62" y="70"/>
                  </a:lnTo>
                  <a:lnTo>
                    <a:pt x="62" y="70"/>
                  </a:lnTo>
                  <a:lnTo>
                    <a:pt x="70" y="70"/>
                  </a:lnTo>
                  <a:lnTo>
                    <a:pt x="78" y="64"/>
                  </a:lnTo>
                  <a:lnTo>
                    <a:pt x="78" y="64"/>
                  </a:lnTo>
                  <a:lnTo>
                    <a:pt x="82" y="58"/>
                  </a:lnTo>
                  <a:lnTo>
                    <a:pt x="84" y="50"/>
                  </a:lnTo>
                  <a:lnTo>
                    <a:pt x="84" y="5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75" name="Rectangle 67"/>
            <p:cNvSpPr>
              <a:spLocks noChangeArrowheads="1"/>
            </p:cNvSpPr>
            <p:nvPr/>
          </p:nvSpPr>
          <p:spPr bwMode="auto">
            <a:xfrm>
              <a:off x="3712" y="2329"/>
              <a:ext cx="32" cy="16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76" name="Freeform 68"/>
            <p:cNvSpPr>
              <a:spLocks/>
            </p:cNvSpPr>
            <p:nvPr/>
          </p:nvSpPr>
          <p:spPr bwMode="auto">
            <a:xfrm>
              <a:off x="3782" y="2329"/>
              <a:ext cx="148" cy="162"/>
            </a:xfrm>
            <a:custGeom>
              <a:avLst/>
              <a:gdLst/>
              <a:ahLst/>
              <a:cxnLst>
                <a:cxn ang="0">
                  <a:pos x="148" y="162"/>
                </a:cxn>
                <a:cxn ang="0">
                  <a:pos x="116" y="162"/>
                </a:cxn>
                <a:cxn ang="0">
                  <a:pos x="116" y="68"/>
                </a:cxn>
                <a:cxn ang="0">
                  <a:pos x="84" y="130"/>
                </a:cxn>
                <a:cxn ang="0">
                  <a:pos x="62" y="130"/>
                </a:cxn>
                <a:cxn ang="0">
                  <a:pos x="32" y="68"/>
                </a:cxn>
                <a:cxn ang="0">
                  <a:pos x="32" y="162"/>
                </a:cxn>
                <a:cxn ang="0">
                  <a:pos x="0" y="162"/>
                </a:cxn>
                <a:cxn ang="0">
                  <a:pos x="0" y="0"/>
                </a:cxn>
                <a:cxn ang="0">
                  <a:pos x="30" y="0"/>
                </a:cxn>
                <a:cxn ang="0">
                  <a:pos x="74" y="88"/>
                </a:cxn>
                <a:cxn ang="0">
                  <a:pos x="116" y="0"/>
                </a:cxn>
                <a:cxn ang="0">
                  <a:pos x="148" y="0"/>
                </a:cxn>
                <a:cxn ang="0">
                  <a:pos x="148" y="162"/>
                </a:cxn>
              </a:cxnLst>
              <a:rect l="0" t="0" r="r" b="b"/>
              <a:pathLst>
                <a:path w="148" h="162">
                  <a:moveTo>
                    <a:pt x="148" y="162"/>
                  </a:moveTo>
                  <a:lnTo>
                    <a:pt x="116" y="162"/>
                  </a:lnTo>
                  <a:lnTo>
                    <a:pt x="116" y="68"/>
                  </a:lnTo>
                  <a:lnTo>
                    <a:pt x="84" y="130"/>
                  </a:lnTo>
                  <a:lnTo>
                    <a:pt x="62" y="130"/>
                  </a:lnTo>
                  <a:lnTo>
                    <a:pt x="32" y="68"/>
                  </a:lnTo>
                  <a:lnTo>
                    <a:pt x="32" y="162"/>
                  </a:lnTo>
                  <a:lnTo>
                    <a:pt x="0" y="162"/>
                  </a:lnTo>
                  <a:lnTo>
                    <a:pt x="0" y="0"/>
                  </a:lnTo>
                  <a:lnTo>
                    <a:pt x="30" y="0"/>
                  </a:lnTo>
                  <a:lnTo>
                    <a:pt x="74" y="88"/>
                  </a:lnTo>
                  <a:lnTo>
                    <a:pt x="116" y="0"/>
                  </a:lnTo>
                  <a:lnTo>
                    <a:pt x="148" y="0"/>
                  </a:lnTo>
                  <a:lnTo>
                    <a:pt x="148" y="16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77" name="Freeform 69"/>
            <p:cNvSpPr>
              <a:spLocks/>
            </p:cNvSpPr>
            <p:nvPr/>
          </p:nvSpPr>
          <p:spPr bwMode="auto">
            <a:xfrm>
              <a:off x="3962" y="2307"/>
              <a:ext cx="46" cy="206"/>
            </a:xfrm>
            <a:custGeom>
              <a:avLst/>
              <a:gdLst/>
              <a:ahLst/>
              <a:cxnLst>
                <a:cxn ang="0">
                  <a:pos x="46" y="154"/>
                </a:cxn>
                <a:cxn ang="0">
                  <a:pos x="46" y="154"/>
                </a:cxn>
                <a:cxn ang="0">
                  <a:pos x="44" y="170"/>
                </a:cxn>
                <a:cxn ang="0">
                  <a:pos x="40" y="182"/>
                </a:cxn>
                <a:cxn ang="0">
                  <a:pos x="40" y="182"/>
                </a:cxn>
                <a:cxn ang="0">
                  <a:pos x="32" y="192"/>
                </a:cxn>
                <a:cxn ang="0">
                  <a:pos x="20" y="206"/>
                </a:cxn>
                <a:cxn ang="0">
                  <a:pos x="0" y="186"/>
                </a:cxn>
                <a:cxn ang="0">
                  <a:pos x="0" y="186"/>
                </a:cxn>
                <a:cxn ang="0">
                  <a:pos x="6" y="180"/>
                </a:cxn>
                <a:cxn ang="0">
                  <a:pos x="6" y="180"/>
                </a:cxn>
                <a:cxn ang="0">
                  <a:pos x="12" y="172"/>
                </a:cxn>
                <a:cxn ang="0">
                  <a:pos x="12" y="172"/>
                </a:cxn>
                <a:cxn ang="0">
                  <a:pos x="14" y="164"/>
                </a:cxn>
                <a:cxn ang="0">
                  <a:pos x="16" y="152"/>
                </a:cxn>
                <a:cxn ang="0">
                  <a:pos x="16" y="54"/>
                </a:cxn>
                <a:cxn ang="0">
                  <a:pos x="16" y="54"/>
                </a:cxn>
                <a:cxn ang="0">
                  <a:pos x="14" y="44"/>
                </a:cxn>
                <a:cxn ang="0">
                  <a:pos x="12" y="36"/>
                </a:cxn>
                <a:cxn ang="0">
                  <a:pos x="12" y="36"/>
                </a:cxn>
                <a:cxn ang="0">
                  <a:pos x="0" y="20"/>
                </a:cxn>
                <a:cxn ang="0">
                  <a:pos x="20" y="0"/>
                </a:cxn>
                <a:cxn ang="0">
                  <a:pos x="20" y="0"/>
                </a:cxn>
                <a:cxn ang="0">
                  <a:pos x="30" y="12"/>
                </a:cxn>
                <a:cxn ang="0">
                  <a:pos x="30" y="12"/>
                </a:cxn>
                <a:cxn ang="0">
                  <a:pos x="40" y="24"/>
                </a:cxn>
                <a:cxn ang="0">
                  <a:pos x="40" y="24"/>
                </a:cxn>
                <a:cxn ang="0">
                  <a:pos x="44" y="36"/>
                </a:cxn>
                <a:cxn ang="0">
                  <a:pos x="46" y="54"/>
                </a:cxn>
                <a:cxn ang="0">
                  <a:pos x="46" y="154"/>
                </a:cxn>
              </a:cxnLst>
              <a:rect l="0" t="0" r="r" b="b"/>
              <a:pathLst>
                <a:path w="46" h="206">
                  <a:moveTo>
                    <a:pt x="46" y="154"/>
                  </a:moveTo>
                  <a:lnTo>
                    <a:pt x="46" y="154"/>
                  </a:lnTo>
                  <a:lnTo>
                    <a:pt x="44" y="170"/>
                  </a:lnTo>
                  <a:lnTo>
                    <a:pt x="40" y="182"/>
                  </a:lnTo>
                  <a:lnTo>
                    <a:pt x="40" y="182"/>
                  </a:lnTo>
                  <a:lnTo>
                    <a:pt x="32" y="192"/>
                  </a:lnTo>
                  <a:lnTo>
                    <a:pt x="20" y="206"/>
                  </a:lnTo>
                  <a:lnTo>
                    <a:pt x="0" y="186"/>
                  </a:lnTo>
                  <a:lnTo>
                    <a:pt x="0" y="186"/>
                  </a:lnTo>
                  <a:lnTo>
                    <a:pt x="6" y="180"/>
                  </a:lnTo>
                  <a:lnTo>
                    <a:pt x="6" y="180"/>
                  </a:lnTo>
                  <a:lnTo>
                    <a:pt x="12" y="172"/>
                  </a:lnTo>
                  <a:lnTo>
                    <a:pt x="12" y="172"/>
                  </a:lnTo>
                  <a:lnTo>
                    <a:pt x="14" y="164"/>
                  </a:lnTo>
                  <a:lnTo>
                    <a:pt x="16" y="152"/>
                  </a:lnTo>
                  <a:lnTo>
                    <a:pt x="16" y="54"/>
                  </a:lnTo>
                  <a:lnTo>
                    <a:pt x="16" y="54"/>
                  </a:lnTo>
                  <a:lnTo>
                    <a:pt x="14" y="44"/>
                  </a:lnTo>
                  <a:lnTo>
                    <a:pt x="12" y="36"/>
                  </a:lnTo>
                  <a:lnTo>
                    <a:pt x="12" y="36"/>
                  </a:lnTo>
                  <a:lnTo>
                    <a:pt x="0" y="20"/>
                  </a:lnTo>
                  <a:lnTo>
                    <a:pt x="20" y="0"/>
                  </a:lnTo>
                  <a:lnTo>
                    <a:pt x="20" y="0"/>
                  </a:lnTo>
                  <a:lnTo>
                    <a:pt x="30" y="12"/>
                  </a:lnTo>
                  <a:lnTo>
                    <a:pt x="30" y="12"/>
                  </a:lnTo>
                  <a:lnTo>
                    <a:pt x="40" y="24"/>
                  </a:lnTo>
                  <a:lnTo>
                    <a:pt x="40" y="24"/>
                  </a:lnTo>
                  <a:lnTo>
                    <a:pt x="44" y="36"/>
                  </a:lnTo>
                  <a:lnTo>
                    <a:pt x="46" y="54"/>
                  </a:lnTo>
                  <a:lnTo>
                    <a:pt x="46" y="15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grpSp>
      <p:pic>
        <p:nvPicPr>
          <p:cNvPr id="78" name="Picture 2"/>
          <p:cNvPicPr>
            <a:picLocks noChangeAspect="1" noChangeArrowheads="1"/>
          </p:cNvPicPr>
          <p:nvPr/>
        </p:nvPicPr>
        <p:blipFill>
          <a:blip r:embed="rId2" cstate="print"/>
          <a:srcRect t="15085" b="16649"/>
          <a:stretch>
            <a:fillRect/>
          </a:stretch>
        </p:blipFill>
        <p:spPr bwMode="auto">
          <a:xfrm>
            <a:off x="3612657" y="6284013"/>
            <a:ext cx="1918693" cy="382798"/>
          </a:xfrm>
          <a:prstGeom prst="rect">
            <a:avLst/>
          </a:prstGeom>
          <a:noFill/>
          <a:ln w="9525">
            <a:noFill/>
            <a:miter lim="800000"/>
            <a:headEnd/>
            <a:tailEnd/>
          </a:ln>
        </p:spPr>
      </p:pic>
    </p:spTree>
    <p:extLst>
      <p:ext uri="{BB962C8B-B14F-4D97-AF65-F5344CB8AC3E}">
        <p14:creationId xmlns:p14="http://schemas.microsoft.com/office/powerpoint/2010/main" val="206075366"/>
      </p:ext>
    </p:extLst>
  </p:cSld>
  <p:clrMapOvr>
    <a:masterClrMapping/>
  </p:clrMapOvr>
  <p:transition>
    <p:strips dir="ru"/>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big bar down)" type="title" preserve="1">
  <p:cSld name="Title (big bar down)">
    <p:spTree>
      <p:nvGrpSpPr>
        <p:cNvPr id="1" name=""/>
        <p:cNvGrpSpPr/>
        <p:nvPr/>
      </p:nvGrpSpPr>
      <p:grpSpPr>
        <a:xfrm>
          <a:off x="0" y="0"/>
          <a:ext cx="0" cy="0"/>
          <a:chOff x="0" y="0"/>
          <a:chExt cx="0" cy="0"/>
        </a:xfrm>
      </p:grpSpPr>
      <p:pic>
        <p:nvPicPr>
          <p:cNvPr id="12" name="Pictur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78" y="3"/>
            <a:ext cx="9141621" cy="4152898"/>
          </a:xfrm>
          <a:prstGeom prst="rect">
            <a:avLst/>
          </a:prstGeom>
        </p:spPr>
      </p:pic>
      <p:pic>
        <p:nvPicPr>
          <p:cNvPr id="11" name="cdtPicture 10 Id13" descr="SIE_Logo_Layer_Petrol_RGB_A3_76mm.wmf"/>
          <p:cNvPicPr>
            <a:picLocks noChangeAspect="1"/>
          </p:cNvPicPr>
          <p:nvPr>
            <p:custDataLst>
              <p:tags r:id="rId1"/>
            </p:custDataLst>
          </p:nvPr>
        </p:nvPicPr>
        <p:blipFill rotWithShape="1">
          <a:blip r:embed="rId7">
            <a:extLst>
              <a:ext uri="{28A0092B-C50C-407E-A947-70E740481C1C}">
                <a14:useLocalDpi xmlns:a14="http://schemas.microsoft.com/office/drawing/2010/main" val="0"/>
              </a:ext>
            </a:extLst>
          </a:blip>
          <a:srcRect l="8444" t="41343" r="22606" b="34074"/>
          <a:stretch/>
        </p:blipFill>
        <p:spPr bwMode="auto">
          <a:xfrm>
            <a:off x="771123" y="1718846"/>
            <a:ext cx="1413726" cy="3766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cdtText Box 101 Id12"/>
          <p:cNvSpPr txBox="1">
            <a:spLocks noChangeArrowheads="1"/>
          </p:cNvSpPr>
          <p:nvPr>
            <p:custDataLst>
              <p:tags r:id="rId2"/>
            </p:custDataLst>
          </p:nvPr>
        </p:nvSpPr>
        <p:spPr bwMode="auto">
          <a:xfrm>
            <a:off x="4572001" y="0"/>
            <a:ext cx="1190" cy="1588"/>
          </a:xfrm>
          <a:prstGeom prst="rect">
            <a:avLst/>
          </a:prstGeom>
          <a:noFill/>
          <a:ln>
            <a:noFill/>
          </a:ln>
          <a:effectLst/>
          <a:extLst/>
        </p:spPr>
        <p:txBody>
          <a:bodyPr wrap="none" lIns="0" tIns="27000" rIns="0" bIns="0"/>
          <a:lstStyle/>
          <a:p>
            <a:pPr algn="ctr">
              <a:defRPr/>
            </a:pPr>
            <a:endParaRPr lang="de-DE" sz="825" b="1">
              <a:solidFill>
                <a:srgbClr val="990000"/>
              </a:solidFill>
              <a:latin typeface="Arial" charset="0"/>
              <a:ea typeface="ＭＳ Ｐゴシック" pitchFamily="34" charset="-128"/>
            </a:endParaRPr>
          </a:p>
        </p:txBody>
      </p:sp>
      <p:pic>
        <p:nvPicPr>
          <p:cNvPr id="7" name="cdtPicture 10 Id13" descr="SIE_Logo_Layer_Petrol_RGB_A3_76mm.wmf"/>
          <p:cNvPicPr>
            <a:picLocks noChangeAspect="1"/>
          </p:cNvPicPr>
          <p:nvPr>
            <p:custDataLst>
              <p:tags r:id="rId3"/>
            </p:custDataLst>
          </p:nvPr>
        </p:nvPicPr>
        <p:blipFill>
          <a:blip r:embed="rId7">
            <a:extLst>
              <a:ext uri="{28A0092B-C50C-407E-A947-70E740481C1C}">
                <a14:useLocalDpi xmlns:a14="http://schemas.microsoft.com/office/drawing/2010/main" val="0"/>
              </a:ext>
            </a:extLst>
          </a:blip>
          <a:srcRect/>
          <a:stretch>
            <a:fillRect/>
          </a:stretch>
        </p:blipFill>
        <p:spPr bwMode="auto">
          <a:xfrm>
            <a:off x="470083" y="2"/>
            <a:ext cx="1295915" cy="968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cdtText Box 133 Id14"/>
          <p:cNvSpPr txBox="1">
            <a:spLocks noChangeArrowheads="1"/>
          </p:cNvSpPr>
          <p:nvPr>
            <p:custDataLst>
              <p:tags r:id="rId4"/>
            </p:custDataLst>
          </p:nvPr>
        </p:nvSpPr>
        <p:spPr bwMode="auto">
          <a:xfrm>
            <a:off x="0" y="6165850"/>
            <a:ext cx="9144000" cy="431800"/>
          </a:xfrm>
          <a:prstGeom prst="rect">
            <a:avLst/>
          </a:prstGeom>
          <a:noFill/>
          <a:ln w="9525">
            <a:noFill/>
            <a:miter lim="800000"/>
            <a:headEnd/>
            <a:tailEnd/>
          </a:ln>
          <a:effectLst/>
        </p:spPr>
        <p:txBody>
          <a:bodyPr lIns="469800" tIns="108000" rIns="2408400" bIns="0" anchor="ctr"/>
          <a:lstStyle/>
          <a:p>
            <a:pPr>
              <a:defRPr/>
            </a:pPr>
            <a:r>
              <a:rPr lang="de-DE" sz="750" b="1" dirty="0" err="1">
                <a:solidFill>
                  <a:srgbClr val="879BAA"/>
                </a:solidFill>
              </a:rPr>
              <a:t>Unrestricted</a:t>
            </a:r>
            <a:r>
              <a:rPr lang="de-DE" sz="750" b="1" dirty="0">
                <a:solidFill>
                  <a:srgbClr val="879BAA"/>
                </a:solidFill>
              </a:rPr>
              <a:t> / © Siemens AG 2014. All </a:t>
            </a:r>
            <a:r>
              <a:rPr lang="de-DE" sz="750" b="1" dirty="0" err="1">
                <a:solidFill>
                  <a:srgbClr val="879BAA"/>
                </a:solidFill>
              </a:rPr>
              <a:t>Rights</a:t>
            </a:r>
            <a:r>
              <a:rPr lang="de-DE" sz="750" b="1" dirty="0">
                <a:solidFill>
                  <a:srgbClr val="879BAA"/>
                </a:solidFill>
              </a:rPr>
              <a:t> </a:t>
            </a:r>
            <a:r>
              <a:rPr lang="de-DE" sz="750" b="1" dirty="0" err="1">
                <a:solidFill>
                  <a:srgbClr val="879BAA"/>
                </a:solidFill>
              </a:rPr>
              <a:t>Reserved</a:t>
            </a:r>
            <a:r>
              <a:rPr lang="de-DE" sz="750" b="1" dirty="0">
                <a:solidFill>
                  <a:srgbClr val="879BAA"/>
                </a:solidFill>
              </a:rPr>
              <a:t>.</a:t>
            </a:r>
          </a:p>
        </p:txBody>
      </p:sp>
      <p:sp>
        <p:nvSpPr>
          <p:cNvPr id="57350" name="cdtRectangle 115 Id57350"/>
          <p:cNvSpPr>
            <a:spLocks noGrp="1" noChangeArrowheads="1"/>
          </p:cNvSpPr>
          <p:nvPr>
            <p:ph type="ctrTitle"/>
          </p:nvPr>
        </p:nvSpPr>
        <p:spPr bwMode="gray">
          <a:xfrm>
            <a:off x="253499" y="4149118"/>
            <a:ext cx="8890529" cy="716126"/>
          </a:xfrm>
          <a:solidFill>
            <a:srgbClr val="879BAA"/>
          </a:solidFill>
        </p:spPr>
        <p:txBody>
          <a:bodyPr lIns="270000" tIns="144000" rIns="482400" bIns="108000" anchor="t">
            <a:spAutoFit/>
          </a:bodyPr>
          <a:lstStyle>
            <a:lvl1pPr>
              <a:defRPr sz="3000" smtClean="0">
                <a:solidFill>
                  <a:srgbClr val="FFFFFF"/>
                </a:solidFill>
                <a:latin typeface="Arial" pitchFamily="34" charset="0"/>
              </a:defRPr>
            </a:lvl1pPr>
          </a:lstStyle>
          <a:p>
            <a:r>
              <a:rPr lang="en-US" dirty="0" err="1"/>
              <a:t>Titelmasterformat</a:t>
            </a:r>
            <a:r>
              <a:rPr lang="en-US" dirty="0"/>
              <a:t> </a:t>
            </a:r>
            <a:r>
              <a:rPr lang="en-US" dirty="0" err="1"/>
              <a:t>durch</a:t>
            </a:r>
            <a:r>
              <a:rPr lang="en-US" dirty="0"/>
              <a:t> </a:t>
            </a:r>
            <a:r>
              <a:rPr lang="en-US" dirty="0" err="1"/>
              <a:t>Klicken</a:t>
            </a:r>
            <a:r>
              <a:rPr lang="en-US" dirty="0"/>
              <a:t> </a:t>
            </a:r>
            <a:r>
              <a:rPr lang="en-US" dirty="0" err="1"/>
              <a:t>bearbeiten</a:t>
            </a:r>
            <a:endParaRPr lang="en-US" dirty="0"/>
          </a:p>
        </p:txBody>
      </p:sp>
      <p:sp>
        <p:nvSpPr>
          <p:cNvPr id="57351" name="cdtRectangle 116 Id57351"/>
          <p:cNvSpPr>
            <a:spLocks noGrp="1" noChangeArrowheads="1"/>
          </p:cNvSpPr>
          <p:nvPr>
            <p:ph type="subTitle" idx="1"/>
          </p:nvPr>
        </p:nvSpPr>
        <p:spPr bwMode="gray">
          <a:xfrm>
            <a:off x="253499" y="3756008"/>
            <a:ext cx="8890529" cy="393082"/>
          </a:xfrm>
          <a:solidFill>
            <a:srgbClr val="233746">
              <a:alpha val="65000"/>
            </a:srgbClr>
          </a:solidFill>
        </p:spPr>
        <p:txBody>
          <a:bodyPr lIns="270000" tIns="18000" rIns="482400" bIns="36000" anchor="b">
            <a:noAutofit/>
          </a:bodyPr>
          <a:lstStyle>
            <a:lvl1pPr>
              <a:defRPr sz="1500" smtClean="0">
                <a:solidFill>
                  <a:srgbClr val="FFFFFF"/>
                </a:solidFill>
                <a:latin typeface="Arial" pitchFamily="34" charset="0"/>
              </a:defRPr>
            </a:lvl1pPr>
          </a:lstStyle>
          <a:p>
            <a:r>
              <a:rPr lang="en-US" dirty="0" err="1"/>
              <a:t>Formatvorlage</a:t>
            </a:r>
            <a:r>
              <a:rPr lang="en-US" dirty="0"/>
              <a:t> des </a:t>
            </a:r>
            <a:r>
              <a:rPr lang="en-US" dirty="0" err="1"/>
              <a:t>Untertitelmasters</a:t>
            </a:r>
            <a:r>
              <a:rPr lang="en-US" dirty="0"/>
              <a:t> </a:t>
            </a:r>
            <a:r>
              <a:rPr lang="en-US" dirty="0" err="1"/>
              <a:t>durch</a:t>
            </a:r>
            <a:r>
              <a:rPr lang="en-US" dirty="0"/>
              <a:t> </a:t>
            </a:r>
            <a:r>
              <a:rPr lang="en-US" dirty="0" err="1"/>
              <a:t>Klicken</a:t>
            </a:r>
            <a:r>
              <a:rPr lang="en-US" dirty="0"/>
              <a:t> </a:t>
            </a:r>
            <a:r>
              <a:rPr lang="en-US" dirty="0" err="1"/>
              <a:t>bearbeiten</a:t>
            </a:r>
            <a:endParaRPr lang="en-US" dirty="0"/>
          </a:p>
        </p:txBody>
      </p:sp>
      <p:pic>
        <p:nvPicPr>
          <p:cNvPr id="2050" name="Picture 2" descr="http://www.plmportal.org/tl_files/plm/img/profile/Dienstleister/TESIS/05_PLM-ERP.PNG"/>
          <p:cNvPicPr>
            <a:picLocks noChangeAspect="1" noChangeArrowheads="1"/>
          </p:cNvPicPr>
          <p:nvPr/>
        </p:nvPicPr>
        <p:blipFill rotWithShape="1">
          <a:blip r:embed="rId8">
            <a:extLst>
              <a:ext uri="{28A0092B-C50C-407E-A947-70E740481C1C}">
                <a14:useLocalDpi xmlns:a14="http://schemas.microsoft.com/office/drawing/2010/main" val="0"/>
              </a:ext>
            </a:extLst>
          </a:blip>
          <a:srcRect t="3208" r="8903" b="16555"/>
          <a:stretch/>
        </p:blipFill>
        <p:spPr bwMode="auto">
          <a:xfrm>
            <a:off x="2255087" y="484190"/>
            <a:ext cx="3896097" cy="2858293"/>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2052" name="Picture 4" descr="https://d3kjp0zrek7zit.cloudfront.net/uploads/vendor/image/407/detail_1391173195.jp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614049" y="1479947"/>
            <a:ext cx="1428006" cy="9429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9843905"/>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hapter title (big bar down)" type="title" preserve="1">
  <p:cSld name="Chapter title (big bar down)">
    <p:spTree>
      <p:nvGrpSpPr>
        <p:cNvPr id="1" name=""/>
        <p:cNvGrpSpPr/>
        <p:nvPr/>
      </p:nvGrpSpPr>
      <p:grpSpPr>
        <a:xfrm>
          <a:off x="0" y="0"/>
          <a:ext cx="0" cy="0"/>
          <a:chOff x="0" y="0"/>
          <a:chExt cx="0" cy="0"/>
        </a:xfrm>
      </p:grpSpPr>
      <p:sp>
        <p:nvSpPr>
          <p:cNvPr id="4" name="cdtRectangle 12 Id15"/>
          <p:cNvSpPr>
            <a:spLocks noChangeArrowheads="1"/>
          </p:cNvSpPr>
          <p:nvPr>
            <p:custDataLst>
              <p:tags r:id="rId1"/>
            </p:custDataLst>
          </p:nvPr>
        </p:nvSpPr>
        <p:spPr bwMode="gray">
          <a:xfrm>
            <a:off x="0" y="57"/>
            <a:ext cx="9144000" cy="1268413"/>
          </a:xfrm>
          <a:prstGeom prst="rect">
            <a:avLst/>
          </a:prstGeom>
          <a:solidFill>
            <a:schemeClr val="lt2"/>
          </a:solidFill>
          <a:ln w="9525">
            <a:noFill/>
            <a:miter lim="800000"/>
            <a:headEnd/>
            <a:tailEnd/>
          </a:ln>
          <a:effectLst/>
        </p:spPr>
        <p:txBody>
          <a:bodyPr wrap="none" anchor="ctr"/>
          <a:lstStyle/>
          <a:p>
            <a:pPr>
              <a:defRPr/>
            </a:pPr>
            <a:endParaRPr lang="en-US">
              <a:solidFill>
                <a:srgbClr val="ADBECB"/>
              </a:solidFill>
              <a:latin typeface="Arial" charset="0"/>
              <a:ea typeface="ＭＳ Ｐゴシック" pitchFamily="34" charset="-128"/>
            </a:endParaRPr>
          </a:p>
        </p:txBody>
      </p:sp>
      <p:pic>
        <p:nvPicPr>
          <p:cNvPr id="5" name="cdtPicture 10 Id10" descr="SIE_Logo_Layer_Petrol_RGB_A3_76mm.wmf"/>
          <p:cNvPicPr>
            <a:picLocks noChangeAspect="1"/>
          </p:cNvPicPr>
          <p:nvPr>
            <p:custDataLst>
              <p:tags r:id="rId2"/>
            </p:custDataLst>
          </p:nvPr>
        </p:nvPicPr>
        <p:blipFill>
          <a:blip r:embed="rId36">
            <a:extLst>
              <a:ext uri="{28A0092B-C50C-407E-A947-70E740481C1C}">
                <a14:useLocalDpi xmlns:a14="http://schemas.microsoft.com/office/drawing/2010/main" val="0"/>
              </a:ext>
            </a:extLst>
          </a:blip>
          <a:srcRect/>
          <a:stretch>
            <a:fillRect/>
          </a:stretch>
        </p:blipFill>
        <p:spPr bwMode="auto">
          <a:xfrm>
            <a:off x="7702904" y="0"/>
            <a:ext cx="1079334" cy="806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cdtText Box 133 Id16"/>
          <p:cNvSpPr txBox="1">
            <a:spLocks noChangeArrowheads="1"/>
          </p:cNvSpPr>
          <p:nvPr>
            <p:custDataLst>
              <p:tags r:id="rId3"/>
            </p:custDataLst>
          </p:nvPr>
        </p:nvSpPr>
        <p:spPr bwMode="auto">
          <a:xfrm>
            <a:off x="0" y="6165850"/>
            <a:ext cx="9144000" cy="431800"/>
          </a:xfrm>
          <a:prstGeom prst="rect">
            <a:avLst/>
          </a:prstGeom>
          <a:noFill/>
          <a:ln w="9525">
            <a:noFill/>
            <a:miter lim="800000"/>
            <a:headEnd/>
            <a:tailEnd/>
          </a:ln>
          <a:effectLst/>
        </p:spPr>
        <p:txBody>
          <a:bodyPr lIns="469800" tIns="108000" rIns="2408400" bIns="0" anchor="ctr"/>
          <a:lstStyle/>
          <a:p>
            <a:pPr>
              <a:defRPr/>
            </a:pPr>
            <a:r>
              <a:rPr lang="de-DE" sz="750" b="1" dirty="0" err="1">
                <a:solidFill>
                  <a:srgbClr val="879BAA"/>
                </a:solidFill>
              </a:rPr>
              <a:t>Unrestricted</a:t>
            </a:r>
            <a:r>
              <a:rPr lang="de-DE" sz="750" b="1" dirty="0">
                <a:solidFill>
                  <a:srgbClr val="879BAA"/>
                </a:solidFill>
              </a:rPr>
              <a:t> / © Siemens AG 2014. All </a:t>
            </a:r>
            <a:r>
              <a:rPr lang="de-DE" sz="750" b="1" dirty="0" err="1">
                <a:solidFill>
                  <a:srgbClr val="879BAA"/>
                </a:solidFill>
              </a:rPr>
              <a:t>Rights</a:t>
            </a:r>
            <a:r>
              <a:rPr lang="de-DE" sz="750" b="1" dirty="0">
                <a:solidFill>
                  <a:srgbClr val="879BAA"/>
                </a:solidFill>
              </a:rPr>
              <a:t> </a:t>
            </a:r>
            <a:r>
              <a:rPr lang="de-DE" sz="750" b="1" dirty="0" err="1">
                <a:solidFill>
                  <a:srgbClr val="879BAA"/>
                </a:solidFill>
              </a:rPr>
              <a:t>Reserved</a:t>
            </a:r>
            <a:r>
              <a:rPr lang="de-DE" sz="750" b="1" dirty="0">
                <a:solidFill>
                  <a:srgbClr val="879BAA"/>
                </a:solidFill>
              </a:rPr>
              <a:t>.</a:t>
            </a:r>
          </a:p>
        </p:txBody>
      </p:sp>
      <p:sp>
        <p:nvSpPr>
          <p:cNvPr id="7" name="cdtTextBox 12 Id17"/>
          <p:cNvSpPr txBox="1"/>
          <p:nvPr>
            <p:custDataLst>
              <p:tags r:id="rId4"/>
            </p:custDataLst>
          </p:nvPr>
        </p:nvSpPr>
        <p:spPr>
          <a:xfrm>
            <a:off x="3" y="6597650"/>
            <a:ext cx="2947643" cy="260350"/>
          </a:xfrm>
          <a:prstGeom prst="rect">
            <a:avLst/>
          </a:prstGeom>
          <a:noFill/>
        </p:spPr>
        <p:txBody>
          <a:bodyPr lIns="1431000" tIns="0" rIns="0" bIns="86400"/>
          <a:lstStyle/>
          <a:p>
            <a:pPr>
              <a:lnSpc>
                <a:spcPct val="110000"/>
              </a:lnSpc>
              <a:spcBef>
                <a:spcPct val="0"/>
              </a:spcBef>
              <a:defRPr/>
            </a:pPr>
            <a:endParaRPr lang="de-DE" sz="750" dirty="0">
              <a:solidFill>
                <a:srgbClr val="000000"/>
              </a:solidFill>
              <a:latin typeface="Arial" charset="0"/>
              <a:ea typeface="ＭＳ Ｐゴシック" pitchFamily="34" charset="-128"/>
            </a:endParaRPr>
          </a:p>
        </p:txBody>
      </p:sp>
      <p:sp>
        <p:nvSpPr>
          <p:cNvPr id="8" name="cdtTextBox 11 Id18"/>
          <p:cNvSpPr txBox="1"/>
          <p:nvPr>
            <p:custDataLst>
              <p:tags r:id="rId5"/>
            </p:custDataLst>
          </p:nvPr>
        </p:nvSpPr>
        <p:spPr>
          <a:xfrm>
            <a:off x="0" y="6597650"/>
            <a:ext cx="1323286" cy="260350"/>
          </a:xfrm>
          <a:prstGeom prst="rect">
            <a:avLst/>
          </a:prstGeom>
          <a:noFill/>
        </p:spPr>
        <p:txBody>
          <a:bodyPr lIns="469800" tIns="0" rIns="0" bIns="86400"/>
          <a:lstStyle/>
          <a:p>
            <a:pPr>
              <a:lnSpc>
                <a:spcPct val="110000"/>
              </a:lnSpc>
              <a:spcBef>
                <a:spcPct val="0"/>
              </a:spcBef>
              <a:defRPr/>
            </a:pPr>
            <a:r>
              <a:rPr lang="de-DE" sz="750">
                <a:solidFill>
                  <a:srgbClr val="000000"/>
                </a:solidFill>
                <a:latin typeface="Arial" charset="0"/>
                <a:ea typeface="ＭＳ Ｐゴシック" pitchFamily="34" charset="-128"/>
              </a:rPr>
              <a:t>Page </a:t>
            </a:r>
            <a:fld id="{9476D523-2193-4C76-ABB1-55C3D6E23222}" type="slidenum">
              <a:rPr lang="de-DE" sz="750">
                <a:solidFill>
                  <a:srgbClr val="000000"/>
                </a:solidFill>
                <a:latin typeface="Arial" charset="0"/>
                <a:ea typeface="ＭＳ Ｐゴシック" pitchFamily="34" charset="-128"/>
              </a:rPr>
              <a:pPr>
                <a:lnSpc>
                  <a:spcPct val="110000"/>
                </a:lnSpc>
                <a:spcBef>
                  <a:spcPct val="0"/>
                </a:spcBef>
                <a:defRPr/>
              </a:pPr>
              <a:t>‹Nr.›</a:t>
            </a:fld>
            <a:endParaRPr lang="de-DE" sz="750">
              <a:solidFill>
                <a:srgbClr val="000000"/>
              </a:solidFill>
              <a:latin typeface="Arial" charset="0"/>
              <a:ea typeface="ＭＳ Ｐゴシック" pitchFamily="34" charset="-128"/>
            </a:endParaRPr>
          </a:p>
        </p:txBody>
      </p:sp>
      <p:sp>
        <p:nvSpPr>
          <p:cNvPr id="9" name="cdtTextBox 13 Id19"/>
          <p:cNvSpPr txBox="1"/>
          <p:nvPr>
            <p:custDataLst>
              <p:tags r:id="rId6"/>
            </p:custDataLst>
          </p:nvPr>
        </p:nvSpPr>
        <p:spPr>
          <a:xfrm>
            <a:off x="2839354" y="6597650"/>
            <a:ext cx="6304648" cy="260350"/>
          </a:xfrm>
          <a:prstGeom prst="rect">
            <a:avLst/>
          </a:prstGeom>
          <a:noFill/>
        </p:spPr>
        <p:txBody>
          <a:bodyPr lIns="0" tIns="0" rIns="361800" bIns="86400"/>
          <a:lstStyle/>
          <a:p>
            <a:pPr algn="r">
              <a:lnSpc>
                <a:spcPct val="110000"/>
              </a:lnSpc>
              <a:spcBef>
                <a:spcPts val="0"/>
              </a:spcBef>
              <a:defRPr/>
            </a:pPr>
            <a:r>
              <a:rPr lang="de-DE" sz="750" dirty="0">
                <a:solidFill>
                  <a:srgbClr val="000000"/>
                </a:solidFill>
              </a:rPr>
              <a:t>Digital Factory Division</a:t>
            </a:r>
          </a:p>
        </p:txBody>
      </p:sp>
      <p:sp>
        <p:nvSpPr>
          <p:cNvPr id="10" name="cdtText Box 101 Id20"/>
          <p:cNvSpPr txBox="1">
            <a:spLocks noChangeArrowheads="1"/>
          </p:cNvSpPr>
          <p:nvPr>
            <p:custDataLst>
              <p:tags r:id="rId7"/>
            </p:custDataLst>
          </p:nvPr>
        </p:nvSpPr>
        <p:spPr bwMode="auto">
          <a:xfrm>
            <a:off x="4572001" y="0"/>
            <a:ext cx="1190" cy="1588"/>
          </a:xfrm>
          <a:prstGeom prst="rect">
            <a:avLst/>
          </a:prstGeom>
          <a:noFill/>
          <a:ln>
            <a:noFill/>
          </a:ln>
          <a:effectLst/>
          <a:extLst/>
        </p:spPr>
        <p:txBody>
          <a:bodyPr wrap="none" lIns="0" tIns="27000" rIns="0" bIns="0"/>
          <a:lstStyle/>
          <a:p>
            <a:pPr algn="ctr">
              <a:defRPr/>
            </a:pPr>
            <a:endParaRPr lang="de-DE" sz="825" b="1">
              <a:solidFill>
                <a:srgbClr val="990000"/>
              </a:solidFill>
              <a:latin typeface="Arial" charset="0"/>
              <a:ea typeface="ＭＳ Ｐゴシック" pitchFamily="34" charset="-128"/>
            </a:endParaRPr>
          </a:p>
        </p:txBody>
      </p:sp>
      <p:cxnSp>
        <p:nvCxnSpPr>
          <p:cNvPr id="11" name="cdtMasterTags_CL1 Id7"/>
          <p:cNvCxnSpPr>
            <a:cxnSpLocks noChangeShapeType="1"/>
          </p:cNvCxnSpPr>
          <p:nvPr>
            <p:custDataLst>
              <p:tags r:id="rId8"/>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12" name="cdtMasterTags_CL2 Id9"/>
          <p:cNvCxnSpPr>
            <a:cxnSpLocks noChangeShapeType="1"/>
          </p:cNvCxnSpPr>
          <p:nvPr>
            <p:custDataLst>
              <p:tags r:id="rId9"/>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13" name="cdtMasterTags_CL3 Id11"/>
          <p:cNvCxnSpPr>
            <a:cxnSpLocks noChangeShapeType="1"/>
          </p:cNvCxnSpPr>
          <p:nvPr>
            <p:custDataLst>
              <p:tags r:id="rId10"/>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14" name="cdtMasterTags_CL4 Id12"/>
          <p:cNvCxnSpPr>
            <a:cxnSpLocks noChangeShapeType="1"/>
          </p:cNvCxnSpPr>
          <p:nvPr>
            <p:custDataLst>
              <p:tags r:id="rId11"/>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15" name="cdtMasterTags_CL5 Id13"/>
          <p:cNvCxnSpPr>
            <a:cxnSpLocks noChangeShapeType="1"/>
          </p:cNvCxnSpPr>
          <p:nvPr>
            <p:custDataLst>
              <p:tags r:id="rId12"/>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16" name="cdtMasterTags_CL6 Id14"/>
          <p:cNvCxnSpPr>
            <a:cxnSpLocks noChangeShapeType="1"/>
          </p:cNvCxnSpPr>
          <p:nvPr>
            <p:custDataLst>
              <p:tags r:id="rId13"/>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17" name="cdtMasterTags_CL7 Id3080"/>
          <p:cNvCxnSpPr>
            <a:cxnSpLocks noChangeShapeType="1"/>
          </p:cNvCxnSpPr>
          <p:nvPr>
            <p:custDataLst>
              <p:tags r:id="rId14"/>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18" name="cdtMasterTags_CL8 Id3081"/>
          <p:cNvCxnSpPr>
            <a:cxnSpLocks noChangeShapeType="1"/>
          </p:cNvCxnSpPr>
          <p:nvPr>
            <p:custDataLst>
              <p:tags r:id="rId15"/>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19" name="cdtMasterTags_CL9 Id3082"/>
          <p:cNvCxnSpPr>
            <a:cxnSpLocks noChangeShapeType="1"/>
          </p:cNvCxnSpPr>
          <p:nvPr>
            <p:custDataLst>
              <p:tags r:id="rId16"/>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20" name="cdtMasterTags_CL10 Id3083"/>
          <p:cNvCxnSpPr>
            <a:cxnSpLocks noChangeShapeType="1"/>
          </p:cNvCxnSpPr>
          <p:nvPr>
            <p:custDataLst>
              <p:tags r:id="rId17"/>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21" name="cdtMasterTags_CL11 Id3084"/>
          <p:cNvCxnSpPr>
            <a:cxnSpLocks noChangeShapeType="1"/>
          </p:cNvCxnSpPr>
          <p:nvPr>
            <p:custDataLst>
              <p:tags r:id="rId18"/>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22" name="cdtMasterTags_CL12 Id3085"/>
          <p:cNvCxnSpPr>
            <a:cxnSpLocks noChangeShapeType="1"/>
          </p:cNvCxnSpPr>
          <p:nvPr>
            <p:custDataLst>
              <p:tags r:id="rId19"/>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23" name="cdtMasterTags_CL13 Id3086"/>
          <p:cNvCxnSpPr>
            <a:cxnSpLocks noChangeShapeType="1"/>
          </p:cNvCxnSpPr>
          <p:nvPr>
            <p:custDataLst>
              <p:tags r:id="rId20"/>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24" name="cdtMasterTags_CL14 Id3087"/>
          <p:cNvCxnSpPr>
            <a:cxnSpLocks noChangeShapeType="1"/>
          </p:cNvCxnSpPr>
          <p:nvPr>
            <p:custDataLst>
              <p:tags r:id="rId21"/>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25" name="cdtMasterTags_CL15 Id3088"/>
          <p:cNvCxnSpPr>
            <a:cxnSpLocks noChangeShapeType="1"/>
          </p:cNvCxnSpPr>
          <p:nvPr>
            <p:custDataLst>
              <p:tags r:id="rId22"/>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26" name="cdtMasterTags_CL16 Id3089"/>
          <p:cNvCxnSpPr>
            <a:cxnSpLocks noChangeShapeType="1"/>
          </p:cNvCxnSpPr>
          <p:nvPr>
            <p:custDataLst>
              <p:tags r:id="rId23"/>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27" name="cdtMasterTags_CL17 Id3090"/>
          <p:cNvCxnSpPr>
            <a:cxnSpLocks noChangeShapeType="1"/>
          </p:cNvCxnSpPr>
          <p:nvPr>
            <p:custDataLst>
              <p:tags r:id="rId24"/>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28" name="cdtMasterTags_CL18 Id3091"/>
          <p:cNvCxnSpPr>
            <a:cxnSpLocks noChangeShapeType="1"/>
          </p:cNvCxnSpPr>
          <p:nvPr>
            <p:custDataLst>
              <p:tags r:id="rId25"/>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29" name="cdtMasterTags_CL19 Id3092"/>
          <p:cNvCxnSpPr>
            <a:cxnSpLocks noChangeShapeType="1"/>
          </p:cNvCxnSpPr>
          <p:nvPr>
            <p:custDataLst>
              <p:tags r:id="rId26"/>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30" name="cdtMasterTags_CL20 Id3093"/>
          <p:cNvCxnSpPr>
            <a:cxnSpLocks noChangeShapeType="1"/>
          </p:cNvCxnSpPr>
          <p:nvPr>
            <p:custDataLst>
              <p:tags r:id="rId27"/>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31" name="cdtMasterTags_CL21 Id3094"/>
          <p:cNvCxnSpPr>
            <a:cxnSpLocks noChangeShapeType="1"/>
          </p:cNvCxnSpPr>
          <p:nvPr>
            <p:custDataLst>
              <p:tags r:id="rId28"/>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32" name="cdtMasterTags_CL22 Id3095"/>
          <p:cNvCxnSpPr>
            <a:cxnSpLocks noChangeShapeType="1"/>
          </p:cNvCxnSpPr>
          <p:nvPr>
            <p:custDataLst>
              <p:tags r:id="rId29"/>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33" name="cdtMasterTags"/>
          <p:cNvCxnSpPr>
            <a:cxnSpLocks noChangeShapeType="1"/>
          </p:cNvCxnSpPr>
          <p:nvPr>
            <p:custDataLst>
              <p:tags r:id="rId30"/>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sp>
        <p:nvSpPr>
          <p:cNvPr id="34" name="cdtRectangle 15 Id7"/>
          <p:cNvSpPr>
            <a:spLocks noChangeArrowheads="1"/>
          </p:cNvSpPr>
          <p:nvPr>
            <p:custDataLst>
              <p:tags r:id="rId31"/>
            </p:custDataLst>
          </p:nvPr>
        </p:nvSpPr>
        <p:spPr bwMode="gray">
          <a:xfrm>
            <a:off x="0" y="3"/>
            <a:ext cx="9144000" cy="4149725"/>
          </a:xfrm>
          <a:prstGeom prst="rect">
            <a:avLst/>
          </a:prstGeom>
          <a:solidFill>
            <a:srgbClr val="D7D7CD"/>
          </a:solidFill>
          <a:ln w="9525">
            <a:noFill/>
            <a:miter lim="800000"/>
            <a:headEnd/>
            <a:tailEnd/>
          </a:ln>
          <a:effectLst/>
        </p:spPr>
        <p:txBody>
          <a:bodyPr wrap="none" anchor="ctr"/>
          <a:lstStyle/>
          <a:p>
            <a:pPr>
              <a:defRPr/>
            </a:pPr>
            <a:endParaRPr lang="en-US">
              <a:solidFill>
                <a:srgbClr val="ADBECB"/>
              </a:solidFill>
              <a:latin typeface="Arial" charset="0"/>
              <a:ea typeface="ＭＳ Ｐゴシック" pitchFamily="34" charset="-128"/>
            </a:endParaRPr>
          </a:p>
        </p:txBody>
      </p:sp>
      <p:pic>
        <p:nvPicPr>
          <p:cNvPr id="35" name="cdtPicture 2 Id11"/>
          <p:cNvPicPr>
            <a:picLocks/>
          </p:cNvPicPr>
          <p:nvPr>
            <p:custDataLst>
              <p:tags r:id="rId32"/>
            </p:custDataLst>
          </p:nvPr>
        </p:nvPicPr>
        <p:blipFill>
          <a:blip r:embed="rId37">
            <a:extLst>
              <a:ext uri="{28A0092B-C50C-407E-A947-70E740481C1C}">
                <a14:useLocalDpi xmlns:a14="http://schemas.microsoft.com/office/drawing/2010/main" val="0"/>
              </a:ext>
            </a:extLst>
          </a:blip>
          <a:srcRect/>
          <a:stretch>
            <a:fillRect/>
          </a:stretch>
        </p:blipFill>
        <p:spPr bwMode="auto">
          <a:xfrm>
            <a:off x="0" y="3"/>
            <a:ext cx="9144000" cy="414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cdtText Box 101 Id6"/>
          <p:cNvSpPr txBox="1">
            <a:spLocks noChangeArrowheads="1"/>
          </p:cNvSpPr>
          <p:nvPr>
            <p:custDataLst>
              <p:tags r:id="rId33"/>
            </p:custDataLst>
          </p:nvPr>
        </p:nvSpPr>
        <p:spPr bwMode="auto">
          <a:xfrm>
            <a:off x="4572001" y="0"/>
            <a:ext cx="1190" cy="1588"/>
          </a:xfrm>
          <a:prstGeom prst="rect">
            <a:avLst/>
          </a:prstGeom>
          <a:noFill/>
          <a:ln>
            <a:noFill/>
          </a:ln>
          <a:effectLst/>
          <a:extLst/>
        </p:spPr>
        <p:txBody>
          <a:bodyPr wrap="none" lIns="0" tIns="27000" rIns="0" bIns="0"/>
          <a:lstStyle/>
          <a:p>
            <a:pPr algn="ctr">
              <a:defRPr/>
            </a:pPr>
            <a:endParaRPr lang="de-DE" sz="825" b="1">
              <a:solidFill>
                <a:srgbClr val="990000"/>
              </a:solidFill>
              <a:latin typeface="Arial" charset="0"/>
              <a:ea typeface="ＭＳ Ｐゴシック" pitchFamily="34" charset="-128"/>
            </a:endParaRPr>
          </a:p>
        </p:txBody>
      </p:sp>
      <p:pic>
        <p:nvPicPr>
          <p:cNvPr id="37" name="cdtPicture 7 Id8" descr="sie_logo_layer_petrol_rgb"/>
          <p:cNvPicPr>
            <a:picLocks noChangeAspect="1" noChangeArrowheads="1"/>
          </p:cNvPicPr>
          <p:nvPr>
            <p:custDataLst>
              <p:tags r:id="rId34"/>
            </p:custDataLst>
          </p:nvPr>
        </p:nvPicPr>
        <p:blipFill>
          <a:blip r:embed="rId38">
            <a:extLst>
              <a:ext uri="{28A0092B-C50C-407E-A947-70E740481C1C}">
                <a14:useLocalDpi xmlns:a14="http://schemas.microsoft.com/office/drawing/2010/main" val="0"/>
              </a:ext>
            </a:extLst>
          </a:blip>
          <a:srcRect/>
          <a:stretch>
            <a:fillRect/>
          </a:stretch>
        </p:blipFill>
        <p:spPr bwMode="auto">
          <a:xfrm>
            <a:off x="7702904" y="57"/>
            <a:ext cx="1079334" cy="804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350" name="cdtRectangle 115 Id57350"/>
          <p:cNvSpPr>
            <a:spLocks noGrp="1" noChangeArrowheads="1"/>
          </p:cNvSpPr>
          <p:nvPr>
            <p:ph type="ctrTitle"/>
          </p:nvPr>
        </p:nvSpPr>
        <p:spPr bwMode="gray">
          <a:xfrm>
            <a:off x="253500" y="4149118"/>
            <a:ext cx="8890529" cy="716126"/>
          </a:xfrm>
          <a:solidFill>
            <a:srgbClr val="879BAA"/>
          </a:solidFill>
        </p:spPr>
        <p:txBody>
          <a:bodyPr lIns="270000" tIns="144000" rIns="482400" bIns="108000" anchor="t">
            <a:spAutoFit/>
          </a:bodyPr>
          <a:lstStyle>
            <a:lvl1pPr>
              <a:defRPr sz="3000" smtClean="0">
                <a:solidFill>
                  <a:srgbClr val="FFFFFF"/>
                </a:solidFill>
                <a:latin typeface="Arial" pitchFamily="34" charset="0"/>
              </a:defRPr>
            </a:lvl1pPr>
          </a:lstStyle>
          <a:p>
            <a:r>
              <a:rPr lang="en-US" dirty="0" err="1"/>
              <a:t>Titelmasterformat</a:t>
            </a:r>
            <a:r>
              <a:rPr lang="en-US" dirty="0"/>
              <a:t> </a:t>
            </a:r>
            <a:r>
              <a:rPr lang="en-US" dirty="0" err="1"/>
              <a:t>durch</a:t>
            </a:r>
            <a:r>
              <a:rPr lang="en-US" dirty="0"/>
              <a:t> </a:t>
            </a:r>
            <a:r>
              <a:rPr lang="en-US" dirty="0" err="1"/>
              <a:t>Klicken</a:t>
            </a:r>
            <a:r>
              <a:rPr lang="en-US" dirty="0"/>
              <a:t> </a:t>
            </a:r>
            <a:r>
              <a:rPr lang="en-US" dirty="0" err="1"/>
              <a:t>bearbeiten</a:t>
            </a:r>
            <a:endParaRPr lang="en-US" dirty="0"/>
          </a:p>
        </p:txBody>
      </p:sp>
      <p:sp>
        <p:nvSpPr>
          <p:cNvPr id="57351" name="cdtRectangle 116 Id57351"/>
          <p:cNvSpPr>
            <a:spLocks noGrp="1" noChangeArrowheads="1"/>
          </p:cNvSpPr>
          <p:nvPr>
            <p:ph type="subTitle" idx="1"/>
          </p:nvPr>
        </p:nvSpPr>
        <p:spPr bwMode="gray">
          <a:xfrm>
            <a:off x="253500" y="3756008"/>
            <a:ext cx="8890529" cy="393082"/>
          </a:xfrm>
          <a:solidFill>
            <a:srgbClr val="233746">
              <a:alpha val="65000"/>
            </a:srgbClr>
          </a:solidFill>
        </p:spPr>
        <p:txBody>
          <a:bodyPr lIns="270000" tIns="18000" rIns="482400" bIns="36000" anchor="b">
            <a:noAutofit/>
          </a:bodyPr>
          <a:lstStyle>
            <a:lvl1pPr>
              <a:defRPr sz="1500" smtClean="0">
                <a:solidFill>
                  <a:srgbClr val="FFFFFF"/>
                </a:solidFill>
                <a:latin typeface="Arial" pitchFamily="34" charset="0"/>
              </a:defRPr>
            </a:lvl1pPr>
          </a:lstStyle>
          <a:p>
            <a:r>
              <a:rPr lang="en-US" dirty="0" err="1"/>
              <a:t>Formatvorlage</a:t>
            </a:r>
            <a:r>
              <a:rPr lang="en-US" dirty="0"/>
              <a:t> des </a:t>
            </a:r>
            <a:r>
              <a:rPr lang="en-US" dirty="0" err="1"/>
              <a:t>Untertitelmasters</a:t>
            </a:r>
            <a:r>
              <a:rPr lang="en-US" dirty="0"/>
              <a:t> </a:t>
            </a:r>
            <a:r>
              <a:rPr lang="en-US" dirty="0" err="1"/>
              <a:t>durch</a:t>
            </a:r>
            <a:r>
              <a:rPr lang="en-US" dirty="0"/>
              <a:t> </a:t>
            </a:r>
            <a:r>
              <a:rPr lang="en-US" dirty="0" err="1"/>
              <a:t>Klicken</a:t>
            </a:r>
            <a:r>
              <a:rPr lang="en-US" dirty="0"/>
              <a:t> </a:t>
            </a:r>
            <a:r>
              <a:rPr lang="en-US" dirty="0" err="1"/>
              <a:t>bearbeiten</a:t>
            </a:r>
            <a:endParaRPr lang="en-US" dirty="0"/>
          </a:p>
        </p:txBody>
      </p:sp>
    </p:spTree>
    <p:extLst>
      <p:ext uri="{BB962C8B-B14F-4D97-AF65-F5344CB8AC3E}">
        <p14:creationId xmlns:p14="http://schemas.microsoft.com/office/powerpoint/2010/main" val="2722467842"/>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Image + Index/Contact" preserve="1">
  <p:cSld name="Image + Index/Contact">
    <p:spTree>
      <p:nvGrpSpPr>
        <p:cNvPr id="1" name=""/>
        <p:cNvGrpSpPr/>
        <p:nvPr/>
      </p:nvGrpSpPr>
      <p:grpSpPr>
        <a:xfrm>
          <a:off x="0" y="0"/>
          <a:ext cx="0" cy="0"/>
          <a:chOff x="0" y="0"/>
          <a:chExt cx="0" cy="0"/>
        </a:xfrm>
      </p:grpSpPr>
      <p:sp>
        <p:nvSpPr>
          <p:cNvPr id="5" name="cdtRectangle 12 Id15"/>
          <p:cNvSpPr>
            <a:spLocks noChangeArrowheads="1"/>
          </p:cNvSpPr>
          <p:nvPr>
            <p:custDataLst>
              <p:tags r:id="rId1"/>
            </p:custDataLst>
          </p:nvPr>
        </p:nvSpPr>
        <p:spPr bwMode="gray">
          <a:xfrm>
            <a:off x="0" y="57"/>
            <a:ext cx="9144000" cy="1268413"/>
          </a:xfrm>
          <a:prstGeom prst="rect">
            <a:avLst/>
          </a:prstGeom>
          <a:solidFill>
            <a:schemeClr val="lt2"/>
          </a:solidFill>
          <a:ln w="9525">
            <a:noFill/>
            <a:miter lim="800000"/>
            <a:headEnd/>
            <a:tailEnd/>
          </a:ln>
          <a:effectLst/>
        </p:spPr>
        <p:txBody>
          <a:bodyPr wrap="none" anchor="ctr"/>
          <a:lstStyle/>
          <a:p>
            <a:pPr>
              <a:defRPr/>
            </a:pPr>
            <a:endParaRPr lang="en-US">
              <a:solidFill>
                <a:srgbClr val="ADBECB"/>
              </a:solidFill>
              <a:latin typeface="Arial" charset="0"/>
              <a:ea typeface="ＭＳ Ｐゴシック" pitchFamily="34" charset="-128"/>
            </a:endParaRPr>
          </a:p>
        </p:txBody>
      </p:sp>
      <p:pic>
        <p:nvPicPr>
          <p:cNvPr id="6" name="cdtPicture 10 Id10" descr="SIE_Logo_Layer_Petrol_RGB_A3_76mm.wmf"/>
          <p:cNvPicPr>
            <a:picLocks noChangeAspect="1"/>
          </p:cNvPicPr>
          <p:nvPr>
            <p:custDataLst>
              <p:tags r:id="rId2"/>
            </p:custDataLst>
          </p:nvPr>
        </p:nvPicPr>
        <p:blipFill>
          <a:blip r:embed="rId34">
            <a:extLst>
              <a:ext uri="{28A0092B-C50C-407E-A947-70E740481C1C}">
                <a14:useLocalDpi xmlns:a14="http://schemas.microsoft.com/office/drawing/2010/main" val="0"/>
              </a:ext>
            </a:extLst>
          </a:blip>
          <a:srcRect/>
          <a:stretch>
            <a:fillRect/>
          </a:stretch>
        </p:blipFill>
        <p:spPr bwMode="auto">
          <a:xfrm>
            <a:off x="7702904" y="0"/>
            <a:ext cx="1079334" cy="806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cdtText Box 133 Id16"/>
          <p:cNvSpPr txBox="1">
            <a:spLocks noChangeArrowheads="1"/>
          </p:cNvSpPr>
          <p:nvPr>
            <p:custDataLst>
              <p:tags r:id="rId3"/>
            </p:custDataLst>
          </p:nvPr>
        </p:nvSpPr>
        <p:spPr bwMode="auto">
          <a:xfrm>
            <a:off x="0" y="6175375"/>
            <a:ext cx="9144000" cy="431800"/>
          </a:xfrm>
          <a:prstGeom prst="rect">
            <a:avLst/>
          </a:prstGeom>
          <a:noFill/>
          <a:ln w="9525">
            <a:noFill/>
            <a:miter lim="800000"/>
            <a:headEnd/>
            <a:tailEnd/>
          </a:ln>
          <a:effectLst/>
        </p:spPr>
        <p:txBody>
          <a:bodyPr lIns="469800" tIns="108000" rIns="2408400" bIns="0" anchor="ctr"/>
          <a:lstStyle/>
          <a:p>
            <a:pPr>
              <a:defRPr/>
            </a:pPr>
            <a:r>
              <a:rPr lang="de-DE" sz="750" b="1" dirty="0" err="1">
                <a:solidFill>
                  <a:srgbClr val="879BAA"/>
                </a:solidFill>
              </a:rPr>
              <a:t>Unrestricted</a:t>
            </a:r>
            <a:r>
              <a:rPr lang="de-DE" sz="750" b="1" dirty="0">
                <a:solidFill>
                  <a:srgbClr val="879BAA"/>
                </a:solidFill>
              </a:rPr>
              <a:t> / © Siemens AG 2014. All </a:t>
            </a:r>
            <a:r>
              <a:rPr lang="de-DE" sz="750" b="1" dirty="0" err="1">
                <a:solidFill>
                  <a:srgbClr val="879BAA"/>
                </a:solidFill>
              </a:rPr>
              <a:t>Rights</a:t>
            </a:r>
            <a:r>
              <a:rPr lang="de-DE" sz="750" b="1" dirty="0">
                <a:solidFill>
                  <a:srgbClr val="879BAA"/>
                </a:solidFill>
              </a:rPr>
              <a:t> </a:t>
            </a:r>
            <a:r>
              <a:rPr lang="de-DE" sz="750" b="1" dirty="0" err="1">
                <a:solidFill>
                  <a:srgbClr val="879BAA"/>
                </a:solidFill>
              </a:rPr>
              <a:t>Reserved</a:t>
            </a:r>
            <a:r>
              <a:rPr lang="de-DE" sz="750" b="1" dirty="0">
                <a:solidFill>
                  <a:srgbClr val="879BAA"/>
                </a:solidFill>
              </a:rPr>
              <a:t>.</a:t>
            </a:r>
          </a:p>
        </p:txBody>
      </p:sp>
      <p:sp>
        <p:nvSpPr>
          <p:cNvPr id="8" name="cdtTextBox 12 Id17"/>
          <p:cNvSpPr txBox="1"/>
          <p:nvPr>
            <p:custDataLst>
              <p:tags r:id="rId4"/>
            </p:custDataLst>
          </p:nvPr>
        </p:nvSpPr>
        <p:spPr>
          <a:xfrm>
            <a:off x="3" y="6597650"/>
            <a:ext cx="2947643" cy="260350"/>
          </a:xfrm>
          <a:prstGeom prst="rect">
            <a:avLst/>
          </a:prstGeom>
          <a:noFill/>
        </p:spPr>
        <p:txBody>
          <a:bodyPr lIns="1431000" tIns="0" rIns="0" bIns="86400"/>
          <a:lstStyle/>
          <a:p>
            <a:pPr>
              <a:lnSpc>
                <a:spcPct val="110000"/>
              </a:lnSpc>
              <a:spcBef>
                <a:spcPct val="0"/>
              </a:spcBef>
              <a:defRPr/>
            </a:pPr>
            <a:endParaRPr lang="de-DE" sz="750" dirty="0">
              <a:solidFill>
                <a:srgbClr val="000000"/>
              </a:solidFill>
              <a:latin typeface="Arial" charset="0"/>
              <a:ea typeface="ＭＳ Ｐゴシック" pitchFamily="34" charset="-128"/>
            </a:endParaRPr>
          </a:p>
        </p:txBody>
      </p:sp>
      <p:sp>
        <p:nvSpPr>
          <p:cNvPr id="9" name="cdtTextBox 11 Id18"/>
          <p:cNvSpPr txBox="1"/>
          <p:nvPr>
            <p:custDataLst>
              <p:tags r:id="rId5"/>
            </p:custDataLst>
          </p:nvPr>
        </p:nvSpPr>
        <p:spPr>
          <a:xfrm>
            <a:off x="0" y="6597650"/>
            <a:ext cx="1323286" cy="260350"/>
          </a:xfrm>
          <a:prstGeom prst="rect">
            <a:avLst/>
          </a:prstGeom>
          <a:noFill/>
        </p:spPr>
        <p:txBody>
          <a:bodyPr lIns="469800" tIns="0" rIns="0" bIns="86400"/>
          <a:lstStyle/>
          <a:p>
            <a:pPr>
              <a:lnSpc>
                <a:spcPct val="110000"/>
              </a:lnSpc>
              <a:spcBef>
                <a:spcPct val="0"/>
              </a:spcBef>
              <a:defRPr/>
            </a:pPr>
            <a:r>
              <a:rPr lang="de-DE" sz="750">
                <a:solidFill>
                  <a:srgbClr val="000000"/>
                </a:solidFill>
                <a:latin typeface="Arial" charset="0"/>
                <a:ea typeface="ＭＳ Ｐゴシック" pitchFamily="34" charset="-128"/>
              </a:rPr>
              <a:t>Page </a:t>
            </a:r>
            <a:fld id="{EA4CFFC7-336A-496E-9A9A-D2F98F8112E1}" type="slidenum">
              <a:rPr lang="de-DE" sz="750">
                <a:solidFill>
                  <a:srgbClr val="000000"/>
                </a:solidFill>
                <a:latin typeface="Arial" charset="0"/>
                <a:ea typeface="ＭＳ Ｐゴシック" pitchFamily="34" charset="-128"/>
              </a:rPr>
              <a:pPr>
                <a:lnSpc>
                  <a:spcPct val="110000"/>
                </a:lnSpc>
                <a:spcBef>
                  <a:spcPct val="0"/>
                </a:spcBef>
                <a:defRPr/>
              </a:pPr>
              <a:t>‹Nr.›</a:t>
            </a:fld>
            <a:endParaRPr lang="de-DE" sz="750">
              <a:solidFill>
                <a:srgbClr val="000000"/>
              </a:solidFill>
              <a:latin typeface="Arial" charset="0"/>
              <a:ea typeface="ＭＳ Ｐゴシック" pitchFamily="34" charset="-128"/>
            </a:endParaRPr>
          </a:p>
        </p:txBody>
      </p:sp>
      <p:sp>
        <p:nvSpPr>
          <p:cNvPr id="10" name="cdtTextBox 13 Id19"/>
          <p:cNvSpPr txBox="1"/>
          <p:nvPr>
            <p:custDataLst>
              <p:tags r:id="rId6"/>
            </p:custDataLst>
          </p:nvPr>
        </p:nvSpPr>
        <p:spPr>
          <a:xfrm>
            <a:off x="2839354" y="6597650"/>
            <a:ext cx="6304648" cy="260350"/>
          </a:xfrm>
          <a:prstGeom prst="rect">
            <a:avLst/>
          </a:prstGeom>
          <a:noFill/>
        </p:spPr>
        <p:txBody>
          <a:bodyPr lIns="0" tIns="0" rIns="361800" bIns="86400"/>
          <a:lstStyle/>
          <a:p>
            <a:pPr algn="r">
              <a:lnSpc>
                <a:spcPct val="110000"/>
              </a:lnSpc>
              <a:spcBef>
                <a:spcPts val="0"/>
              </a:spcBef>
              <a:defRPr/>
            </a:pPr>
            <a:r>
              <a:rPr lang="de-DE" sz="750" dirty="0">
                <a:solidFill>
                  <a:srgbClr val="000000"/>
                </a:solidFill>
              </a:rPr>
              <a:t>Digital Factory Division</a:t>
            </a:r>
          </a:p>
        </p:txBody>
      </p:sp>
      <p:sp>
        <p:nvSpPr>
          <p:cNvPr id="12" name="cdtText Box 101 Id20"/>
          <p:cNvSpPr txBox="1">
            <a:spLocks noChangeArrowheads="1"/>
          </p:cNvSpPr>
          <p:nvPr>
            <p:custDataLst>
              <p:tags r:id="rId7"/>
            </p:custDataLst>
          </p:nvPr>
        </p:nvSpPr>
        <p:spPr bwMode="auto">
          <a:xfrm>
            <a:off x="4572001" y="0"/>
            <a:ext cx="1190" cy="1588"/>
          </a:xfrm>
          <a:prstGeom prst="rect">
            <a:avLst/>
          </a:prstGeom>
          <a:noFill/>
          <a:ln>
            <a:noFill/>
          </a:ln>
          <a:effectLst/>
          <a:extLst/>
        </p:spPr>
        <p:txBody>
          <a:bodyPr wrap="none" lIns="0" tIns="27000" rIns="0" bIns="0"/>
          <a:lstStyle/>
          <a:p>
            <a:pPr algn="ctr">
              <a:defRPr/>
            </a:pPr>
            <a:endParaRPr lang="de-DE" sz="825" b="1">
              <a:solidFill>
                <a:srgbClr val="990000"/>
              </a:solidFill>
              <a:latin typeface="Arial" charset="0"/>
              <a:ea typeface="ＭＳ Ｐゴシック" pitchFamily="34" charset="-128"/>
            </a:endParaRPr>
          </a:p>
        </p:txBody>
      </p:sp>
      <p:cxnSp>
        <p:nvCxnSpPr>
          <p:cNvPr id="14" name="cdtMasterTags_CL1 Id7"/>
          <p:cNvCxnSpPr>
            <a:cxnSpLocks noChangeShapeType="1"/>
          </p:cNvCxnSpPr>
          <p:nvPr>
            <p:custDataLst>
              <p:tags r:id="rId8"/>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15" name="cdtMasterTags_CL2 Id9"/>
          <p:cNvCxnSpPr>
            <a:cxnSpLocks noChangeShapeType="1"/>
          </p:cNvCxnSpPr>
          <p:nvPr>
            <p:custDataLst>
              <p:tags r:id="rId9"/>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16" name="cdtMasterTags_CL3 Id11"/>
          <p:cNvCxnSpPr>
            <a:cxnSpLocks noChangeShapeType="1"/>
          </p:cNvCxnSpPr>
          <p:nvPr>
            <p:custDataLst>
              <p:tags r:id="rId10"/>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17" name="cdtMasterTags_CL4 Id12"/>
          <p:cNvCxnSpPr>
            <a:cxnSpLocks noChangeShapeType="1"/>
          </p:cNvCxnSpPr>
          <p:nvPr>
            <p:custDataLst>
              <p:tags r:id="rId11"/>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18" name="cdtMasterTags_CL5 Id13"/>
          <p:cNvCxnSpPr>
            <a:cxnSpLocks noChangeShapeType="1"/>
          </p:cNvCxnSpPr>
          <p:nvPr>
            <p:custDataLst>
              <p:tags r:id="rId12"/>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19" name="cdtMasterTags_CL6 Id14"/>
          <p:cNvCxnSpPr>
            <a:cxnSpLocks noChangeShapeType="1"/>
          </p:cNvCxnSpPr>
          <p:nvPr>
            <p:custDataLst>
              <p:tags r:id="rId13"/>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20" name="cdtMasterTags_CL7 Id3080"/>
          <p:cNvCxnSpPr>
            <a:cxnSpLocks noChangeShapeType="1"/>
          </p:cNvCxnSpPr>
          <p:nvPr>
            <p:custDataLst>
              <p:tags r:id="rId14"/>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21" name="cdtMasterTags_CL8 Id3081"/>
          <p:cNvCxnSpPr>
            <a:cxnSpLocks noChangeShapeType="1"/>
          </p:cNvCxnSpPr>
          <p:nvPr>
            <p:custDataLst>
              <p:tags r:id="rId15"/>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22" name="cdtMasterTags_CL9 Id3082"/>
          <p:cNvCxnSpPr>
            <a:cxnSpLocks noChangeShapeType="1"/>
          </p:cNvCxnSpPr>
          <p:nvPr>
            <p:custDataLst>
              <p:tags r:id="rId16"/>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23" name="cdtMasterTags_CL10 Id3083"/>
          <p:cNvCxnSpPr>
            <a:cxnSpLocks noChangeShapeType="1"/>
          </p:cNvCxnSpPr>
          <p:nvPr>
            <p:custDataLst>
              <p:tags r:id="rId17"/>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24" name="cdtMasterTags_CL11 Id3084"/>
          <p:cNvCxnSpPr>
            <a:cxnSpLocks noChangeShapeType="1"/>
          </p:cNvCxnSpPr>
          <p:nvPr>
            <p:custDataLst>
              <p:tags r:id="rId18"/>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25" name="cdtMasterTags_CL12 Id3085"/>
          <p:cNvCxnSpPr>
            <a:cxnSpLocks noChangeShapeType="1"/>
          </p:cNvCxnSpPr>
          <p:nvPr>
            <p:custDataLst>
              <p:tags r:id="rId19"/>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26" name="cdtMasterTags_CL13 Id3086"/>
          <p:cNvCxnSpPr>
            <a:cxnSpLocks noChangeShapeType="1"/>
          </p:cNvCxnSpPr>
          <p:nvPr>
            <p:custDataLst>
              <p:tags r:id="rId20"/>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27" name="cdtMasterTags_CL14 Id3087"/>
          <p:cNvCxnSpPr>
            <a:cxnSpLocks noChangeShapeType="1"/>
          </p:cNvCxnSpPr>
          <p:nvPr>
            <p:custDataLst>
              <p:tags r:id="rId21"/>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28" name="cdtMasterTags_CL15 Id3088"/>
          <p:cNvCxnSpPr>
            <a:cxnSpLocks noChangeShapeType="1"/>
          </p:cNvCxnSpPr>
          <p:nvPr>
            <p:custDataLst>
              <p:tags r:id="rId22"/>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29" name="cdtMasterTags_CL16 Id3089"/>
          <p:cNvCxnSpPr>
            <a:cxnSpLocks noChangeShapeType="1"/>
          </p:cNvCxnSpPr>
          <p:nvPr>
            <p:custDataLst>
              <p:tags r:id="rId23"/>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30" name="cdtMasterTags_CL17 Id3090"/>
          <p:cNvCxnSpPr>
            <a:cxnSpLocks noChangeShapeType="1"/>
          </p:cNvCxnSpPr>
          <p:nvPr>
            <p:custDataLst>
              <p:tags r:id="rId24"/>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31" name="cdtMasterTags_CL18 Id3091"/>
          <p:cNvCxnSpPr>
            <a:cxnSpLocks noChangeShapeType="1"/>
          </p:cNvCxnSpPr>
          <p:nvPr>
            <p:custDataLst>
              <p:tags r:id="rId25"/>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32" name="cdtMasterTags_CL19 Id3092"/>
          <p:cNvCxnSpPr>
            <a:cxnSpLocks noChangeShapeType="1"/>
          </p:cNvCxnSpPr>
          <p:nvPr>
            <p:custDataLst>
              <p:tags r:id="rId26"/>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33" name="cdtMasterTags_CL20 Id3093"/>
          <p:cNvCxnSpPr>
            <a:cxnSpLocks noChangeShapeType="1"/>
          </p:cNvCxnSpPr>
          <p:nvPr>
            <p:custDataLst>
              <p:tags r:id="rId27"/>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34" name="cdtMasterTags_CL21 Id3094"/>
          <p:cNvCxnSpPr>
            <a:cxnSpLocks noChangeShapeType="1"/>
          </p:cNvCxnSpPr>
          <p:nvPr>
            <p:custDataLst>
              <p:tags r:id="rId28"/>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35" name="cdtMasterTags_CL22 Id3095"/>
          <p:cNvCxnSpPr>
            <a:cxnSpLocks noChangeShapeType="1"/>
          </p:cNvCxnSpPr>
          <p:nvPr>
            <p:custDataLst>
              <p:tags r:id="rId29"/>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36" name="cdtMasterTags"/>
          <p:cNvCxnSpPr>
            <a:cxnSpLocks noChangeShapeType="1"/>
          </p:cNvCxnSpPr>
          <p:nvPr>
            <p:custDataLst>
              <p:tags r:id="rId30"/>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sp>
        <p:nvSpPr>
          <p:cNvPr id="37" name="cdtRectangle 2 Id5"/>
          <p:cNvSpPr/>
          <p:nvPr>
            <p:custDataLst>
              <p:tags r:id="rId31"/>
            </p:custDataLst>
          </p:nvPr>
        </p:nvSpPr>
        <p:spPr bwMode="auto">
          <a:xfrm>
            <a:off x="3492666" y="1412875"/>
            <a:ext cx="5651334" cy="4752975"/>
          </a:xfrm>
          <a:prstGeom prst="rect">
            <a:avLst/>
          </a:prstGeom>
          <a:solidFill>
            <a:srgbClr val="D7D7CD"/>
          </a:solidFill>
          <a:ln>
            <a:noFill/>
          </a:ln>
          <a:effectLst/>
          <a:extLst/>
        </p:spPr>
        <p:txBody>
          <a:bodyPr lIns="81000" tIns="40500" rIns="81000" bIns="40500" anchor="ctr"/>
          <a:lstStyle/>
          <a:p>
            <a:pPr algn="ctr">
              <a:lnSpc>
                <a:spcPct val="110000"/>
              </a:lnSpc>
              <a:spcBef>
                <a:spcPct val="0"/>
              </a:spcBef>
              <a:buFont typeface="Wingdings" pitchFamily="2" charset="2"/>
              <a:buNone/>
              <a:defRPr/>
            </a:pPr>
            <a:endParaRPr lang="en-US" b="1">
              <a:solidFill>
                <a:srgbClr val="000000"/>
              </a:solidFill>
              <a:latin typeface="Arial" charset="0"/>
              <a:ea typeface="ＭＳ Ｐゴシック" pitchFamily="34" charset="-128"/>
            </a:endParaRPr>
          </a:p>
        </p:txBody>
      </p:sp>
      <p:pic>
        <p:nvPicPr>
          <p:cNvPr id="38" name="cdtPicture 3 Id4"/>
          <p:cNvPicPr>
            <a:picLocks/>
          </p:cNvPicPr>
          <p:nvPr>
            <p:custDataLst>
              <p:tags r:id="rId32"/>
            </p:custDataLst>
          </p:nvPr>
        </p:nvPicPr>
        <p:blipFill>
          <a:blip r:embed="rId35">
            <a:extLst>
              <a:ext uri="{28A0092B-C50C-407E-A947-70E740481C1C}">
                <a14:useLocalDpi xmlns:a14="http://schemas.microsoft.com/office/drawing/2010/main" val="0"/>
              </a:ext>
            </a:extLst>
          </a:blip>
          <a:srcRect/>
          <a:stretch>
            <a:fillRect/>
          </a:stretch>
        </p:blipFill>
        <p:spPr bwMode="auto">
          <a:xfrm>
            <a:off x="1" y="1412875"/>
            <a:ext cx="3384375" cy="475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cdtText Placeholder 12 Id13"/>
          <p:cNvSpPr>
            <a:spLocks noGrp="1"/>
          </p:cNvSpPr>
          <p:nvPr>
            <p:ph type="body" sz="quarter" idx="14"/>
          </p:nvPr>
        </p:nvSpPr>
        <p:spPr bwMode="auto">
          <a:xfrm>
            <a:off x="3492432" y="1412875"/>
            <a:ext cx="5651572" cy="4752975"/>
          </a:xfrm>
          <a:solidFill>
            <a:srgbClr val="D7D7CD"/>
          </a:solidFill>
        </p:spPr>
        <p:txBody>
          <a:bodyPr lIns="252000" tIns="144000" rIns="482400" bIns="144000"/>
          <a:lstStyle>
            <a:lvl1pPr marL="0" indent="0">
              <a:lnSpc>
                <a:spcPct val="100000"/>
              </a:lnSpc>
              <a:spcBef>
                <a:spcPts val="375"/>
              </a:spcBef>
              <a:spcAft>
                <a:spcPts val="375"/>
              </a:spcAft>
              <a:buClr>
                <a:schemeClr val="bg2"/>
              </a:buClr>
              <a:buFont typeface="Arial" pitchFamily="34" charset="0"/>
              <a:buNone/>
              <a:tabLst>
                <a:tab pos="4019550" algn="r"/>
              </a:tabLst>
              <a:defRPr>
                <a:solidFill>
                  <a:srgbClr val="000000"/>
                </a:solidFill>
              </a:defRPr>
            </a:lvl1pPr>
            <a:lvl2pPr marL="133350" indent="-132160">
              <a:lnSpc>
                <a:spcPct val="100000"/>
              </a:lnSpc>
              <a:spcBef>
                <a:spcPts val="375"/>
              </a:spcBef>
              <a:spcAft>
                <a:spcPts val="375"/>
              </a:spcAft>
              <a:buFont typeface="Arial" pitchFamily="34" charset="0"/>
              <a:buChar char="•"/>
              <a:tabLst>
                <a:tab pos="4019550" algn="r"/>
              </a:tabLst>
              <a:defRPr b="0">
                <a:solidFill>
                  <a:srgbClr val="000000"/>
                </a:solidFill>
              </a:defRPr>
            </a:lvl2pPr>
            <a:lvl3pPr marL="133350" indent="-133350">
              <a:lnSpc>
                <a:spcPct val="100000"/>
              </a:lnSpc>
              <a:spcBef>
                <a:spcPts val="375"/>
              </a:spcBef>
              <a:spcAft>
                <a:spcPts val="375"/>
              </a:spcAft>
              <a:buFont typeface="Arial" pitchFamily="34" charset="0"/>
              <a:buChar char="•"/>
              <a:tabLst>
                <a:tab pos="4019550" algn="r"/>
              </a:tabLst>
              <a:defRPr b="1">
                <a:solidFill>
                  <a:srgbClr val="000000"/>
                </a:solidFill>
              </a:defRPr>
            </a:lvl3pPr>
            <a:lvl4pPr marL="267891" indent="-133350">
              <a:lnSpc>
                <a:spcPct val="100000"/>
              </a:lnSpc>
              <a:spcBef>
                <a:spcPts val="375"/>
              </a:spcBef>
              <a:spcAft>
                <a:spcPts val="375"/>
              </a:spcAft>
              <a:buFont typeface="Arial" pitchFamily="34" charset="0"/>
              <a:buChar char="•"/>
              <a:tabLst>
                <a:tab pos="4019550" algn="r"/>
              </a:tabLst>
              <a:defRPr b="0">
                <a:solidFill>
                  <a:srgbClr val="000000"/>
                </a:solidFill>
              </a:defRPr>
            </a:lvl4pPr>
            <a:lvl5pPr marL="267891" indent="-133350">
              <a:lnSpc>
                <a:spcPct val="100000"/>
              </a:lnSpc>
              <a:spcBef>
                <a:spcPts val="375"/>
              </a:spcBef>
              <a:spcAft>
                <a:spcPts val="375"/>
              </a:spcAft>
              <a:buFont typeface="Arial" pitchFamily="34" charset="0"/>
              <a:buChar char="•"/>
              <a:tabLst>
                <a:tab pos="4019550" algn="r"/>
              </a:tabLst>
              <a:defRPr b="1" baseline="0">
                <a:solidFill>
                  <a:srgbClr val="000000"/>
                </a:solidFill>
              </a:defRPr>
            </a:lvl5pPr>
            <a:lvl6pPr marL="270272" indent="-135731">
              <a:lnSpc>
                <a:spcPct val="100000"/>
              </a:lnSpc>
              <a:spcBef>
                <a:spcPts val="375"/>
              </a:spcBef>
              <a:spcAft>
                <a:spcPts val="375"/>
              </a:spcAft>
              <a:buFont typeface="Arial" pitchFamily="34" charset="0"/>
              <a:buChar char="•"/>
              <a:tabLst>
                <a:tab pos="4019550" algn="r"/>
              </a:tabLst>
              <a:defRPr b="1"/>
            </a:lvl6pPr>
          </a:lstStyle>
          <a:p>
            <a:pPr lvl="0"/>
            <a:r>
              <a:rPr lang="en-US" dirty="0" err="1"/>
              <a:t>Click to edit Master text styles</a:t>
            </a:r>
          </a:p>
          <a:p>
            <a:pPr lvl="1"/>
            <a:r>
              <a:rPr lang="en-US" dirty="0" err="1"/>
              <a:t>Second level</a:t>
            </a:r>
          </a:p>
          <a:p>
            <a:pPr lvl="2"/>
            <a:r>
              <a:rPr lang="en-US" dirty="0" err="1"/>
              <a:t>Third level</a:t>
            </a:r>
          </a:p>
          <a:p>
            <a:pPr lvl="3"/>
            <a:r>
              <a:rPr lang="en-US" dirty="0" err="1"/>
              <a:t>Fourth level</a:t>
            </a:r>
          </a:p>
          <a:p>
            <a:pPr lvl="4"/>
            <a:r>
              <a:rPr lang="en-US" dirty="0" err="1"/>
              <a:t>Fifth level</a:t>
            </a:r>
            <a:endParaRPr lang="en-US" dirty="0"/>
          </a:p>
        </p:txBody>
      </p:sp>
      <p:sp>
        <p:nvSpPr>
          <p:cNvPr id="2" name="cdtTitle 1 Id2"/>
          <p:cNvSpPr>
            <a:spLocks noGrp="1"/>
          </p:cNvSpPr>
          <p:nvPr>
            <p:ph type="title"/>
          </p:nvPr>
        </p:nvSpPr>
        <p:spPr>
          <a:xfrm>
            <a:off x="0" y="57"/>
            <a:ext cx="9144000" cy="1268413"/>
          </a:xfrm>
        </p:spPr>
        <p:txBody>
          <a:bodyPr/>
          <a:lstStyle/>
          <a:p>
            <a:r>
              <a:rPr lang="en-US" dirty="0" err="1"/>
              <a:t>Titelmasterformat</a:t>
            </a:r>
            <a:r>
              <a:rPr lang="en-US" dirty="0"/>
              <a:t> </a:t>
            </a:r>
            <a:r>
              <a:rPr lang="en-US" dirty="0" err="1"/>
              <a:t>durch</a:t>
            </a:r>
            <a:r>
              <a:rPr lang="en-US" dirty="0"/>
              <a:t> </a:t>
            </a:r>
            <a:r>
              <a:rPr lang="en-US" dirty="0" err="1"/>
              <a:t>Klicken</a:t>
            </a:r>
            <a:r>
              <a:rPr lang="en-US" dirty="0"/>
              <a:t> </a:t>
            </a:r>
            <a:r>
              <a:rPr lang="en-US" dirty="0" err="1"/>
              <a:t>bearbeiten</a:t>
            </a:r>
            <a:endParaRPr lang="en-US" dirty="0"/>
          </a:p>
        </p:txBody>
      </p:sp>
      <p:sp>
        <p:nvSpPr>
          <p:cNvPr id="11" name="cdtPicture Placeholder 10 Id11"/>
          <p:cNvSpPr>
            <a:spLocks noGrp="1"/>
          </p:cNvSpPr>
          <p:nvPr>
            <p:ph type="pic" sz="quarter" idx="13"/>
          </p:nvPr>
        </p:nvSpPr>
        <p:spPr>
          <a:xfrm>
            <a:off x="4" y="1412875"/>
            <a:ext cx="3384470" cy="4752975"/>
          </a:xfrm>
        </p:spPr>
        <p:txBody>
          <a:bodyPr/>
          <a:lstStyle>
            <a:lvl1pPr>
              <a:defRPr/>
            </a:lvl1pPr>
          </a:lstStyle>
          <a:p>
            <a:pPr lvl="0"/>
            <a:r>
              <a:rPr lang="en-US" noProof="0" dirty="0"/>
              <a:t>Click icon to add picture</a:t>
            </a:r>
            <a:endParaRPr lang="de-DE" noProof="0" dirty="0"/>
          </a:p>
        </p:txBody>
      </p:sp>
    </p:spTree>
    <p:extLst>
      <p:ext uri="{BB962C8B-B14F-4D97-AF65-F5344CB8AC3E}">
        <p14:creationId xmlns:p14="http://schemas.microsoft.com/office/powerpoint/2010/main" val="34028953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Free Content" type="titleOnly" preserve="1">
  <p:cSld name="Free Content">
    <p:spTree>
      <p:nvGrpSpPr>
        <p:cNvPr id="1" name=""/>
        <p:cNvGrpSpPr/>
        <p:nvPr/>
      </p:nvGrpSpPr>
      <p:grpSpPr>
        <a:xfrm>
          <a:off x="0" y="0"/>
          <a:ext cx="0" cy="0"/>
          <a:chOff x="0" y="0"/>
          <a:chExt cx="0" cy="0"/>
        </a:xfrm>
      </p:grpSpPr>
      <p:sp>
        <p:nvSpPr>
          <p:cNvPr id="3" name="cdtRectangle 12 Id15"/>
          <p:cNvSpPr>
            <a:spLocks noChangeArrowheads="1"/>
          </p:cNvSpPr>
          <p:nvPr>
            <p:custDataLst>
              <p:tags r:id="rId1"/>
            </p:custDataLst>
          </p:nvPr>
        </p:nvSpPr>
        <p:spPr bwMode="gray">
          <a:xfrm>
            <a:off x="0" y="57"/>
            <a:ext cx="9144000" cy="1268413"/>
          </a:xfrm>
          <a:prstGeom prst="rect">
            <a:avLst/>
          </a:prstGeom>
          <a:solidFill>
            <a:schemeClr val="lt2"/>
          </a:solidFill>
          <a:ln w="9525">
            <a:noFill/>
            <a:miter lim="800000"/>
            <a:headEnd/>
            <a:tailEnd/>
          </a:ln>
          <a:effectLst/>
        </p:spPr>
        <p:txBody>
          <a:bodyPr wrap="none" anchor="ctr"/>
          <a:lstStyle/>
          <a:p>
            <a:pPr>
              <a:defRPr/>
            </a:pPr>
            <a:endParaRPr lang="en-US">
              <a:solidFill>
                <a:srgbClr val="ADBECB"/>
              </a:solidFill>
              <a:latin typeface="Arial" charset="0"/>
              <a:ea typeface="ＭＳ Ｐゴシック" pitchFamily="34" charset="-128"/>
            </a:endParaRPr>
          </a:p>
        </p:txBody>
      </p:sp>
      <p:pic>
        <p:nvPicPr>
          <p:cNvPr id="4" name="cdtPicture 10 Id10" descr="SIE_Logo_Layer_Petrol_RGB_A3_76mm.wmf"/>
          <p:cNvPicPr>
            <a:picLocks noChangeAspect="1"/>
          </p:cNvPicPr>
          <p:nvPr>
            <p:custDataLst>
              <p:tags r:id="rId2"/>
            </p:custDataLst>
          </p:nvPr>
        </p:nvPicPr>
        <p:blipFill>
          <a:blip r:embed="rId32">
            <a:extLst>
              <a:ext uri="{28A0092B-C50C-407E-A947-70E740481C1C}">
                <a14:useLocalDpi xmlns:a14="http://schemas.microsoft.com/office/drawing/2010/main" val="0"/>
              </a:ext>
            </a:extLst>
          </a:blip>
          <a:srcRect/>
          <a:stretch>
            <a:fillRect/>
          </a:stretch>
        </p:blipFill>
        <p:spPr bwMode="auto">
          <a:xfrm>
            <a:off x="7702904" y="0"/>
            <a:ext cx="1079334" cy="806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cdtText Box 133 Id16"/>
          <p:cNvSpPr txBox="1">
            <a:spLocks noChangeArrowheads="1"/>
          </p:cNvSpPr>
          <p:nvPr>
            <p:custDataLst>
              <p:tags r:id="rId3"/>
            </p:custDataLst>
          </p:nvPr>
        </p:nvSpPr>
        <p:spPr bwMode="auto">
          <a:xfrm>
            <a:off x="0" y="6165850"/>
            <a:ext cx="9144000" cy="431800"/>
          </a:xfrm>
          <a:prstGeom prst="rect">
            <a:avLst/>
          </a:prstGeom>
          <a:noFill/>
          <a:ln w="9525">
            <a:noFill/>
            <a:miter lim="800000"/>
            <a:headEnd/>
            <a:tailEnd/>
          </a:ln>
          <a:effectLst/>
        </p:spPr>
        <p:txBody>
          <a:bodyPr lIns="469800" tIns="108000" rIns="2408400" bIns="0" anchor="ctr"/>
          <a:lstStyle/>
          <a:p>
            <a:pPr>
              <a:defRPr/>
            </a:pPr>
            <a:r>
              <a:rPr lang="de-DE" sz="750" b="1" dirty="0" err="1">
                <a:solidFill>
                  <a:srgbClr val="879BAA"/>
                </a:solidFill>
              </a:rPr>
              <a:t>Unrestricted</a:t>
            </a:r>
            <a:r>
              <a:rPr lang="de-DE" sz="750" b="1" dirty="0">
                <a:solidFill>
                  <a:srgbClr val="879BAA"/>
                </a:solidFill>
              </a:rPr>
              <a:t> / © Siemens AG 2014. All </a:t>
            </a:r>
            <a:r>
              <a:rPr lang="de-DE" sz="750" b="1" dirty="0" err="1">
                <a:solidFill>
                  <a:srgbClr val="879BAA"/>
                </a:solidFill>
              </a:rPr>
              <a:t>Rights</a:t>
            </a:r>
            <a:r>
              <a:rPr lang="de-DE" sz="750" b="1" dirty="0">
                <a:solidFill>
                  <a:srgbClr val="879BAA"/>
                </a:solidFill>
              </a:rPr>
              <a:t> </a:t>
            </a:r>
            <a:r>
              <a:rPr lang="de-DE" sz="750" b="1" dirty="0" err="1">
                <a:solidFill>
                  <a:srgbClr val="879BAA"/>
                </a:solidFill>
              </a:rPr>
              <a:t>Reserved</a:t>
            </a:r>
            <a:r>
              <a:rPr lang="de-DE" sz="750" b="1" dirty="0">
                <a:solidFill>
                  <a:srgbClr val="879BAA"/>
                </a:solidFill>
              </a:rPr>
              <a:t>.</a:t>
            </a:r>
          </a:p>
        </p:txBody>
      </p:sp>
      <p:sp>
        <p:nvSpPr>
          <p:cNvPr id="6" name="cdtTextBox 12 Id17"/>
          <p:cNvSpPr txBox="1"/>
          <p:nvPr>
            <p:custDataLst>
              <p:tags r:id="rId4"/>
            </p:custDataLst>
          </p:nvPr>
        </p:nvSpPr>
        <p:spPr>
          <a:xfrm>
            <a:off x="3" y="6597650"/>
            <a:ext cx="2947643" cy="260350"/>
          </a:xfrm>
          <a:prstGeom prst="rect">
            <a:avLst/>
          </a:prstGeom>
          <a:noFill/>
        </p:spPr>
        <p:txBody>
          <a:bodyPr lIns="1431000" tIns="0" rIns="0" bIns="86400"/>
          <a:lstStyle/>
          <a:p>
            <a:pPr>
              <a:lnSpc>
                <a:spcPct val="110000"/>
              </a:lnSpc>
              <a:spcBef>
                <a:spcPct val="0"/>
              </a:spcBef>
              <a:defRPr/>
            </a:pPr>
            <a:endParaRPr lang="de-DE" sz="750" dirty="0">
              <a:solidFill>
                <a:srgbClr val="000000"/>
              </a:solidFill>
              <a:latin typeface="Arial" charset="0"/>
              <a:ea typeface="ＭＳ Ｐゴシック" pitchFamily="34" charset="-128"/>
            </a:endParaRPr>
          </a:p>
        </p:txBody>
      </p:sp>
      <p:sp>
        <p:nvSpPr>
          <p:cNvPr id="7" name="cdtTextBox 11 Id18"/>
          <p:cNvSpPr txBox="1"/>
          <p:nvPr>
            <p:custDataLst>
              <p:tags r:id="rId5"/>
            </p:custDataLst>
          </p:nvPr>
        </p:nvSpPr>
        <p:spPr>
          <a:xfrm>
            <a:off x="0" y="6597650"/>
            <a:ext cx="1323286" cy="260350"/>
          </a:xfrm>
          <a:prstGeom prst="rect">
            <a:avLst/>
          </a:prstGeom>
          <a:noFill/>
        </p:spPr>
        <p:txBody>
          <a:bodyPr lIns="469800" tIns="0" rIns="0" bIns="86400"/>
          <a:lstStyle/>
          <a:p>
            <a:pPr>
              <a:lnSpc>
                <a:spcPct val="110000"/>
              </a:lnSpc>
              <a:spcBef>
                <a:spcPct val="0"/>
              </a:spcBef>
              <a:defRPr/>
            </a:pPr>
            <a:r>
              <a:rPr lang="de-DE" sz="750">
                <a:solidFill>
                  <a:srgbClr val="000000"/>
                </a:solidFill>
                <a:latin typeface="Arial" charset="0"/>
                <a:ea typeface="ＭＳ Ｐゴシック" pitchFamily="34" charset="-128"/>
              </a:rPr>
              <a:t>Page </a:t>
            </a:r>
            <a:fld id="{D2B854D8-3D5D-440D-95F4-A9CB1EB68F24}" type="slidenum">
              <a:rPr lang="de-DE" sz="750">
                <a:solidFill>
                  <a:srgbClr val="000000"/>
                </a:solidFill>
                <a:latin typeface="Arial" charset="0"/>
                <a:ea typeface="ＭＳ Ｐゴシック" pitchFamily="34" charset="-128"/>
              </a:rPr>
              <a:pPr>
                <a:lnSpc>
                  <a:spcPct val="110000"/>
                </a:lnSpc>
                <a:spcBef>
                  <a:spcPct val="0"/>
                </a:spcBef>
                <a:defRPr/>
              </a:pPr>
              <a:t>‹Nr.›</a:t>
            </a:fld>
            <a:endParaRPr lang="de-DE" sz="750">
              <a:solidFill>
                <a:srgbClr val="000000"/>
              </a:solidFill>
              <a:latin typeface="Arial" charset="0"/>
              <a:ea typeface="ＭＳ Ｐゴシック" pitchFamily="34" charset="-128"/>
            </a:endParaRPr>
          </a:p>
        </p:txBody>
      </p:sp>
      <p:sp>
        <p:nvSpPr>
          <p:cNvPr id="8" name="cdtTextBox 13 Id19"/>
          <p:cNvSpPr txBox="1"/>
          <p:nvPr>
            <p:custDataLst>
              <p:tags r:id="rId6"/>
            </p:custDataLst>
          </p:nvPr>
        </p:nvSpPr>
        <p:spPr>
          <a:xfrm>
            <a:off x="2839354" y="6597650"/>
            <a:ext cx="6304648" cy="260350"/>
          </a:xfrm>
          <a:prstGeom prst="rect">
            <a:avLst/>
          </a:prstGeom>
          <a:noFill/>
        </p:spPr>
        <p:txBody>
          <a:bodyPr lIns="0" tIns="0" rIns="361800" bIns="86400"/>
          <a:lstStyle/>
          <a:p>
            <a:pPr algn="r">
              <a:lnSpc>
                <a:spcPct val="110000"/>
              </a:lnSpc>
              <a:spcBef>
                <a:spcPts val="0"/>
              </a:spcBef>
              <a:defRPr/>
            </a:pPr>
            <a:r>
              <a:rPr lang="de-DE" sz="750" dirty="0">
                <a:solidFill>
                  <a:srgbClr val="000000"/>
                </a:solidFill>
              </a:rPr>
              <a:t>Digital Factory Division</a:t>
            </a:r>
          </a:p>
        </p:txBody>
      </p:sp>
      <p:sp>
        <p:nvSpPr>
          <p:cNvPr id="9" name="cdtText Box 101 Id20"/>
          <p:cNvSpPr txBox="1">
            <a:spLocks noChangeArrowheads="1"/>
          </p:cNvSpPr>
          <p:nvPr>
            <p:custDataLst>
              <p:tags r:id="rId7"/>
            </p:custDataLst>
          </p:nvPr>
        </p:nvSpPr>
        <p:spPr bwMode="auto">
          <a:xfrm>
            <a:off x="4572001" y="0"/>
            <a:ext cx="1190" cy="1588"/>
          </a:xfrm>
          <a:prstGeom prst="rect">
            <a:avLst/>
          </a:prstGeom>
          <a:noFill/>
          <a:ln>
            <a:noFill/>
          </a:ln>
          <a:effectLst/>
          <a:extLst/>
        </p:spPr>
        <p:txBody>
          <a:bodyPr wrap="none" lIns="0" tIns="27000" rIns="0" bIns="0"/>
          <a:lstStyle/>
          <a:p>
            <a:pPr algn="ctr">
              <a:defRPr/>
            </a:pPr>
            <a:endParaRPr lang="de-DE" sz="825" b="1">
              <a:solidFill>
                <a:srgbClr val="990000"/>
              </a:solidFill>
              <a:latin typeface="Arial" charset="0"/>
              <a:ea typeface="ＭＳ Ｐゴシック" pitchFamily="34" charset="-128"/>
            </a:endParaRPr>
          </a:p>
        </p:txBody>
      </p:sp>
      <p:cxnSp>
        <p:nvCxnSpPr>
          <p:cNvPr id="10" name="cdtMasterTags_CL1 Id7"/>
          <p:cNvCxnSpPr>
            <a:cxnSpLocks noChangeShapeType="1"/>
          </p:cNvCxnSpPr>
          <p:nvPr>
            <p:custDataLst>
              <p:tags r:id="rId8"/>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11" name="cdtMasterTags_CL2 Id9"/>
          <p:cNvCxnSpPr>
            <a:cxnSpLocks noChangeShapeType="1"/>
          </p:cNvCxnSpPr>
          <p:nvPr>
            <p:custDataLst>
              <p:tags r:id="rId9"/>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12" name="cdtMasterTags_CL3 Id11"/>
          <p:cNvCxnSpPr>
            <a:cxnSpLocks noChangeShapeType="1"/>
          </p:cNvCxnSpPr>
          <p:nvPr>
            <p:custDataLst>
              <p:tags r:id="rId10"/>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13" name="cdtMasterTags_CL4 Id12"/>
          <p:cNvCxnSpPr>
            <a:cxnSpLocks noChangeShapeType="1"/>
          </p:cNvCxnSpPr>
          <p:nvPr>
            <p:custDataLst>
              <p:tags r:id="rId11"/>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14" name="cdtMasterTags_CL5 Id13"/>
          <p:cNvCxnSpPr>
            <a:cxnSpLocks noChangeShapeType="1"/>
          </p:cNvCxnSpPr>
          <p:nvPr>
            <p:custDataLst>
              <p:tags r:id="rId12"/>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15" name="cdtMasterTags_CL6 Id14"/>
          <p:cNvCxnSpPr>
            <a:cxnSpLocks noChangeShapeType="1"/>
          </p:cNvCxnSpPr>
          <p:nvPr>
            <p:custDataLst>
              <p:tags r:id="rId13"/>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16" name="cdtMasterTags_CL7 Id3080"/>
          <p:cNvCxnSpPr>
            <a:cxnSpLocks noChangeShapeType="1"/>
          </p:cNvCxnSpPr>
          <p:nvPr>
            <p:custDataLst>
              <p:tags r:id="rId14"/>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17" name="cdtMasterTags_CL8 Id3081"/>
          <p:cNvCxnSpPr>
            <a:cxnSpLocks noChangeShapeType="1"/>
          </p:cNvCxnSpPr>
          <p:nvPr>
            <p:custDataLst>
              <p:tags r:id="rId15"/>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18" name="cdtMasterTags_CL9 Id3082"/>
          <p:cNvCxnSpPr>
            <a:cxnSpLocks noChangeShapeType="1"/>
          </p:cNvCxnSpPr>
          <p:nvPr>
            <p:custDataLst>
              <p:tags r:id="rId16"/>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19" name="cdtMasterTags_CL10 Id3083"/>
          <p:cNvCxnSpPr>
            <a:cxnSpLocks noChangeShapeType="1"/>
          </p:cNvCxnSpPr>
          <p:nvPr>
            <p:custDataLst>
              <p:tags r:id="rId17"/>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20" name="cdtMasterTags_CL11 Id3084"/>
          <p:cNvCxnSpPr>
            <a:cxnSpLocks noChangeShapeType="1"/>
          </p:cNvCxnSpPr>
          <p:nvPr>
            <p:custDataLst>
              <p:tags r:id="rId18"/>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21" name="cdtMasterTags_CL12 Id3085"/>
          <p:cNvCxnSpPr>
            <a:cxnSpLocks noChangeShapeType="1"/>
          </p:cNvCxnSpPr>
          <p:nvPr>
            <p:custDataLst>
              <p:tags r:id="rId19"/>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22" name="cdtMasterTags_CL13 Id3086"/>
          <p:cNvCxnSpPr>
            <a:cxnSpLocks noChangeShapeType="1"/>
          </p:cNvCxnSpPr>
          <p:nvPr>
            <p:custDataLst>
              <p:tags r:id="rId20"/>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23" name="cdtMasterTags_CL14 Id3087"/>
          <p:cNvCxnSpPr>
            <a:cxnSpLocks noChangeShapeType="1"/>
          </p:cNvCxnSpPr>
          <p:nvPr>
            <p:custDataLst>
              <p:tags r:id="rId21"/>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24" name="cdtMasterTags_CL15 Id3088"/>
          <p:cNvCxnSpPr>
            <a:cxnSpLocks noChangeShapeType="1"/>
          </p:cNvCxnSpPr>
          <p:nvPr>
            <p:custDataLst>
              <p:tags r:id="rId22"/>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25" name="cdtMasterTags_CL16 Id3089"/>
          <p:cNvCxnSpPr>
            <a:cxnSpLocks noChangeShapeType="1"/>
          </p:cNvCxnSpPr>
          <p:nvPr>
            <p:custDataLst>
              <p:tags r:id="rId23"/>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26" name="cdtMasterTags_CL17 Id3090"/>
          <p:cNvCxnSpPr>
            <a:cxnSpLocks noChangeShapeType="1"/>
          </p:cNvCxnSpPr>
          <p:nvPr>
            <p:custDataLst>
              <p:tags r:id="rId24"/>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27" name="cdtMasterTags_CL18 Id3091"/>
          <p:cNvCxnSpPr>
            <a:cxnSpLocks noChangeShapeType="1"/>
          </p:cNvCxnSpPr>
          <p:nvPr>
            <p:custDataLst>
              <p:tags r:id="rId25"/>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28" name="cdtMasterTags_CL19 Id3092"/>
          <p:cNvCxnSpPr>
            <a:cxnSpLocks noChangeShapeType="1"/>
          </p:cNvCxnSpPr>
          <p:nvPr>
            <p:custDataLst>
              <p:tags r:id="rId26"/>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29" name="cdtMasterTags_CL20 Id3093"/>
          <p:cNvCxnSpPr>
            <a:cxnSpLocks noChangeShapeType="1"/>
          </p:cNvCxnSpPr>
          <p:nvPr>
            <p:custDataLst>
              <p:tags r:id="rId27"/>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30" name="cdtMasterTags_CL21 Id3094"/>
          <p:cNvCxnSpPr>
            <a:cxnSpLocks noChangeShapeType="1"/>
          </p:cNvCxnSpPr>
          <p:nvPr>
            <p:custDataLst>
              <p:tags r:id="rId28"/>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31" name="cdtMasterTags_CL22 Id3095"/>
          <p:cNvCxnSpPr>
            <a:cxnSpLocks noChangeShapeType="1"/>
          </p:cNvCxnSpPr>
          <p:nvPr>
            <p:custDataLst>
              <p:tags r:id="rId29"/>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32" name="cdtMasterTags"/>
          <p:cNvCxnSpPr>
            <a:cxnSpLocks noChangeShapeType="1"/>
          </p:cNvCxnSpPr>
          <p:nvPr>
            <p:custDataLst>
              <p:tags r:id="rId30"/>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sp>
        <p:nvSpPr>
          <p:cNvPr id="2" name="cdtTitle 1 Id2"/>
          <p:cNvSpPr>
            <a:spLocks noGrp="1"/>
          </p:cNvSpPr>
          <p:nvPr>
            <p:ph type="title"/>
          </p:nvPr>
        </p:nvSpPr>
        <p:spPr>
          <a:xfrm>
            <a:off x="0" y="57"/>
            <a:ext cx="9144000" cy="1268413"/>
          </a:xfrm>
          <a:noFill/>
          <a:ln w="9525">
            <a:noFill/>
            <a:miter lim="800000"/>
            <a:headEnd/>
            <a:tailEnd/>
          </a:ln>
        </p:spPr>
        <p:txBody>
          <a:bodyPr/>
          <a:lstStyle>
            <a:lvl1pPr marL="0" marR="0" indent="0" algn="l" defTabSz="685800" rtl="0" eaLnBrk="1" fontAlgn="base" latinLnBrk="0" hangingPunct="1">
              <a:lnSpc>
                <a:spcPct val="100000"/>
              </a:lnSpc>
              <a:spcBef>
                <a:spcPct val="0"/>
              </a:spcBef>
              <a:spcAft>
                <a:spcPct val="0"/>
              </a:spcAft>
              <a:buClrTx/>
              <a:buSzTx/>
              <a:buFontTx/>
              <a:buNone/>
              <a:tabLst/>
              <a:defRPr lang="de-DE"/>
            </a:lvl1pPr>
          </a:lstStyle>
          <a:p>
            <a:pPr lvl="0"/>
            <a:r>
              <a:rPr lang="en-US" dirty="0" err="1"/>
              <a:t>Titelmasterformat</a:t>
            </a:r>
            <a:r>
              <a:rPr lang="en-US" dirty="0"/>
              <a:t> </a:t>
            </a:r>
            <a:r>
              <a:rPr lang="en-US" dirty="0" err="1"/>
              <a:t>durch</a:t>
            </a:r>
            <a:r>
              <a:rPr lang="en-US" dirty="0"/>
              <a:t> </a:t>
            </a:r>
            <a:r>
              <a:rPr lang="en-US" dirty="0" err="1"/>
              <a:t>Klicken</a:t>
            </a:r>
            <a:r>
              <a:rPr lang="en-US" dirty="0"/>
              <a:t> </a:t>
            </a:r>
            <a:r>
              <a:rPr lang="en-US" dirty="0" err="1"/>
              <a:t>bearbeiten</a:t>
            </a:r>
            <a:endParaRPr lang="en-US" noProof="0" dirty="0"/>
          </a:p>
        </p:txBody>
      </p:sp>
    </p:spTree>
    <p:extLst>
      <p:ext uri="{BB962C8B-B14F-4D97-AF65-F5344CB8AC3E}">
        <p14:creationId xmlns:p14="http://schemas.microsoft.com/office/powerpoint/2010/main" val="254296158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One object (large)" type="obj" preserve="1">
  <p:cSld name="One object (large)">
    <p:spTree>
      <p:nvGrpSpPr>
        <p:cNvPr id="1" name=""/>
        <p:cNvGrpSpPr/>
        <p:nvPr/>
      </p:nvGrpSpPr>
      <p:grpSpPr>
        <a:xfrm>
          <a:off x="0" y="0"/>
          <a:ext cx="0" cy="0"/>
          <a:chOff x="0" y="0"/>
          <a:chExt cx="0" cy="0"/>
        </a:xfrm>
      </p:grpSpPr>
      <p:sp>
        <p:nvSpPr>
          <p:cNvPr id="4" name="cdtRectangle 12 Id15"/>
          <p:cNvSpPr>
            <a:spLocks noChangeArrowheads="1"/>
          </p:cNvSpPr>
          <p:nvPr>
            <p:custDataLst>
              <p:tags r:id="rId1"/>
            </p:custDataLst>
          </p:nvPr>
        </p:nvSpPr>
        <p:spPr bwMode="gray">
          <a:xfrm>
            <a:off x="0" y="57"/>
            <a:ext cx="9144000" cy="1268413"/>
          </a:xfrm>
          <a:prstGeom prst="rect">
            <a:avLst/>
          </a:prstGeom>
          <a:solidFill>
            <a:schemeClr val="lt2"/>
          </a:solidFill>
          <a:ln w="9525">
            <a:noFill/>
            <a:miter lim="800000"/>
            <a:headEnd/>
            <a:tailEnd/>
          </a:ln>
          <a:effectLst/>
        </p:spPr>
        <p:txBody>
          <a:bodyPr wrap="none" anchor="ctr"/>
          <a:lstStyle/>
          <a:p>
            <a:pPr>
              <a:defRPr/>
            </a:pPr>
            <a:endParaRPr lang="en-US">
              <a:solidFill>
                <a:srgbClr val="ADBECB"/>
              </a:solidFill>
              <a:latin typeface="Arial" charset="0"/>
              <a:ea typeface="ＭＳ Ｐゴシック" pitchFamily="34" charset="-128"/>
            </a:endParaRPr>
          </a:p>
        </p:txBody>
      </p:sp>
      <p:pic>
        <p:nvPicPr>
          <p:cNvPr id="5" name="cdtPicture 10 Id10" descr="SIE_Logo_Layer_Petrol_RGB_A3_76mm.wmf"/>
          <p:cNvPicPr>
            <a:picLocks noChangeAspect="1"/>
          </p:cNvPicPr>
          <p:nvPr>
            <p:custDataLst>
              <p:tags r:id="rId2"/>
            </p:custDataLst>
          </p:nvPr>
        </p:nvPicPr>
        <p:blipFill>
          <a:blip r:embed="rId32">
            <a:extLst>
              <a:ext uri="{28A0092B-C50C-407E-A947-70E740481C1C}">
                <a14:useLocalDpi xmlns:a14="http://schemas.microsoft.com/office/drawing/2010/main" val="0"/>
              </a:ext>
            </a:extLst>
          </a:blip>
          <a:srcRect/>
          <a:stretch>
            <a:fillRect/>
          </a:stretch>
        </p:blipFill>
        <p:spPr bwMode="auto">
          <a:xfrm>
            <a:off x="7702904" y="0"/>
            <a:ext cx="1079334" cy="806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cdtText Box 133 Id16"/>
          <p:cNvSpPr txBox="1">
            <a:spLocks noChangeArrowheads="1"/>
          </p:cNvSpPr>
          <p:nvPr>
            <p:custDataLst>
              <p:tags r:id="rId3"/>
            </p:custDataLst>
          </p:nvPr>
        </p:nvSpPr>
        <p:spPr bwMode="auto">
          <a:xfrm>
            <a:off x="0" y="6165850"/>
            <a:ext cx="9144000" cy="431800"/>
          </a:xfrm>
          <a:prstGeom prst="rect">
            <a:avLst/>
          </a:prstGeom>
          <a:noFill/>
          <a:ln w="9525">
            <a:noFill/>
            <a:miter lim="800000"/>
            <a:headEnd/>
            <a:tailEnd/>
          </a:ln>
          <a:effectLst/>
        </p:spPr>
        <p:txBody>
          <a:bodyPr lIns="469800" tIns="108000" rIns="2408400" bIns="0" anchor="ctr"/>
          <a:lstStyle/>
          <a:p>
            <a:pPr>
              <a:defRPr/>
            </a:pPr>
            <a:r>
              <a:rPr lang="de-DE" sz="750" b="1" dirty="0" err="1">
                <a:solidFill>
                  <a:srgbClr val="879BAA"/>
                </a:solidFill>
              </a:rPr>
              <a:t>Unrestricted</a:t>
            </a:r>
            <a:r>
              <a:rPr lang="de-DE" sz="750" b="1" dirty="0">
                <a:solidFill>
                  <a:srgbClr val="879BAA"/>
                </a:solidFill>
              </a:rPr>
              <a:t> / © Siemens AG 2014. All </a:t>
            </a:r>
            <a:r>
              <a:rPr lang="de-DE" sz="750" b="1" dirty="0" err="1">
                <a:solidFill>
                  <a:srgbClr val="879BAA"/>
                </a:solidFill>
              </a:rPr>
              <a:t>Rights</a:t>
            </a:r>
            <a:r>
              <a:rPr lang="de-DE" sz="750" b="1" dirty="0">
                <a:solidFill>
                  <a:srgbClr val="879BAA"/>
                </a:solidFill>
              </a:rPr>
              <a:t> </a:t>
            </a:r>
            <a:r>
              <a:rPr lang="de-DE" sz="750" b="1" dirty="0" err="1">
                <a:solidFill>
                  <a:srgbClr val="879BAA"/>
                </a:solidFill>
              </a:rPr>
              <a:t>Reserved</a:t>
            </a:r>
            <a:r>
              <a:rPr lang="de-DE" sz="750" b="1" dirty="0">
                <a:solidFill>
                  <a:srgbClr val="879BAA"/>
                </a:solidFill>
              </a:rPr>
              <a:t>.</a:t>
            </a:r>
          </a:p>
        </p:txBody>
      </p:sp>
      <p:sp>
        <p:nvSpPr>
          <p:cNvPr id="7" name="cdtTextBox 12 Id17"/>
          <p:cNvSpPr txBox="1"/>
          <p:nvPr>
            <p:custDataLst>
              <p:tags r:id="rId4"/>
            </p:custDataLst>
          </p:nvPr>
        </p:nvSpPr>
        <p:spPr>
          <a:xfrm>
            <a:off x="3" y="6597650"/>
            <a:ext cx="2947643" cy="260350"/>
          </a:xfrm>
          <a:prstGeom prst="rect">
            <a:avLst/>
          </a:prstGeom>
          <a:noFill/>
        </p:spPr>
        <p:txBody>
          <a:bodyPr lIns="1431000" tIns="0" rIns="0" bIns="86400"/>
          <a:lstStyle/>
          <a:p>
            <a:pPr>
              <a:lnSpc>
                <a:spcPct val="110000"/>
              </a:lnSpc>
              <a:spcBef>
                <a:spcPct val="0"/>
              </a:spcBef>
              <a:defRPr/>
            </a:pPr>
            <a:endParaRPr lang="de-DE" sz="750" dirty="0">
              <a:solidFill>
                <a:srgbClr val="000000"/>
              </a:solidFill>
              <a:latin typeface="Arial" charset="0"/>
              <a:ea typeface="ＭＳ Ｐゴシック" pitchFamily="34" charset="-128"/>
            </a:endParaRPr>
          </a:p>
        </p:txBody>
      </p:sp>
      <p:sp>
        <p:nvSpPr>
          <p:cNvPr id="8" name="cdtTextBox 11 Id18"/>
          <p:cNvSpPr txBox="1"/>
          <p:nvPr>
            <p:custDataLst>
              <p:tags r:id="rId5"/>
            </p:custDataLst>
          </p:nvPr>
        </p:nvSpPr>
        <p:spPr>
          <a:xfrm>
            <a:off x="0" y="6597650"/>
            <a:ext cx="1323286" cy="260350"/>
          </a:xfrm>
          <a:prstGeom prst="rect">
            <a:avLst/>
          </a:prstGeom>
          <a:noFill/>
        </p:spPr>
        <p:txBody>
          <a:bodyPr lIns="469800" tIns="0" rIns="0" bIns="86400"/>
          <a:lstStyle/>
          <a:p>
            <a:pPr>
              <a:lnSpc>
                <a:spcPct val="110000"/>
              </a:lnSpc>
              <a:spcBef>
                <a:spcPct val="0"/>
              </a:spcBef>
              <a:defRPr/>
            </a:pPr>
            <a:r>
              <a:rPr lang="de-DE" sz="750">
                <a:solidFill>
                  <a:srgbClr val="000000"/>
                </a:solidFill>
                <a:latin typeface="Arial" charset="0"/>
                <a:ea typeface="ＭＳ Ｐゴシック" pitchFamily="34" charset="-128"/>
              </a:rPr>
              <a:t>Page </a:t>
            </a:r>
            <a:fld id="{55E78844-CB4C-4208-BE99-D3CE6FF67179}" type="slidenum">
              <a:rPr lang="de-DE" sz="750">
                <a:solidFill>
                  <a:srgbClr val="000000"/>
                </a:solidFill>
                <a:latin typeface="Arial" charset="0"/>
                <a:ea typeface="ＭＳ Ｐゴシック" pitchFamily="34" charset="-128"/>
              </a:rPr>
              <a:pPr>
                <a:lnSpc>
                  <a:spcPct val="110000"/>
                </a:lnSpc>
                <a:spcBef>
                  <a:spcPct val="0"/>
                </a:spcBef>
                <a:defRPr/>
              </a:pPr>
              <a:t>‹Nr.›</a:t>
            </a:fld>
            <a:endParaRPr lang="de-DE" sz="750">
              <a:solidFill>
                <a:srgbClr val="000000"/>
              </a:solidFill>
              <a:latin typeface="Arial" charset="0"/>
              <a:ea typeface="ＭＳ Ｐゴシック" pitchFamily="34" charset="-128"/>
            </a:endParaRPr>
          </a:p>
        </p:txBody>
      </p:sp>
      <p:sp>
        <p:nvSpPr>
          <p:cNvPr id="9" name="cdtTextBox 13 Id19"/>
          <p:cNvSpPr txBox="1"/>
          <p:nvPr>
            <p:custDataLst>
              <p:tags r:id="rId6"/>
            </p:custDataLst>
          </p:nvPr>
        </p:nvSpPr>
        <p:spPr>
          <a:xfrm>
            <a:off x="2839354" y="6597650"/>
            <a:ext cx="6304648" cy="260350"/>
          </a:xfrm>
          <a:prstGeom prst="rect">
            <a:avLst/>
          </a:prstGeom>
          <a:noFill/>
        </p:spPr>
        <p:txBody>
          <a:bodyPr lIns="0" tIns="0" rIns="361800" bIns="86400"/>
          <a:lstStyle/>
          <a:p>
            <a:pPr algn="r">
              <a:lnSpc>
                <a:spcPct val="110000"/>
              </a:lnSpc>
              <a:spcBef>
                <a:spcPts val="0"/>
              </a:spcBef>
              <a:defRPr/>
            </a:pPr>
            <a:r>
              <a:rPr lang="de-DE" sz="750" dirty="0">
                <a:solidFill>
                  <a:srgbClr val="000000"/>
                </a:solidFill>
              </a:rPr>
              <a:t>Digital Factory Division</a:t>
            </a:r>
          </a:p>
        </p:txBody>
      </p:sp>
      <p:sp>
        <p:nvSpPr>
          <p:cNvPr id="10" name="cdtText Box 101 Id20"/>
          <p:cNvSpPr txBox="1">
            <a:spLocks noChangeArrowheads="1"/>
          </p:cNvSpPr>
          <p:nvPr>
            <p:custDataLst>
              <p:tags r:id="rId7"/>
            </p:custDataLst>
          </p:nvPr>
        </p:nvSpPr>
        <p:spPr bwMode="auto">
          <a:xfrm>
            <a:off x="4572001" y="0"/>
            <a:ext cx="1190" cy="1588"/>
          </a:xfrm>
          <a:prstGeom prst="rect">
            <a:avLst/>
          </a:prstGeom>
          <a:noFill/>
          <a:ln>
            <a:noFill/>
          </a:ln>
          <a:effectLst/>
          <a:extLst/>
        </p:spPr>
        <p:txBody>
          <a:bodyPr wrap="none" lIns="0" tIns="27000" rIns="0" bIns="0"/>
          <a:lstStyle/>
          <a:p>
            <a:pPr algn="ctr">
              <a:defRPr/>
            </a:pPr>
            <a:endParaRPr lang="de-DE" sz="825" b="1">
              <a:solidFill>
                <a:srgbClr val="990000"/>
              </a:solidFill>
              <a:latin typeface="Arial" charset="0"/>
              <a:ea typeface="ＭＳ Ｐゴシック" pitchFamily="34" charset="-128"/>
            </a:endParaRPr>
          </a:p>
        </p:txBody>
      </p:sp>
      <p:cxnSp>
        <p:nvCxnSpPr>
          <p:cNvPr id="11" name="cdtMasterTags_CL1 Id7"/>
          <p:cNvCxnSpPr>
            <a:cxnSpLocks noChangeShapeType="1"/>
          </p:cNvCxnSpPr>
          <p:nvPr>
            <p:custDataLst>
              <p:tags r:id="rId8"/>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12" name="cdtMasterTags_CL2 Id9"/>
          <p:cNvCxnSpPr>
            <a:cxnSpLocks noChangeShapeType="1"/>
          </p:cNvCxnSpPr>
          <p:nvPr>
            <p:custDataLst>
              <p:tags r:id="rId9"/>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13" name="cdtMasterTags_CL3 Id11"/>
          <p:cNvCxnSpPr>
            <a:cxnSpLocks noChangeShapeType="1"/>
          </p:cNvCxnSpPr>
          <p:nvPr>
            <p:custDataLst>
              <p:tags r:id="rId10"/>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14" name="cdtMasterTags_CL4 Id12"/>
          <p:cNvCxnSpPr>
            <a:cxnSpLocks noChangeShapeType="1"/>
          </p:cNvCxnSpPr>
          <p:nvPr>
            <p:custDataLst>
              <p:tags r:id="rId11"/>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15" name="cdtMasterTags_CL5 Id13"/>
          <p:cNvCxnSpPr>
            <a:cxnSpLocks noChangeShapeType="1"/>
          </p:cNvCxnSpPr>
          <p:nvPr>
            <p:custDataLst>
              <p:tags r:id="rId12"/>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16" name="cdtMasterTags_CL6 Id14"/>
          <p:cNvCxnSpPr>
            <a:cxnSpLocks noChangeShapeType="1"/>
          </p:cNvCxnSpPr>
          <p:nvPr>
            <p:custDataLst>
              <p:tags r:id="rId13"/>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17" name="cdtMasterTags_CL7 Id3080"/>
          <p:cNvCxnSpPr>
            <a:cxnSpLocks noChangeShapeType="1"/>
          </p:cNvCxnSpPr>
          <p:nvPr>
            <p:custDataLst>
              <p:tags r:id="rId14"/>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18" name="cdtMasterTags_CL8 Id3081"/>
          <p:cNvCxnSpPr>
            <a:cxnSpLocks noChangeShapeType="1"/>
          </p:cNvCxnSpPr>
          <p:nvPr>
            <p:custDataLst>
              <p:tags r:id="rId15"/>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19" name="cdtMasterTags_CL9 Id3082"/>
          <p:cNvCxnSpPr>
            <a:cxnSpLocks noChangeShapeType="1"/>
          </p:cNvCxnSpPr>
          <p:nvPr>
            <p:custDataLst>
              <p:tags r:id="rId16"/>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20" name="cdtMasterTags_CL10 Id3083"/>
          <p:cNvCxnSpPr>
            <a:cxnSpLocks noChangeShapeType="1"/>
          </p:cNvCxnSpPr>
          <p:nvPr>
            <p:custDataLst>
              <p:tags r:id="rId17"/>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21" name="cdtMasterTags_CL11 Id3084"/>
          <p:cNvCxnSpPr>
            <a:cxnSpLocks noChangeShapeType="1"/>
          </p:cNvCxnSpPr>
          <p:nvPr>
            <p:custDataLst>
              <p:tags r:id="rId18"/>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22" name="cdtMasterTags_CL12 Id3085"/>
          <p:cNvCxnSpPr>
            <a:cxnSpLocks noChangeShapeType="1"/>
          </p:cNvCxnSpPr>
          <p:nvPr>
            <p:custDataLst>
              <p:tags r:id="rId19"/>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23" name="cdtMasterTags_CL13 Id3086"/>
          <p:cNvCxnSpPr>
            <a:cxnSpLocks noChangeShapeType="1"/>
          </p:cNvCxnSpPr>
          <p:nvPr>
            <p:custDataLst>
              <p:tags r:id="rId20"/>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24" name="cdtMasterTags_CL14 Id3087"/>
          <p:cNvCxnSpPr>
            <a:cxnSpLocks noChangeShapeType="1"/>
          </p:cNvCxnSpPr>
          <p:nvPr>
            <p:custDataLst>
              <p:tags r:id="rId21"/>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25" name="cdtMasterTags_CL15 Id3088"/>
          <p:cNvCxnSpPr>
            <a:cxnSpLocks noChangeShapeType="1"/>
          </p:cNvCxnSpPr>
          <p:nvPr>
            <p:custDataLst>
              <p:tags r:id="rId22"/>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26" name="cdtMasterTags_CL16 Id3089"/>
          <p:cNvCxnSpPr>
            <a:cxnSpLocks noChangeShapeType="1"/>
          </p:cNvCxnSpPr>
          <p:nvPr>
            <p:custDataLst>
              <p:tags r:id="rId23"/>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27" name="cdtMasterTags_CL17 Id3090"/>
          <p:cNvCxnSpPr>
            <a:cxnSpLocks noChangeShapeType="1"/>
          </p:cNvCxnSpPr>
          <p:nvPr>
            <p:custDataLst>
              <p:tags r:id="rId24"/>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28" name="cdtMasterTags_CL18 Id3091"/>
          <p:cNvCxnSpPr>
            <a:cxnSpLocks noChangeShapeType="1"/>
          </p:cNvCxnSpPr>
          <p:nvPr>
            <p:custDataLst>
              <p:tags r:id="rId25"/>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29" name="cdtMasterTags_CL19 Id3092"/>
          <p:cNvCxnSpPr>
            <a:cxnSpLocks noChangeShapeType="1"/>
          </p:cNvCxnSpPr>
          <p:nvPr>
            <p:custDataLst>
              <p:tags r:id="rId26"/>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30" name="cdtMasterTags_CL20 Id3093"/>
          <p:cNvCxnSpPr>
            <a:cxnSpLocks noChangeShapeType="1"/>
          </p:cNvCxnSpPr>
          <p:nvPr>
            <p:custDataLst>
              <p:tags r:id="rId27"/>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31" name="cdtMasterTags_CL21 Id3094"/>
          <p:cNvCxnSpPr>
            <a:cxnSpLocks noChangeShapeType="1"/>
          </p:cNvCxnSpPr>
          <p:nvPr>
            <p:custDataLst>
              <p:tags r:id="rId28"/>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32" name="cdtMasterTags_CL22 Id3095"/>
          <p:cNvCxnSpPr>
            <a:cxnSpLocks noChangeShapeType="1"/>
          </p:cNvCxnSpPr>
          <p:nvPr>
            <p:custDataLst>
              <p:tags r:id="rId29"/>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33" name="cdtMasterTags"/>
          <p:cNvCxnSpPr>
            <a:cxnSpLocks noChangeShapeType="1"/>
          </p:cNvCxnSpPr>
          <p:nvPr>
            <p:custDataLst>
              <p:tags r:id="rId30"/>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sp>
        <p:nvSpPr>
          <p:cNvPr id="2" name="cdtTitle 1 Id2"/>
          <p:cNvSpPr>
            <a:spLocks noGrp="1"/>
          </p:cNvSpPr>
          <p:nvPr>
            <p:ph type="title"/>
          </p:nvPr>
        </p:nvSpPr>
        <p:spPr>
          <a:xfrm>
            <a:off x="0" y="57"/>
            <a:ext cx="9144000" cy="1268413"/>
          </a:xfrm>
        </p:spPr>
        <p:txBody>
          <a:bodyPr/>
          <a:lstStyle/>
          <a:p>
            <a:r>
              <a:rPr lang="en-US" dirty="0" err="1"/>
              <a:t>Titelmasterformat</a:t>
            </a:r>
            <a:r>
              <a:rPr lang="en-US" dirty="0"/>
              <a:t> </a:t>
            </a:r>
            <a:r>
              <a:rPr lang="en-US" dirty="0" err="1"/>
              <a:t>durch</a:t>
            </a:r>
            <a:r>
              <a:rPr lang="en-US" dirty="0"/>
              <a:t> </a:t>
            </a:r>
            <a:r>
              <a:rPr lang="en-US" dirty="0" err="1"/>
              <a:t>Klicken</a:t>
            </a:r>
            <a:r>
              <a:rPr lang="en-US" dirty="0"/>
              <a:t> </a:t>
            </a:r>
            <a:r>
              <a:rPr lang="en-US" dirty="0" err="1"/>
              <a:t>bearbeiten</a:t>
            </a:r>
            <a:endParaRPr lang="en-US" dirty="0"/>
          </a:p>
        </p:txBody>
      </p:sp>
      <p:sp>
        <p:nvSpPr>
          <p:cNvPr id="3" name="cdtContent Placeholder 2 Id3"/>
          <p:cNvSpPr>
            <a:spLocks noGrp="1"/>
          </p:cNvSpPr>
          <p:nvPr>
            <p:ph idx="1"/>
          </p:nvPr>
        </p:nvSpPr>
        <p:spPr>
          <a:xfrm>
            <a:off x="470081" y="1412875"/>
            <a:ext cx="6153517" cy="4752975"/>
          </a:xfrm>
        </p:spPr>
        <p:txBody>
          <a:bodyPr/>
          <a:lstStyle>
            <a:lvl1pPr>
              <a:buFont typeface="Arial" pitchFamily="34" charset="0"/>
              <a:buNone/>
              <a:defRPr/>
            </a:lvl1pPr>
          </a:lstStyle>
          <a:p>
            <a:pPr lvl="0"/>
            <a:r>
              <a:rPr lang="en-US" dirty="0" err="1"/>
              <a:t>Textmasterformat</a:t>
            </a:r>
            <a:r>
              <a:rPr lang="en-US" dirty="0"/>
              <a:t> </a:t>
            </a:r>
            <a:r>
              <a:rPr lang="en-US" dirty="0" err="1"/>
              <a:t>bearbeiten</a:t>
            </a:r>
            <a:endParaRPr lang="en-US" dirty="0"/>
          </a:p>
          <a:p>
            <a:pPr lvl="1"/>
            <a:r>
              <a:rPr lang="en-US" dirty="0" err="1"/>
              <a:t>Zweite</a:t>
            </a:r>
            <a:r>
              <a:rPr lang="en-US" dirty="0"/>
              <a:t> </a:t>
            </a:r>
            <a:r>
              <a:rPr lang="en-US" dirty="0" err="1"/>
              <a:t>Ebene</a:t>
            </a:r>
            <a:endParaRPr lang="en-US" dirty="0"/>
          </a:p>
          <a:p>
            <a:pPr lvl="2"/>
            <a:r>
              <a:rPr lang="en-US" dirty="0" err="1"/>
              <a:t>Dritte</a:t>
            </a:r>
            <a:r>
              <a:rPr lang="en-US" dirty="0"/>
              <a:t> </a:t>
            </a:r>
            <a:r>
              <a:rPr lang="en-US" dirty="0" err="1"/>
              <a:t>Ebene</a:t>
            </a:r>
            <a:endParaRPr lang="en-US" dirty="0"/>
          </a:p>
          <a:p>
            <a:pPr lvl="3"/>
            <a:r>
              <a:rPr lang="en-US" dirty="0" err="1"/>
              <a:t>Vierte</a:t>
            </a:r>
            <a:r>
              <a:rPr lang="en-US" dirty="0"/>
              <a:t> </a:t>
            </a:r>
            <a:r>
              <a:rPr lang="en-US" dirty="0" err="1"/>
              <a:t>Ebene</a:t>
            </a:r>
            <a:endParaRPr lang="en-US" dirty="0"/>
          </a:p>
          <a:p>
            <a:pPr lvl="4"/>
            <a:r>
              <a:rPr lang="en-US" dirty="0" err="1"/>
              <a:t>Fünfte</a:t>
            </a:r>
            <a:r>
              <a:rPr lang="en-US" dirty="0"/>
              <a:t> </a:t>
            </a:r>
            <a:r>
              <a:rPr lang="en-US" dirty="0" err="1"/>
              <a:t>Ebene</a:t>
            </a:r>
            <a:endParaRPr lang="en-US" dirty="0"/>
          </a:p>
        </p:txBody>
      </p:sp>
    </p:spTree>
    <p:extLst>
      <p:ext uri="{BB962C8B-B14F-4D97-AF65-F5344CB8AC3E}">
        <p14:creationId xmlns:p14="http://schemas.microsoft.com/office/powerpoint/2010/main" val="37395148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hree columns">
  <p:cSld name="Three columns">
    <p:spTree>
      <p:nvGrpSpPr>
        <p:cNvPr id="1" name=""/>
        <p:cNvGrpSpPr/>
        <p:nvPr/>
      </p:nvGrpSpPr>
      <p:grpSpPr>
        <a:xfrm>
          <a:off x="0" y="0"/>
          <a:ext cx="0" cy="0"/>
          <a:chOff x="0" y="0"/>
          <a:chExt cx="0" cy="0"/>
        </a:xfrm>
      </p:grpSpPr>
      <p:sp>
        <p:nvSpPr>
          <p:cNvPr id="2" name="cdtTitle 1 Id2"/>
          <p:cNvSpPr>
            <a:spLocks noGrp="1"/>
          </p:cNvSpPr>
          <p:nvPr>
            <p:ph type="title" hasCustomPrompt="1"/>
            <p:custDataLst>
              <p:tags r:id="rId1"/>
            </p:custDataLst>
          </p:nvPr>
        </p:nvSpPr>
        <p:spPr>
          <a:xfrm>
            <a:off x="0" y="61"/>
            <a:ext cx="9144000" cy="1268413"/>
          </a:xfrm>
        </p:spPr>
        <p:txBody>
          <a:bodyPr/>
          <a:lstStyle/>
          <a:p>
            <a:r>
              <a:rPr lang="en-US" noProof="0" dirty="0"/>
              <a:t>Click the style sheet to edit the title</a:t>
            </a:r>
            <a:endParaRPr lang="en-US" dirty="0"/>
          </a:p>
        </p:txBody>
      </p:sp>
      <p:sp>
        <p:nvSpPr>
          <p:cNvPr id="3" name="cdtContent Placeholder 2 Id3"/>
          <p:cNvSpPr>
            <a:spLocks noGrp="1"/>
          </p:cNvSpPr>
          <p:nvPr>
            <p:ph idx="1" hasCustomPrompt="1"/>
            <p:custDataLst>
              <p:tags r:id="rId2"/>
            </p:custDataLst>
          </p:nvPr>
        </p:nvSpPr>
        <p:spPr>
          <a:xfrm>
            <a:off x="539750" y="1412875"/>
            <a:ext cx="2592000" cy="4752975"/>
          </a:xfrm>
          <a:noFill/>
          <a:ln w="9525">
            <a:noFill/>
            <a:miter lim="800000"/>
            <a:headEnd/>
            <a:tailEnd/>
          </a:ln>
        </p:spPr>
        <p:txBody>
          <a:bodyPr vert="horz" wrap="square" lIns="0" tIns="0" rIns="0" bIns="0" numCol="1" anchor="t" anchorCtr="0" compatLnSpc="1">
            <a:prstTxWarp prst="textNoShape">
              <a:avLst/>
            </a:prstTxWarp>
          </a:bodyPr>
          <a:lstStyle>
            <a:lvl1pPr>
              <a:defRPr lang="de-DE" dirty="0" smtClean="0"/>
            </a:lvl1pPr>
            <a:lvl2pPr>
              <a:defRPr lang="de-DE" dirty="0" smtClean="0"/>
            </a:lvl2pPr>
            <a:lvl3pPr>
              <a:defRPr lang="de-DE" dirty="0" smtClean="0"/>
            </a:lvl3pPr>
            <a:lvl4pPr>
              <a:defRPr lang="de-DE" dirty="0" smtClean="0"/>
            </a:lvl4pPr>
            <a:lvl5pPr>
              <a:defRPr lang="de-DE" dirty="0"/>
            </a:lvl5pPr>
          </a:lstStyle>
          <a:p>
            <a:pPr lvl="0"/>
            <a:r>
              <a:rPr lang="en-US" noProof="0" dirty="0"/>
              <a:t>Click the style sheet to edit the copy</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dtContent Placeholder 12 Id13"/>
          <p:cNvSpPr>
            <a:spLocks noGrp="1"/>
          </p:cNvSpPr>
          <p:nvPr>
            <p:ph sz="quarter" idx="13" hasCustomPrompt="1"/>
            <p:custDataLst>
              <p:tags r:id="rId3"/>
            </p:custDataLst>
          </p:nvPr>
        </p:nvSpPr>
        <p:spPr>
          <a:xfrm>
            <a:off x="3276000" y="1412875"/>
            <a:ext cx="2735862" cy="4752975"/>
          </a:xfrm>
          <a:noFill/>
          <a:ln w="9525">
            <a:noFill/>
            <a:miter lim="800000"/>
            <a:headEnd/>
            <a:tailEnd/>
          </a:ln>
        </p:spPr>
        <p:txBody>
          <a:bodyPr vert="horz" wrap="square" lIns="0" tIns="0" rIns="0" bIns="0" numCol="1" anchor="t" anchorCtr="0" compatLnSpc="1">
            <a:prstTxWarp prst="textNoShape">
              <a:avLst/>
            </a:prstTxWarp>
          </a:bodyPr>
          <a:lstStyle>
            <a:lvl1pPr>
              <a:defRPr lang="de-DE" dirty="0" smtClean="0"/>
            </a:lvl1pPr>
            <a:lvl2pPr>
              <a:defRPr lang="de-DE" dirty="0" smtClean="0"/>
            </a:lvl2pPr>
            <a:lvl3pPr>
              <a:defRPr lang="de-DE" dirty="0" smtClean="0"/>
            </a:lvl3pPr>
            <a:lvl4pPr>
              <a:defRPr lang="de-DE" dirty="0" smtClean="0"/>
            </a:lvl4pPr>
            <a:lvl5pPr>
              <a:defRPr lang="de-DE" dirty="0"/>
            </a:lvl5pPr>
          </a:lstStyle>
          <a:p>
            <a:pPr lvl="0"/>
            <a:r>
              <a:rPr lang="en-US" noProof="0" dirty="0"/>
              <a:t>Click the style sheet to edit the copy</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dtContent Placeholder 11 Id12"/>
          <p:cNvSpPr>
            <a:spLocks noGrp="1"/>
          </p:cNvSpPr>
          <p:nvPr>
            <p:ph sz="quarter" idx="14" hasCustomPrompt="1"/>
            <p:custDataLst>
              <p:tags r:id="rId4"/>
            </p:custDataLst>
          </p:nvPr>
        </p:nvSpPr>
        <p:spPr>
          <a:xfrm>
            <a:off x="6156327" y="1412875"/>
            <a:ext cx="2592388" cy="4752975"/>
          </a:xfrm>
          <a:noFill/>
          <a:ln w="9525">
            <a:noFill/>
            <a:miter lim="800000"/>
            <a:headEnd/>
            <a:tailEnd/>
          </a:ln>
        </p:spPr>
        <p:txBody>
          <a:bodyPr vert="horz" wrap="square" lIns="0" tIns="0" rIns="0" bIns="0" numCol="1" anchor="t" anchorCtr="0" compatLnSpc="1">
            <a:prstTxWarp prst="textNoShape">
              <a:avLst/>
            </a:prstTxWarp>
          </a:bodyPr>
          <a:lstStyle>
            <a:lvl1pPr>
              <a:defRPr lang="de-DE" dirty="0" smtClean="0"/>
            </a:lvl1pPr>
            <a:lvl2pPr>
              <a:defRPr lang="de-DE" dirty="0" smtClean="0"/>
            </a:lvl2pPr>
            <a:lvl3pPr>
              <a:defRPr lang="de-DE" dirty="0" smtClean="0"/>
            </a:lvl3pPr>
            <a:lvl4pPr>
              <a:defRPr lang="de-DE" dirty="0" smtClean="0"/>
            </a:lvl4pPr>
            <a:lvl5pPr>
              <a:defRPr lang="de-DE" dirty="0"/>
            </a:lvl5pPr>
          </a:lstStyle>
          <a:p>
            <a:pPr lvl="0"/>
            <a:r>
              <a:rPr lang="en-US" noProof="0" dirty="0"/>
              <a:t>Click the style sheet to edit the copy</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9629516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One object (small) + Navigation">
  <p:cSld name="One object (small) + Navigation">
    <p:spTree>
      <p:nvGrpSpPr>
        <p:cNvPr id="1" name=""/>
        <p:cNvGrpSpPr/>
        <p:nvPr/>
      </p:nvGrpSpPr>
      <p:grpSpPr>
        <a:xfrm>
          <a:off x="0" y="0"/>
          <a:ext cx="0" cy="0"/>
          <a:chOff x="0" y="0"/>
          <a:chExt cx="0" cy="0"/>
        </a:xfrm>
      </p:grpSpPr>
      <p:sp>
        <p:nvSpPr>
          <p:cNvPr id="2" name="cdtTitle 1 Id2"/>
          <p:cNvSpPr>
            <a:spLocks noGrp="1"/>
          </p:cNvSpPr>
          <p:nvPr>
            <p:ph type="title" hasCustomPrompt="1"/>
          </p:nvPr>
        </p:nvSpPr>
        <p:spPr>
          <a:xfrm>
            <a:off x="0" y="72"/>
            <a:ext cx="9144000" cy="1268413"/>
          </a:xfrm>
        </p:spPr>
        <p:txBody>
          <a:bodyPr/>
          <a:lstStyle/>
          <a:p>
            <a:r>
              <a:rPr lang="en-US" noProof="0" dirty="0"/>
              <a:t>Click to add core message of slide</a:t>
            </a:r>
            <a:endParaRPr lang="en-US" dirty="0"/>
          </a:p>
        </p:txBody>
      </p:sp>
      <p:sp>
        <p:nvSpPr>
          <p:cNvPr id="5" name="Textplatzhalter 4"/>
          <p:cNvSpPr>
            <a:spLocks noGrp="1"/>
          </p:cNvSpPr>
          <p:nvPr>
            <p:ph type="body" sz="quarter" idx="10" hasCustomPrompt="1"/>
          </p:nvPr>
        </p:nvSpPr>
        <p:spPr>
          <a:xfrm>
            <a:off x="470056" y="1403415"/>
            <a:ext cx="8297906" cy="238125"/>
          </a:xfrm>
        </p:spPr>
        <p:txBody>
          <a:bodyPr/>
          <a:lstStyle>
            <a:lvl1pPr>
              <a:defRPr sz="1050"/>
            </a:lvl1pPr>
          </a:lstStyle>
          <a:p>
            <a:pPr lvl="0"/>
            <a:r>
              <a:rPr lang="en-US" noProof="0" dirty="0"/>
              <a:t>Title (description of slide content), Arial 14 pt, maximum of 1 line</a:t>
            </a:r>
            <a:endParaRPr lang="en-US" dirty="0"/>
          </a:p>
        </p:txBody>
      </p:sp>
    </p:spTree>
    <p:extLst>
      <p:ext uri="{BB962C8B-B14F-4D97-AF65-F5344CB8AC3E}">
        <p14:creationId xmlns:p14="http://schemas.microsoft.com/office/powerpoint/2010/main" val="132059613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wo rows">
  <p:cSld name="Two rows">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p>
            <a:r>
              <a:rPr lang="en-US" noProof="0" dirty="0"/>
              <a:t>Click the style sheet to edit the title</a:t>
            </a:r>
          </a:p>
        </p:txBody>
      </p:sp>
      <p:sp>
        <p:nvSpPr>
          <p:cNvPr id="3" name="Inhaltsplatzhalter 2"/>
          <p:cNvSpPr>
            <a:spLocks noGrp="1"/>
          </p:cNvSpPr>
          <p:nvPr>
            <p:ph idx="1" hasCustomPrompt="1"/>
          </p:nvPr>
        </p:nvSpPr>
        <p:spPr>
          <a:xfrm>
            <a:off x="539777" y="1412875"/>
            <a:ext cx="6769101" cy="2303464"/>
          </a:xfrm>
        </p:spPr>
        <p:txBody>
          <a:bodyPr/>
          <a:lstStyle/>
          <a:p>
            <a:pPr lvl="0"/>
            <a:r>
              <a:rPr lang="en-US" noProof="0" dirty="0"/>
              <a:t>Click the style sheet to edit the copy</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3" name="Inhaltsplatzhalter 12"/>
          <p:cNvSpPr>
            <a:spLocks noGrp="1"/>
          </p:cNvSpPr>
          <p:nvPr>
            <p:ph sz="quarter" idx="13" hasCustomPrompt="1"/>
          </p:nvPr>
        </p:nvSpPr>
        <p:spPr>
          <a:xfrm>
            <a:off x="539752" y="3860800"/>
            <a:ext cx="6769100" cy="2305050"/>
          </a:xfrm>
        </p:spPr>
        <p:txBody>
          <a:bodyPr/>
          <a:lstStyle/>
          <a:p>
            <a:pPr lvl="0"/>
            <a:r>
              <a:rPr lang="en-US" noProof="0" dirty="0"/>
              <a:t>Click the style sheet to edit the copy</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Tree>
    <p:extLst>
      <p:ext uri="{BB962C8B-B14F-4D97-AF65-F5344CB8AC3E}">
        <p14:creationId xmlns:p14="http://schemas.microsoft.com/office/powerpoint/2010/main" val="387185063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ext + Index">
  <p:cSld name="Text + Index">
    <p:spTree>
      <p:nvGrpSpPr>
        <p:cNvPr id="1" name=""/>
        <p:cNvGrpSpPr/>
        <p:nvPr/>
      </p:nvGrpSpPr>
      <p:grpSpPr>
        <a:xfrm>
          <a:off x="0" y="0"/>
          <a:ext cx="0" cy="0"/>
          <a:chOff x="0" y="0"/>
          <a:chExt cx="0" cy="0"/>
        </a:xfrm>
      </p:grpSpPr>
      <p:sp>
        <p:nvSpPr>
          <p:cNvPr id="2" name="cdtTitle 1 Id2"/>
          <p:cNvSpPr>
            <a:spLocks noGrp="1"/>
          </p:cNvSpPr>
          <p:nvPr>
            <p:ph type="title" hasCustomPrompt="1"/>
            <p:custDataLst>
              <p:tags r:id="rId1"/>
            </p:custDataLst>
          </p:nvPr>
        </p:nvSpPr>
        <p:spPr>
          <a:xfrm>
            <a:off x="0" y="55"/>
            <a:ext cx="9144000" cy="1268413"/>
          </a:xfrm>
        </p:spPr>
        <p:txBody>
          <a:bodyPr/>
          <a:lstStyle/>
          <a:p>
            <a:r>
              <a:rPr lang="en-US" noProof="0" dirty="0"/>
              <a:t>Click the style sheet to edit the title</a:t>
            </a:r>
            <a:endParaRPr lang="en-US" dirty="0"/>
          </a:p>
        </p:txBody>
      </p:sp>
      <p:sp>
        <p:nvSpPr>
          <p:cNvPr id="13" name="cdtText Placeholder 12 Id13"/>
          <p:cNvSpPr>
            <a:spLocks noGrp="1"/>
          </p:cNvSpPr>
          <p:nvPr>
            <p:ph type="body" sz="quarter" idx="13" hasCustomPrompt="1"/>
            <p:custDataLst>
              <p:tags r:id="rId2"/>
            </p:custDataLst>
          </p:nvPr>
        </p:nvSpPr>
        <p:spPr>
          <a:xfrm>
            <a:off x="539750" y="1412875"/>
            <a:ext cx="4032250" cy="4752975"/>
          </a:xfrm>
          <a:noFill/>
          <a:ln w="9525">
            <a:noFill/>
            <a:miter lim="800000"/>
            <a:headEnd/>
            <a:tailEnd/>
          </a:ln>
        </p:spPr>
        <p:txBody>
          <a:bodyPr vert="horz" wrap="square" lIns="0" tIns="0" rIns="0" bIns="0" numCol="1" anchor="t" anchorCtr="0" compatLnSpc="1">
            <a:prstTxWarp prst="textNoShape">
              <a:avLst/>
            </a:prstTxWarp>
          </a:bodyPr>
          <a:lstStyle>
            <a:lvl1pPr>
              <a:defRPr lang="de-DE" dirty="0" smtClean="0"/>
            </a:lvl1pPr>
            <a:lvl2pPr>
              <a:defRPr lang="de-DE" dirty="0" smtClean="0"/>
            </a:lvl2pPr>
            <a:lvl3pPr>
              <a:defRPr lang="de-DE" dirty="0" smtClean="0"/>
            </a:lvl3pPr>
            <a:lvl4pPr>
              <a:defRPr lang="de-DE" dirty="0" smtClean="0"/>
            </a:lvl4pPr>
            <a:lvl5pPr>
              <a:defRPr lang="de-DE" dirty="0"/>
            </a:lvl5pPr>
          </a:lstStyle>
          <a:p>
            <a:pPr lvl="0"/>
            <a:r>
              <a:rPr lang="en-US" noProof="0" dirty="0"/>
              <a:t>Click the style sheet to edit the copy</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dtText Placeholder 12 Id5"/>
          <p:cNvSpPr>
            <a:spLocks noGrp="1"/>
          </p:cNvSpPr>
          <p:nvPr>
            <p:ph type="body" sz="quarter" idx="14" hasCustomPrompt="1"/>
            <p:custDataLst>
              <p:tags r:id="rId3"/>
            </p:custDataLst>
          </p:nvPr>
        </p:nvSpPr>
        <p:spPr bwMode="auto">
          <a:xfrm>
            <a:off x="4716494" y="1412875"/>
            <a:ext cx="4427537" cy="4752975"/>
          </a:xfrm>
          <a:solidFill>
            <a:srgbClr val="D7D7CD"/>
          </a:solidFill>
        </p:spPr>
        <p:txBody>
          <a:bodyPr lIns="252000" tIns="144000" rIns="396000" bIns="144000"/>
          <a:lstStyle>
            <a:lvl1pPr marL="0" indent="0">
              <a:lnSpc>
                <a:spcPct val="100000"/>
              </a:lnSpc>
              <a:spcBef>
                <a:spcPts val="375"/>
              </a:spcBef>
              <a:spcAft>
                <a:spcPts val="375"/>
              </a:spcAft>
              <a:buClr>
                <a:schemeClr val="bg2"/>
              </a:buClr>
              <a:buFont typeface="Arial" pitchFamily="34" charset="0"/>
              <a:buNone/>
              <a:tabLst>
                <a:tab pos="2830116" algn="r"/>
              </a:tabLst>
              <a:defRPr>
                <a:solidFill>
                  <a:srgbClr val="000000"/>
                </a:solidFill>
              </a:defRPr>
            </a:lvl1pPr>
            <a:lvl2pPr marL="134541" indent="-133350">
              <a:lnSpc>
                <a:spcPct val="100000"/>
              </a:lnSpc>
              <a:spcBef>
                <a:spcPts val="375"/>
              </a:spcBef>
              <a:spcAft>
                <a:spcPts val="375"/>
              </a:spcAft>
              <a:buClr>
                <a:schemeClr val="accent1"/>
              </a:buClr>
              <a:buFont typeface="Arial" pitchFamily="34" charset="0"/>
              <a:buChar char="•"/>
              <a:tabLst>
                <a:tab pos="2830116" algn="r"/>
              </a:tabLst>
              <a:defRPr b="0">
                <a:solidFill>
                  <a:srgbClr val="000000"/>
                </a:solidFill>
              </a:defRPr>
            </a:lvl2pPr>
            <a:lvl3pPr marL="133350" indent="-133350">
              <a:lnSpc>
                <a:spcPct val="100000"/>
              </a:lnSpc>
              <a:spcBef>
                <a:spcPts val="375"/>
              </a:spcBef>
              <a:spcAft>
                <a:spcPts val="375"/>
              </a:spcAft>
              <a:buClr>
                <a:schemeClr val="accent1"/>
              </a:buClr>
              <a:buFont typeface="Arial" pitchFamily="34" charset="0"/>
              <a:buChar char="•"/>
              <a:tabLst>
                <a:tab pos="2830116" algn="r"/>
              </a:tabLst>
              <a:defRPr b="1">
                <a:solidFill>
                  <a:srgbClr val="000000"/>
                </a:solidFill>
              </a:defRPr>
            </a:lvl3pPr>
            <a:lvl4pPr marL="269081" indent="-133350">
              <a:lnSpc>
                <a:spcPct val="100000"/>
              </a:lnSpc>
              <a:spcBef>
                <a:spcPts val="375"/>
              </a:spcBef>
              <a:spcAft>
                <a:spcPts val="375"/>
              </a:spcAft>
              <a:buClr>
                <a:schemeClr val="accent1"/>
              </a:buClr>
              <a:buFont typeface="Arial" pitchFamily="34" charset="0"/>
              <a:buChar char="•"/>
              <a:tabLst>
                <a:tab pos="2830116" algn="r"/>
              </a:tabLst>
              <a:defRPr b="0" baseline="0">
                <a:solidFill>
                  <a:srgbClr val="000000"/>
                </a:solidFill>
              </a:defRPr>
            </a:lvl4pPr>
            <a:lvl5pPr marL="267891" indent="-133350">
              <a:lnSpc>
                <a:spcPct val="100000"/>
              </a:lnSpc>
              <a:spcBef>
                <a:spcPts val="375"/>
              </a:spcBef>
              <a:spcAft>
                <a:spcPts val="375"/>
              </a:spcAft>
              <a:buClr>
                <a:schemeClr val="accent1"/>
              </a:buClr>
              <a:buFont typeface="Arial" pitchFamily="34" charset="0"/>
              <a:buChar char="•"/>
              <a:tabLst>
                <a:tab pos="2830116" algn="r"/>
              </a:tabLst>
              <a:defRPr b="1" baseline="0">
                <a:solidFill>
                  <a:srgbClr val="000000"/>
                </a:solidFill>
              </a:defRPr>
            </a:lvl5pPr>
            <a:lvl6pPr marL="270272" indent="-135731">
              <a:lnSpc>
                <a:spcPct val="100000"/>
              </a:lnSpc>
              <a:spcBef>
                <a:spcPts val="375"/>
              </a:spcBef>
              <a:spcAft>
                <a:spcPts val="375"/>
              </a:spcAft>
              <a:buFont typeface="Arial" pitchFamily="34" charset="0"/>
              <a:buChar char="•"/>
              <a:tabLst>
                <a:tab pos="2830116" algn="r"/>
              </a:tabLst>
              <a:defRPr b="1"/>
            </a:lvl6pPr>
          </a:lstStyle>
          <a:p>
            <a:pPr lvl="0"/>
            <a:r>
              <a:rPr lang="en-US" dirty="0"/>
              <a:t>Click to edit the </a:t>
            </a:r>
            <a:r>
              <a:rPr lang="en-US" dirty="0" err="1"/>
              <a:t>toc</a:t>
            </a:r>
            <a:r>
              <a:rPr lang="en-US" dirty="0"/>
              <a:t> / contact</a:t>
            </a:r>
          </a:p>
          <a:p>
            <a:pPr lvl="1"/>
            <a:r>
              <a:rPr lang="en-US" dirty="0"/>
              <a:t>chapter</a:t>
            </a:r>
          </a:p>
          <a:p>
            <a:pPr lvl="2"/>
            <a:r>
              <a:rPr lang="en-US" dirty="0"/>
              <a:t>active chapter</a:t>
            </a:r>
          </a:p>
          <a:p>
            <a:pPr lvl="3"/>
            <a:r>
              <a:rPr lang="en-US" dirty="0"/>
              <a:t>subchapter</a:t>
            </a:r>
          </a:p>
          <a:p>
            <a:pPr lvl="4"/>
            <a:r>
              <a:rPr lang="en-US" dirty="0"/>
              <a:t>active subchapter</a:t>
            </a:r>
          </a:p>
        </p:txBody>
      </p:sp>
    </p:spTree>
    <p:extLst>
      <p:ext uri="{BB962C8B-B14F-4D97-AF65-F5344CB8AC3E}">
        <p14:creationId xmlns:p14="http://schemas.microsoft.com/office/powerpoint/2010/main" val="33318319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3_Title Slide">
    <p:spTree>
      <p:nvGrpSpPr>
        <p:cNvPr id="1" name=""/>
        <p:cNvGrpSpPr/>
        <p:nvPr/>
      </p:nvGrpSpPr>
      <p:grpSpPr>
        <a:xfrm>
          <a:off x="0" y="0"/>
          <a:ext cx="0" cy="0"/>
          <a:chOff x="0" y="0"/>
          <a:chExt cx="0" cy="0"/>
        </a:xfrm>
      </p:grpSpPr>
      <p:grpSp>
        <p:nvGrpSpPr>
          <p:cNvPr id="2" name="Group 4"/>
          <p:cNvGrpSpPr>
            <a:grpSpLocks noChangeAspect="1"/>
          </p:cNvGrpSpPr>
          <p:nvPr/>
        </p:nvGrpSpPr>
        <p:grpSpPr bwMode="auto">
          <a:xfrm>
            <a:off x="220979" y="-120478"/>
            <a:ext cx="5483658" cy="1781638"/>
            <a:chOff x="390" y="1351"/>
            <a:chExt cx="4980" cy="1618"/>
          </a:xfrm>
        </p:grpSpPr>
        <p:sp>
          <p:nvSpPr>
            <p:cNvPr id="12" name="AutoShape 3"/>
            <p:cNvSpPr>
              <a:spLocks noChangeAspect="1" noChangeArrowheads="1" noTextEdit="1"/>
            </p:cNvSpPr>
            <p:nvPr/>
          </p:nvSpPr>
          <p:spPr bwMode="auto">
            <a:xfrm>
              <a:off x="390" y="1351"/>
              <a:ext cx="4980" cy="161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15" name="Freeform 5"/>
            <p:cNvSpPr>
              <a:spLocks/>
            </p:cNvSpPr>
            <p:nvPr/>
          </p:nvSpPr>
          <p:spPr bwMode="auto">
            <a:xfrm>
              <a:off x="874" y="1827"/>
              <a:ext cx="432" cy="436"/>
            </a:xfrm>
            <a:custGeom>
              <a:avLst/>
              <a:gdLst/>
              <a:ahLst/>
              <a:cxnLst>
                <a:cxn ang="0">
                  <a:pos x="0" y="0"/>
                </a:cxn>
                <a:cxn ang="0">
                  <a:pos x="432" y="0"/>
                </a:cxn>
                <a:cxn ang="0">
                  <a:pos x="432" y="436"/>
                </a:cxn>
                <a:cxn ang="0">
                  <a:pos x="0" y="436"/>
                </a:cxn>
                <a:cxn ang="0">
                  <a:pos x="0" y="0"/>
                </a:cxn>
                <a:cxn ang="0">
                  <a:pos x="0" y="0"/>
                </a:cxn>
              </a:cxnLst>
              <a:rect l="0" t="0" r="r" b="b"/>
              <a:pathLst>
                <a:path w="432" h="436">
                  <a:moveTo>
                    <a:pt x="0" y="0"/>
                  </a:moveTo>
                  <a:lnTo>
                    <a:pt x="432" y="0"/>
                  </a:lnTo>
                  <a:lnTo>
                    <a:pt x="432" y="436"/>
                  </a:lnTo>
                  <a:lnTo>
                    <a:pt x="0" y="436"/>
                  </a:lnTo>
                  <a:lnTo>
                    <a:pt x="0" y="0"/>
                  </a:lnTo>
                  <a:lnTo>
                    <a:pt x="0"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16" name="Freeform 6"/>
            <p:cNvSpPr>
              <a:spLocks noEditPoints="1"/>
            </p:cNvSpPr>
            <p:nvPr/>
          </p:nvSpPr>
          <p:spPr bwMode="auto">
            <a:xfrm>
              <a:off x="856" y="1817"/>
              <a:ext cx="466" cy="464"/>
            </a:xfrm>
            <a:custGeom>
              <a:avLst/>
              <a:gdLst/>
              <a:ahLst/>
              <a:cxnLst>
                <a:cxn ang="0">
                  <a:pos x="466" y="0"/>
                </a:cxn>
                <a:cxn ang="0">
                  <a:pos x="466" y="464"/>
                </a:cxn>
                <a:cxn ang="0">
                  <a:pos x="0" y="464"/>
                </a:cxn>
                <a:cxn ang="0">
                  <a:pos x="0" y="0"/>
                </a:cxn>
                <a:cxn ang="0">
                  <a:pos x="466" y="0"/>
                </a:cxn>
                <a:cxn ang="0">
                  <a:pos x="466" y="0"/>
                </a:cxn>
                <a:cxn ang="0">
                  <a:pos x="436" y="28"/>
                </a:cxn>
                <a:cxn ang="0">
                  <a:pos x="30" y="28"/>
                </a:cxn>
                <a:cxn ang="0">
                  <a:pos x="30" y="436"/>
                </a:cxn>
                <a:cxn ang="0">
                  <a:pos x="436" y="436"/>
                </a:cxn>
                <a:cxn ang="0">
                  <a:pos x="436" y="28"/>
                </a:cxn>
                <a:cxn ang="0">
                  <a:pos x="436" y="28"/>
                </a:cxn>
              </a:cxnLst>
              <a:rect l="0" t="0" r="r" b="b"/>
              <a:pathLst>
                <a:path w="466" h="464">
                  <a:moveTo>
                    <a:pt x="466" y="0"/>
                  </a:moveTo>
                  <a:lnTo>
                    <a:pt x="466" y="464"/>
                  </a:lnTo>
                  <a:lnTo>
                    <a:pt x="0" y="464"/>
                  </a:lnTo>
                  <a:lnTo>
                    <a:pt x="0" y="0"/>
                  </a:lnTo>
                  <a:lnTo>
                    <a:pt x="466" y="0"/>
                  </a:lnTo>
                  <a:lnTo>
                    <a:pt x="466" y="0"/>
                  </a:lnTo>
                  <a:close/>
                  <a:moveTo>
                    <a:pt x="436" y="28"/>
                  </a:moveTo>
                  <a:lnTo>
                    <a:pt x="30" y="28"/>
                  </a:lnTo>
                  <a:lnTo>
                    <a:pt x="30" y="436"/>
                  </a:lnTo>
                  <a:lnTo>
                    <a:pt x="436" y="436"/>
                  </a:lnTo>
                  <a:lnTo>
                    <a:pt x="436" y="28"/>
                  </a:lnTo>
                  <a:lnTo>
                    <a:pt x="436" y="28"/>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17" name="Freeform 7"/>
            <p:cNvSpPr>
              <a:spLocks noEditPoints="1"/>
            </p:cNvSpPr>
            <p:nvPr/>
          </p:nvSpPr>
          <p:spPr bwMode="auto">
            <a:xfrm>
              <a:off x="918" y="1881"/>
              <a:ext cx="340" cy="340"/>
            </a:xfrm>
            <a:custGeom>
              <a:avLst/>
              <a:gdLst/>
              <a:ahLst/>
              <a:cxnLst>
                <a:cxn ang="0">
                  <a:pos x="340" y="0"/>
                </a:cxn>
                <a:cxn ang="0">
                  <a:pos x="0" y="340"/>
                </a:cxn>
                <a:cxn ang="0">
                  <a:pos x="0" y="0"/>
                </a:cxn>
                <a:cxn ang="0">
                  <a:pos x="258" y="142"/>
                </a:cxn>
                <a:cxn ang="0">
                  <a:pos x="246" y="142"/>
                </a:cxn>
                <a:cxn ang="0">
                  <a:pos x="240" y="134"/>
                </a:cxn>
                <a:cxn ang="0">
                  <a:pos x="258" y="86"/>
                </a:cxn>
                <a:cxn ang="0">
                  <a:pos x="240" y="58"/>
                </a:cxn>
                <a:cxn ang="0">
                  <a:pos x="206" y="30"/>
                </a:cxn>
                <a:cxn ang="0">
                  <a:pos x="188" y="58"/>
                </a:cxn>
                <a:cxn ang="0">
                  <a:pos x="206" y="86"/>
                </a:cxn>
                <a:cxn ang="0">
                  <a:pos x="206" y="138"/>
                </a:cxn>
                <a:cxn ang="0">
                  <a:pos x="210" y="156"/>
                </a:cxn>
                <a:cxn ang="0">
                  <a:pos x="218" y="166"/>
                </a:cxn>
                <a:cxn ang="0">
                  <a:pos x="232" y="172"/>
                </a:cxn>
                <a:cxn ang="0">
                  <a:pos x="258" y="172"/>
                </a:cxn>
                <a:cxn ang="0">
                  <a:pos x="264" y="194"/>
                </a:cxn>
                <a:cxn ang="0">
                  <a:pos x="202" y="256"/>
                </a:cxn>
                <a:cxn ang="0">
                  <a:pos x="148" y="194"/>
                </a:cxn>
                <a:cxn ang="0">
                  <a:pos x="106" y="194"/>
                </a:cxn>
                <a:cxn ang="0">
                  <a:pos x="112" y="314"/>
                </a:cxn>
                <a:cxn ang="0">
                  <a:pos x="166" y="248"/>
                </a:cxn>
                <a:cxn ang="0">
                  <a:pos x="220" y="314"/>
                </a:cxn>
                <a:cxn ang="0">
                  <a:pos x="264" y="194"/>
                </a:cxn>
                <a:cxn ang="0">
                  <a:pos x="168" y="134"/>
                </a:cxn>
                <a:cxn ang="0">
                  <a:pos x="164" y="114"/>
                </a:cxn>
                <a:cxn ang="0">
                  <a:pos x="156" y="106"/>
                </a:cxn>
                <a:cxn ang="0">
                  <a:pos x="142" y="100"/>
                </a:cxn>
                <a:cxn ang="0">
                  <a:pos x="114" y="96"/>
                </a:cxn>
                <a:cxn ang="0">
                  <a:pos x="110" y="94"/>
                </a:cxn>
                <a:cxn ang="0">
                  <a:pos x="106" y="90"/>
                </a:cxn>
                <a:cxn ang="0">
                  <a:pos x="108" y="88"/>
                </a:cxn>
                <a:cxn ang="0">
                  <a:pos x="114" y="84"/>
                </a:cxn>
                <a:cxn ang="0">
                  <a:pos x="118" y="82"/>
                </a:cxn>
                <a:cxn ang="0">
                  <a:pos x="138" y="86"/>
                </a:cxn>
                <a:cxn ang="0">
                  <a:pos x="166" y="68"/>
                </a:cxn>
                <a:cxn ang="0">
                  <a:pos x="156" y="60"/>
                </a:cxn>
                <a:cxn ang="0">
                  <a:pos x="134" y="54"/>
                </a:cxn>
                <a:cxn ang="0">
                  <a:pos x="120" y="52"/>
                </a:cxn>
                <a:cxn ang="0">
                  <a:pos x="102" y="56"/>
                </a:cxn>
                <a:cxn ang="0">
                  <a:pos x="86" y="62"/>
                </a:cxn>
                <a:cxn ang="0">
                  <a:pos x="76" y="74"/>
                </a:cxn>
                <a:cxn ang="0">
                  <a:pos x="72" y="92"/>
                </a:cxn>
                <a:cxn ang="0">
                  <a:pos x="72" y="100"/>
                </a:cxn>
                <a:cxn ang="0">
                  <a:pos x="78" y="112"/>
                </a:cxn>
                <a:cxn ang="0">
                  <a:pos x="86" y="120"/>
                </a:cxn>
                <a:cxn ang="0">
                  <a:pos x="106" y="126"/>
                </a:cxn>
                <a:cxn ang="0">
                  <a:pos x="124" y="128"/>
                </a:cxn>
                <a:cxn ang="0">
                  <a:pos x="132" y="130"/>
                </a:cxn>
                <a:cxn ang="0">
                  <a:pos x="134" y="136"/>
                </a:cxn>
                <a:cxn ang="0">
                  <a:pos x="128" y="142"/>
                </a:cxn>
                <a:cxn ang="0">
                  <a:pos x="118" y="144"/>
                </a:cxn>
                <a:cxn ang="0">
                  <a:pos x="96" y="140"/>
                </a:cxn>
                <a:cxn ang="0">
                  <a:pos x="66" y="156"/>
                </a:cxn>
                <a:cxn ang="0">
                  <a:pos x="78" y="166"/>
                </a:cxn>
                <a:cxn ang="0">
                  <a:pos x="104" y="174"/>
                </a:cxn>
                <a:cxn ang="0">
                  <a:pos x="118" y="174"/>
                </a:cxn>
                <a:cxn ang="0">
                  <a:pos x="136" y="172"/>
                </a:cxn>
                <a:cxn ang="0">
                  <a:pos x="154" y="164"/>
                </a:cxn>
                <a:cxn ang="0">
                  <a:pos x="164" y="152"/>
                </a:cxn>
                <a:cxn ang="0">
                  <a:pos x="168" y="134"/>
                </a:cxn>
              </a:cxnLst>
              <a:rect l="0" t="0" r="r" b="b"/>
              <a:pathLst>
                <a:path w="340" h="340">
                  <a:moveTo>
                    <a:pt x="0" y="0"/>
                  </a:moveTo>
                  <a:lnTo>
                    <a:pt x="340" y="0"/>
                  </a:lnTo>
                  <a:lnTo>
                    <a:pt x="340" y="340"/>
                  </a:lnTo>
                  <a:lnTo>
                    <a:pt x="0" y="340"/>
                  </a:lnTo>
                  <a:lnTo>
                    <a:pt x="0" y="0"/>
                  </a:lnTo>
                  <a:lnTo>
                    <a:pt x="0" y="0"/>
                  </a:lnTo>
                  <a:close/>
                  <a:moveTo>
                    <a:pt x="258" y="172"/>
                  </a:moveTo>
                  <a:lnTo>
                    <a:pt x="258" y="142"/>
                  </a:lnTo>
                  <a:lnTo>
                    <a:pt x="246" y="142"/>
                  </a:lnTo>
                  <a:lnTo>
                    <a:pt x="246" y="142"/>
                  </a:lnTo>
                  <a:lnTo>
                    <a:pt x="242" y="140"/>
                  </a:lnTo>
                  <a:lnTo>
                    <a:pt x="240" y="134"/>
                  </a:lnTo>
                  <a:lnTo>
                    <a:pt x="240" y="86"/>
                  </a:lnTo>
                  <a:lnTo>
                    <a:pt x="258" y="86"/>
                  </a:lnTo>
                  <a:lnTo>
                    <a:pt x="258" y="58"/>
                  </a:lnTo>
                  <a:lnTo>
                    <a:pt x="240" y="58"/>
                  </a:lnTo>
                  <a:lnTo>
                    <a:pt x="240" y="30"/>
                  </a:lnTo>
                  <a:lnTo>
                    <a:pt x="206" y="30"/>
                  </a:lnTo>
                  <a:lnTo>
                    <a:pt x="206" y="58"/>
                  </a:lnTo>
                  <a:lnTo>
                    <a:pt x="188" y="58"/>
                  </a:lnTo>
                  <a:lnTo>
                    <a:pt x="188" y="86"/>
                  </a:lnTo>
                  <a:lnTo>
                    <a:pt x="206" y="86"/>
                  </a:lnTo>
                  <a:lnTo>
                    <a:pt x="206" y="138"/>
                  </a:lnTo>
                  <a:lnTo>
                    <a:pt x="206" y="138"/>
                  </a:lnTo>
                  <a:lnTo>
                    <a:pt x="208" y="150"/>
                  </a:lnTo>
                  <a:lnTo>
                    <a:pt x="210" y="156"/>
                  </a:lnTo>
                  <a:lnTo>
                    <a:pt x="214" y="162"/>
                  </a:lnTo>
                  <a:lnTo>
                    <a:pt x="218" y="166"/>
                  </a:lnTo>
                  <a:lnTo>
                    <a:pt x="224" y="170"/>
                  </a:lnTo>
                  <a:lnTo>
                    <a:pt x="232" y="172"/>
                  </a:lnTo>
                  <a:lnTo>
                    <a:pt x="240" y="172"/>
                  </a:lnTo>
                  <a:lnTo>
                    <a:pt x="258" y="172"/>
                  </a:lnTo>
                  <a:lnTo>
                    <a:pt x="258" y="172"/>
                  </a:lnTo>
                  <a:close/>
                  <a:moveTo>
                    <a:pt x="264" y="194"/>
                  </a:moveTo>
                  <a:lnTo>
                    <a:pt x="226" y="194"/>
                  </a:lnTo>
                  <a:lnTo>
                    <a:pt x="202" y="256"/>
                  </a:lnTo>
                  <a:lnTo>
                    <a:pt x="182" y="194"/>
                  </a:lnTo>
                  <a:lnTo>
                    <a:pt x="148" y="194"/>
                  </a:lnTo>
                  <a:lnTo>
                    <a:pt x="128" y="256"/>
                  </a:lnTo>
                  <a:lnTo>
                    <a:pt x="106" y="194"/>
                  </a:lnTo>
                  <a:lnTo>
                    <a:pt x="66" y="194"/>
                  </a:lnTo>
                  <a:lnTo>
                    <a:pt x="112" y="314"/>
                  </a:lnTo>
                  <a:lnTo>
                    <a:pt x="144" y="314"/>
                  </a:lnTo>
                  <a:lnTo>
                    <a:pt x="166" y="248"/>
                  </a:lnTo>
                  <a:lnTo>
                    <a:pt x="186" y="314"/>
                  </a:lnTo>
                  <a:lnTo>
                    <a:pt x="220" y="314"/>
                  </a:lnTo>
                  <a:lnTo>
                    <a:pt x="264" y="194"/>
                  </a:lnTo>
                  <a:lnTo>
                    <a:pt x="264" y="194"/>
                  </a:lnTo>
                  <a:close/>
                  <a:moveTo>
                    <a:pt x="168" y="134"/>
                  </a:moveTo>
                  <a:lnTo>
                    <a:pt x="168" y="134"/>
                  </a:lnTo>
                  <a:lnTo>
                    <a:pt x="166" y="120"/>
                  </a:lnTo>
                  <a:lnTo>
                    <a:pt x="164" y="114"/>
                  </a:lnTo>
                  <a:lnTo>
                    <a:pt x="160" y="110"/>
                  </a:lnTo>
                  <a:lnTo>
                    <a:pt x="156" y="106"/>
                  </a:lnTo>
                  <a:lnTo>
                    <a:pt x="150" y="102"/>
                  </a:lnTo>
                  <a:lnTo>
                    <a:pt x="142" y="100"/>
                  </a:lnTo>
                  <a:lnTo>
                    <a:pt x="132" y="98"/>
                  </a:lnTo>
                  <a:lnTo>
                    <a:pt x="114" y="96"/>
                  </a:lnTo>
                  <a:lnTo>
                    <a:pt x="114" y="96"/>
                  </a:lnTo>
                  <a:lnTo>
                    <a:pt x="110" y="94"/>
                  </a:lnTo>
                  <a:lnTo>
                    <a:pt x="108" y="92"/>
                  </a:lnTo>
                  <a:lnTo>
                    <a:pt x="106" y="90"/>
                  </a:lnTo>
                  <a:lnTo>
                    <a:pt x="106" y="90"/>
                  </a:lnTo>
                  <a:lnTo>
                    <a:pt x="108" y="88"/>
                  </a:lnTo>
                  <a:lnTo>
                    <a:pt x="110" y="84"/>
                  </a:lnTo>
                  <a:lnTo>
                    <a:pt x="114" y="84"/>
                  </a:lnTo>
                  <a:lnTo>
                    <a:pt x="118" y="82"/>
                  </a:lnTo>
                  <a:lnTo>
                    <a:pt x="118" y="82"/>
                  </a:lnTo>
                  <a:lnTo>
                    <a:pt x="132" y="84"/>
                  </a:lnTo>
                  <a:lnTo>
                    <a:pt x="138" y="86"/>
                  </a:lnTo>
                  <a:lnTo>
                    <a:pt x="144" y="90"/>
                  </a:lnTo>
                  <a:lnTo>
                    <a:pt x="166" y="68"/>
                  </a:lnTo>
                  <a:lnTo>
                    <a:pt x="166" y="68"/>
                  </a:lnTo>
                  <a:lnTo>
                    <a:pt x="156" y="60"/>
                  </a:lnTo>
                  <a:lnTo>
                    <a:pt x="146" y="56"/>
                  </a:lnTo>
                  <a:lnTo>
                    <a:pt x="134" y="54"/>
                  </a:lnTo>
                  <a:lnTo>
                    <a:pt x="120" y="52"/>
                  </a:lnTo>
                  <a:lnTo>
                    <a:pt x="120" y="52"/>
                  </a:lnTo>
                  <a:lnTo>
                    <a:pt x="110" y="54"/>
                  </a:lnTo>
                  <a:lnTo>
                    <a:pt x="102" y="56"/>
                  </a:lnTo>
                  <a:lnTo>
                    <a:pt x="94" y="58"/>
                  </a:lnTo>
                  <a:lnTo>
                    <a:pt x="86" y="62"/>
                  </a:lnTo>
                  <a:lnTo>
                    <a:pt x="80" y="68"/>
                  </a:lnTo>
                  <a:lnTo>
                    <a:pt x="76" y="74"/>
                  </a:lnTo>
                  <a:lnTo>
                    <a:pt x="74" y="82"/>
                  </a:lnTo>
                  <a:lnTo>
                    <a:pt x="72" y="92"/>
                  </a:lnTo>
                  <a:lnTo>
                    <a:pt x="72" y="92"/>
                  </a:lnTo>
                  <a:lnTo>
                    <a:pt x="72" y="100"/>
                  </a:lnTo>
                  <a:lnTo>
                    <a:pt x="74" y="106"/>
                  </a:lnTo>
                  <a:lnTo>
                    <a:pt x="78" y="112"/>
                  </a:lnTo>
                  <a:lnTo>
                    <a:pt x="82" y="118"/>
                  </a:lnTo>
                  <a:lnTo>
                    <a:pt x="86" y="120"/>
                  </a:lnTo>
                  <a:lnTo>
                    <a:pt x="92" y="124"/>
                  </a:lnTo>
                  <a:lnTo>
                    <a:pt x="106" y="126"/>
                  </a:lnTo>
                  <a:lnTo>
                    <a:pt x="124" y="128"/>
                  </a:lnTo>
                  <a:lnTo>
                    <a:pt x="124" y="128"/>
                  </a:lnTo>
                  <a:lnTo>
                    <a:pt x="130" y="130"/>
                  </a:lnTo>
                  <a:lnTo>
                    <a:pt x="132" y="130"/>
                  </a:lnTo>
                  <a:lnTo>
                    <a:pt x="134" y="136"/>
                  </a:lnTo>
                  <a:lnTo>
                    <a:pt x="134" y="136"/>
                  </a:lnTo>
                  <a:lnTo>
                    <a:pt x="132" y="140"/>
                  </a:lnTo>
                  <a:lnTo>
                    <a:pt x="128" y="142"/>
                  </a:lnTo>
                  <a:lnTo>
                    <a:pt x="118" y="144"/>
                  </a:lnTo>
                  <a:lnTo>
                    <a:pt x="118" y="144"/>
                  </a:lnTo>
                  <a:lnTo>
                    <a:pt x="104" y="142"/>
                  </a:lnTo>
                  <a:lnTo>
                    <a:pt x="96" y="140"/>
                  </a:lnTo>
                  <a:lnTo>
                    <a:pt x="88" y="134"/>
                  </a:lnTo>
                  <a:lnTo>
                    <a:pt x="66" y="156"/>
                  </a:lnTo>
                  <a:lnTo>
                    <a:pt x="66" y="156"/>
                  </a:lnTo>
                  <a:lnTo>
                    <a:pt x="78" y="166"/>
                  </a:lnTo>
                  <a:lnTo>
                    <a:pt x="90" y="172"/>
                  </a:lnTo>
                  <a:lnTo>
                    <a:pt x="104" y="174"/>
                  </a:lnTo>
                  <a:lnTo>
                    <a:pt x="118" y="174"/>
                  </a:lnTo>
                  <a:lnTo>
                    <a:pt x="118" y="174"/>
                  </a:lnTo>
                  <a:lnTo>
                    <a:pt x="128" y="174"/>
                  </a:lnTo>
                  <a:lnTo>
                    <a:pt x="136" y="172"/>
                  </a:lnTo>
                  <a:lnTo>
                    <a:pt x="146" y="168"/>
                  </a:lnTo>
                  <a:lnTo>
                    <a:pt x="154" y="164"/>
                  </a:lnTo>
                  <a:lnTo>
                    <a:pt x="160" y="158"/>
                  </a:lnTo>
                  <a:lnTo>
                    <a:pt x="164" y="152"/>
                  </a:lnTo>
                  <a:lnTo>
                    <a:pt x="168" y="144"/>
                  </a:lnTo>
                  <a:lnTo>
                    <a:pt x="168" y="134"/>
                  </a:lnTo>
                  <a:lnTo>
                    <a:pt x="168" y="13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18" name="Freeform 8"/>
            <p:cNvSpPr>
              <a:spLocks/>
            </p:cNvSpPr>
            <p:nvPr/>
          </p:nvSpPr>
          <p:spPr bwMode="auto">
            <a:xfrm>
              <a:off x="1426" y="1843"/>
              <a:ext cx="120" cy="166"/>
            </a:xfrm>
            <a:custGeom>
              <a:avLst/>
              <a:gdLst/>
              <a:ahLst/>
              <a:cxnLst>
                <a:cxn ang="0">
                  <a:pos x="120" y="116"/>
                </a:cxn>
                <a:cxn ang="0">
                  <a:pos x="116" y="136"/>
                </a:cxn>
                <a:cxn ang="0">
                  <a:pos x="104" y="152"/>
                </a:cxn>
                <a:cxn ang="0">
                  <a:pos x="94" y="158"/>
                </a:cxn>
                <a:cxn ang="0">
                  <a:pos x="72" y="164"/>
                </a:cxn>
                <a:cxn ang="0">
                  <a:pos x="60" y="166"/>
                </a:cxn>
                <a:cxn ang="0">
                  <a:pos x="26" y="160"/>
                </a:cxn>
                <a:cxn ang="0">
                  <a:pos x="0" y="144"/>
                </a:cxn>
                <a:cxn ang="0">
                  <a:pos x="22" y="124"/>
                </a:cxn>
                <a:cxn ang="0">
                  <a:pos x="38" y="134"/>
                </a:cxn>
                <a:cxn ang="0">
                  <a:pos x="60" y="138"/>
                </a:cxn>
                <a:cxn ang="0">
                  <a:pos x="74" y="136"/>
                </a:cxn>
                <a:cxn ang="0">
                  <a:pos x="88" y="126"/>
                </a:cxn>
                <a:cxn ang="0">
                  <a:pos x="90" y="116"/>
                </a:cxn>
                <a:cxn ang="0">
                  <a:pos x="84" y="104"/>
                </a:cxn>
                <a:cxn ang="0">
                  <a:pos x="78" y="100"/>
                </a:cxn>
                <a:cxn ang="0">
                  <a:pos x="50" y="94"/>
                </a:cxn>
                <a:cxn ang="0">
                  <a:pos x="40" y="92"/>
                </a:cxn>
                <a:cxn ang="0">
                  <a:pos x="24" y="86"/>
                </a:cxn>
                <a:cxn ang="0">
                  <a:pos x="14" y="74"/>
                </a:cxn>
                <a:cxn ang="0">
                  <a:pos x="8" y="58"/>
                </a:cxn>
                <a:cxn ang="0">
                  <a:pos x="8" y="48"/>
                </a:cxn>
                <a:cxn ang="0">
                  <a:pos x="10" y="28"/>
                </a:cxn>
                <a:cxn ang="0">
                  <a:pos x="22" y="12"/>
                </a:cxn>
                <a:cxn ang="0">
                  <a:pos x="30" y="6"/>
                </a:cxn>
                <a:cxn ang="0">
                  <a:pos x="52" y="0"/>
                </a:cxn>
                <a:cxn ang="0">
                  <a:pos x="64" y="0"/>
                </a:cxn>
                <a:cxn ang="0">
                  <a:pos x="94" y="4"/>
                </a:cxn>
                <a:cxn ang="0">
                  <a:pos x="116" y="18"/>
                </a:cxn>
                <a:cxn ang="0">
                  <a:pos x="96" y="38"/>
                </a:cxn>
                <a:cxn ang="0">
                  <a:pos x="82" y="30"/>
                </a:cxn>
                <a:cxn ang="0">
                  <a:pos x="64" y="28"/>
                </a:cxn>
                <a:cxn ang="0">
                  <a:pos x="52" y="28"/>
                </a:cxn>
                <a:cxn ang="0">
                  <a:pos x="44" y="32"/>
                </a:cxn>
                <a:cxn ang="0">
                  <a:pos x="38" y="48"/>
                </a:cxn>
                <a:cxn ang="0">
                  <a:pos x="40" y="54"/>
                </a:cxn>
                <a:cxn ang="0">
                  <a:pos x="42" y="60"/>
                </a:cxn>
                <a:cxn ang="0">
                  <a:pos x="58" y="66"/>
                </a:cxn>
                <a:cxn ang="0">
                  <a:pos x="78" y="68"/>
                </a:cxn>
                <a:cxn ang="0">
                  <a:pos x="102" y="76"/>
                </a:cxn>
                <a:cxn ang="0">
                  <a:pos x="108" y="82"/>
                </a:cxn>
                <a:cxn ang="0">
                  <a:pos x="118" y="96"/>
                </a:cxn>
                <a:cxn ang="0">
                  <a:pos x="120" y="116"/>
                </a:cxn>
              </a:cxnLst>
              <a:rect l="0" t="0" r="r" b="b"/>
              <a:pathLst>
                <a:path w="120" h="166">
                  <a:moveTo>
                    <a:pt x="120" y="116"/>
                  </a:moveTo>
                  <a:lnTo>
                    <a:pt x="120" y="116"/>
                  </a:lnTo>
                  <a:lnTo>
                    <a:pt x="120" y="126"/>
                  </a:lnTo>
                  <a:lnTo>
                    <a:pt x="116" y="136"/>
                  </a:lnTo>
                  <a:lnTo>
                    <a:pt x="112" y="146"/>
                  </a:lnTo>
                  <a:lnTo>
                    <a:pt x="104" y="152"/>
                  </a:lnTo>
                  <a:lnTo>
                    <a:pt x="104" y="152"/>
                  </a:lnTo>
                  <a:lnTo>
                    <a:pt x="94" y="158"/>
                  </a:lnTo>
                  <a:lnTo>
                    <a:pt x="84" y="162"/>
                  </a:lnTo>
                  <a:lnTo>
                    <a:pt x="72" y="164"/>
                  </a:lnTo>
                  <a:lnTo>
                    <a:pt x="60" y="166"/>
                  </a:lnTo>
                  <a:lnTo>
                    <a:pt x="60" y="166"/>
                  </a:lnTo>
                  <a:lnTo>
                    <a:pt x="42" y="164"/>
                  </a:lnTo>
                  <a:lnTo>
                    <a:pt x="26" y="160"/>
                  </a:lnTo>
                  <a:lnTo>
                    <a:pt x="12" y="154"/>
                  </a:lnTo>
                  <a:lnTo>
                    <a:pt x="0" y="144"/>
                  </a:lnTo>
                  <a:lnTo>
                    <a:pt x="22" y="124"/>
                  </a:lnTo>
                  <a:lnTo>
                    <a:pt x="22" y="124"/>
                  </a:lnTo>
                  <a:lnTo>
                    <a:pt x="28" y="130"/>
                  </a:lnTo>
                  <a:lnTo>
                    <a:pt x="38" y="134"/>
                  </a:lnTo>
                  <a:lnTo>
                    <a:pt x="48" y="136"/>
                  </a:lnTo>
                  <a:lnTo>
                    <a:pt x="60" y="138"/>
                  </a:lnTo>
                  <a:lnTo>
                    <a:pt x="60" y="138"/>
                  </a:lnTo>
                  <a:lnTo>
                    <a:pt x="74" y="136"/>
                  </a:lnTo>
                  <a:lnTo>
                    <a:pt x="82" y="132"/>
                  </a:lnTo>
                  <a:lnTo>
                    <a:pt x="88" y="126"/>
                  </a:lnTo>
                  <a:lnTo>
                    <a:pt x="90" y="116"/>
                  </a:lnTo>
                  <a:lnTo>
                    <a:pt x="90" y="116"/>
                  </a:lnTo>
                  <a:lnTo>
                    <a:pt x="88" y="108"/>
                  </a:lnTo>
                  <a:lnTo>
                    <a:pt x="84" y="104"/>
                  </a:lnTo>
                  <a:lnTo>
                    <a:pt x="84" y="104"/>
                  </a:lnTo>
                  <a:lnTo>
                    <a:pt x="78" y="100"/>
                  </a:lnTo>
                  <a:lnTo>
                    <a:pt x="70" y="98"/>
                  </a:lnTo>
                  <a:lnTo>
                    <a:pt x="50" y="94"/>
                  </a:lnTo>
                  <a:lnTo>
                    <a:pt x="50" y="94"/>
                  </a:lnTo>
                  <a:lnTo>
                    <a:pt x="40" y="92"/>
                  </a:lnTo>
                  <a:lnTo>
                    <a:pt x="32" y="90"/>
                  </a:lnTo>
                  <a:lnTo>
                    <a:pt x="24" y="86"/>
                  </a:lnTo>
                  <a:lnTo>
                    <a:pt x="18" y="80"/>
                  </a:lnTo>
                  <a:lnTo>
                    <a:pt x="14" y="74"/>
                  </a:lnTo>
                  <a:lnTo>
                    <a:pt x="10" y="66"/>
                  </a:lnTo>
                  <a:lnTo>
                    <a:pt x="8" y="58"/>
                  </a:lnTo>
                  <a:lnTo>
                    <a:pt x="8" y="48"/>
                  </a:lnTo>
                  <a:lnTo>
                    <a:pt x="8" y="48"/>
                  </a:lnTo>
                  <a:lnTo>
                    <a:pt x="8" y="38"/>
                  </a:lnTo>
                  <a:lnTo>
                    <a:pt x="10" y="28"/>
                  </a:lnTo>
                  <a:lnTo>
                    <a:pt x="16" y="20"/>
                  </a:lnTo>
                  <a:lnTo>
                    <a:pt x="22" y="12"/>
                  </a:lnTo>
                  <a:lnTo>
                    <a:pt x="22" y="12"/>
                  </a:lnTo>
                  <a:lnTo>
                    <a:pt x="30" y="6"/>
                  </a:lnTo>
                  <a:lnTo>
                    <a:pt x="40" y="2"/>
                  </a:lnTo>
                  <a:lnTo>
                    <a:pt x="52" y="0"/>
                  </a:lnTo>
                  <a:lnTo>
                    <a:pt x="64" y="0"/>
                  </a:lnTo>
                  <a:lnTo>
                    <a:pt x="64" y="0"/>
                  </a:lnTo>
                  <a:lnTo>
                    <a:pt x="80" y="0"/>
                  </a:lnTo>
                  <a:lnTo>
                    <a:pt x="94" y="4"/>
                  </a:lnTo>
                  <a:lnTo>
                    <a:pt x="106" y="10"/>
                  </a:lnTo>
                  <a:lnTo>
                    <a:pt x="116" y="18"/>
                  </a:lnTo>
                  <a:lnTo>
                    <a:pt x="96" y="38"/>
                  </a:lnTo>
                  <a:lnTo>
                    <a:pt x="96" y="38"/>
                  </a:lnTo>
                  <a:lnTo>
                    <a:pt x="90" y="34"/>
                  </a:lnTo>
                  <a:lnTo>
                    <a:pt x="82" y="30"/>
                  </a:lnTo>
                  <a:lnTo>
                    <a:pt x="74" y="28"/>
                  </a:lnTo>
                  <a:lnTo>
                    <a:pt x="64" y="28"/>
                  </a:lnTo>
                  <a:lnTo>
                    <a:pt x="64" y="28"/>
                  </a:lnTo>
                  <a:lnTo>
                    <a:pt x="52" y="28"/>
                  </a:lnTo>
                  <a:lnTo>
                    <a:pt x="44" y="32"/>
                  </a:lnTo>
                  <a:lnTo>
                    <a:pt x="44" y="32"/>
                  </a:lnTo>
                  <a:lnTo>
                    <a:pt x="40" y="40"/>
                  </a:lnTo>
                  <a:lnTo>
                    <a:pt x="38" y="48"/>
                  </a:lnTo>
                  <a:lnTo>
                    <a:pt x="38" y="48"/>
                  </a:lnTo>
                  <a:lnTo>
                    <a:pt x="40" y="54"/>
                  </a:lnTo>
                  <a:lnTo>
                    <a:pt x="42" y="60"/>
                  </a:lnTo>
                  <a:lnTo>
                    <a:pt x="42" y="60"/>
                  </a:lnTo>
                  <a:lnTo>
                    <a:pt x="50" y="64"/>
                  </a:lnTo>
                  <a:lnTo>
                    <a:pt x="58" y="66"/>
                  </a:lnTo>
                  <a:lnTo>
                    <a:pt x="78" y="68"/>
                  </a:lnTo>
                  <a:lnTo>
                    <a:pt x="78" y="68"/>
                  </a:lnTo>
                  <a:lnTo>
                    <a:pt x="96" y="74"/>
                  </a:lnTo>
                  <a:lnTo>
                    <a:pt x="102" y="76"/>
                  </a:lnTo>
                  <a:lnTo>
                    <a:pt x="108" y="82"/>
                  </a:lnTo>
                  <a:lnTo>
                    <a:pt x="108" y="82"/>
                  </a:lnTo>
                  <a:lnTo>
                    <a:pt x="114" y="88"/>
                  </a:lnTo>
                  <a:lnTo>
                    <a:pt x="118" y="96"/>
                  </a:lnTo>
                  <a:lnTo>
                    <a:pt x="120" y="106"/>
                  </a:lnTo>
                  <a:lnTo>
                    <a:pt x="120" y="116"/>
                  </a:lnTo>
                  <a:lnTo>
                    <a:pt x="120" y="11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19" name="Freeform 9"/>
            <p:cNvSpPr>
              <a:spLocks/>
            </p:cNvSpPr>
            <p:nvPr/>
          </p:nvSpPr>
          <p:spPr bwMode="auto">
            <a:xfrm>
              <a:off x="1564" y="1855"/>
              <a:ext cx="64" cy="152"/>
            </a:xfrm>
            <a:custGeom>
              <a:avLst/>
              <a:gdLst/>
              <a:ahLst/>
              <a:cxnLst>
                <a:cxn ang="0">
                  <a:pos x="64" y="152"/>
                </a:cxn>
                <a:cxn ang="0">
                  <a:pos x="48" y="152"/>
                </a:cxn>
                <a:cxn ang="0">
                  <a:pos x="48" y="152"/>
                </a:cxn>
                <a:cxn ang="0">
                  <a:pos x="40" y="152"/>
                </a:cxn>
                <a:cxn ang="0">
                  <a:pos x="34" y="150"/>
                </a:cxn>
                <a:cxn ang="0">
                  <a:pos x="26" y="146"/>
                </a:cxn>
                <a:cxn ang="0">
                  <a:pos x="22" y="142"/>
                </a:cxn>
                <a:cxn ang="0">
                  <a:pos x="22" y="142"/>
                </a:cxn>
                <a:cxn ang="0">
                  <a:pos x="16" y="130"/>
                </a:cxn>
                <a:cxn ang="0">
                  <a:pos x="14" y="118"/>
                </a:cxn>
                <a:cxn ang="0">
                  <a:pos x="14" y="58"/>
                </a:cxn>
                <a:cxn ang="0">
                  <a:pos x="0" y="58"/>
                </a:cxn>
                <a:cxn ang="0">
                  <a:pos x="0" y="36"/>
                </a:cxn>
                <a:cxn ang="0">
                  <a:pos x="14" y="36"/>
                </a:cxn>
                <a:cxn ang="0">
                  <a:pos x="14" y="0"/>
                </a:cxn>
                <a:cxn ang="0">
                  <a:pos x="44" y="0"/>
                </a:cxn>
                <a:cxn ang="0">
                  <a:pos x="44" y="36"/>
                </a:cxn>
                <a:cxn ang="0">
                  <a:pos x="64" y="36"/>
                </a:cxn>
                <a:cxn ang="0">
                  <a:pos x="64" y="58"/>
                </a:cxn>
                <a:cxn ang="0">
                  <a:pos x="44" y="58"/>
                </a:cxn>
                <a:cxn ang="0">
                  <a:pos x="44" y="116"/>
                </a:cxn>
                <a:cxn ang="0">
                  <a:pos x="44" y="116"/>
                </a:cxn>
                <a:cxn ang="0">
                  <a:pos x="44" y="120"/>
                </a:cxn>
                <a:cxn ang="0">
                  <a:pos x="46" y="124"/>
                </a:cxn>
                <a:cxn ang="0">
                  <a:pos x="50" y="126"/>
                </a:cxn>
                <a:cxn ang="0">
                  <a:pos x="54" y="126"/>
                </a:cxn>
                <a:cxn ang="0">
                  <a:pos x="64" y="126"/>
                </a:cxn>
                <a:cxn ang="0">
                  <a:pos x="64" y="152"/>
                </a:cxn>
              </a:cxnLst>
              <a:rect l="0" t="0" r="r" b="b"/>
              <a:pathLst>
                <a:path w="64" h="152">
                  <a:moveTo>
                    <a:pt x="64" y="152"/>
                  </a:moveTo>
                  <a:lnTo>
                    <a:pt x="48" y="152"/>
                  </a:lnTo>
                  <a:lnTo>
                    <a:pt x="48" y="152"/>
                  </a:lnTo>
                  <a:lnTo>
                    <a:pt x="40" y="152"/>
                  </a:lnTo>
                  <a:lnTo>
                    <a:pt x="34" y="150"/>
                  </a:lnTo>
                  <a:lnTo>
                    <a:pt x="26" y="146"/>
                  </a:lnTo>
                  <a:lnTo>
                    <a:pt x="22" y="142"/>
                  </a:lnTo>
                  <a:lnTo>
                    <a:pt x="22" y="142"/>
                  </a:lnTo>
                  <a:lnTo>
                    <a:pt x="16" y="130"/>
                  </a:lnTo>
                  <a:lnTo>
                    <a:pt x="14" y="118"/>
                  </a:lnTo>
                  <a:lnTo>
                    <a:pt x="14" y="58"/>
                  </a:lnTo>
                  <a:lnTo>
                    <a:pt x="0" y="58"/>
                  </a:lnTo>
                  <a:lnTo>
                    <a:pt x="0" y="36"/>
                  </a:lnTo>
                  <a:lnTo>
                    <a:pt x="14" y="36"/>
                  </a:lnTo>
                  <a:lnTo>
                    <a:pt x="14" y="0"/>
                  </a:lnTo>
                  <a:lnTo>
                    <a:pt x="44" y="0"/>
                  </a:lnTo>
                  <a:lnTo>
                    <a:pt x="44" y="36"/>
                  </a:lnTo>
                  <a:lnTo>
                    <a:pt x="64" y="36"/>
                  </a:lnTo>
                  <a:lnTo>
                    <a:pt x="64" y="58"/>
                  </a:lnTo>
                  <a:lnTo>
                    <a:pt x="44" y="58"/>
                  </a:lnTo>
                  <a:lnTo>
                    <a:pt x="44" y="116"/>
                  </a:lnTo>
                  <a:lnTo>
                    <a:pt x="44" y="116"/>
                  </a:lnTo>
                  <a:lnTo>
                    <a:pt x="44" y="120"/>
                  </a:lnTo>
                  <a:lnTo>
                    <a:pt x="46" y="124"/>
                  </a:lnTo>
                  <a:lnTo>
                    <a:pt x="50" y="126"/>
                  </a:lnTo>
                  <a:lnTo>
                    <a:pt x="54" y="126"/>
                  </a:lnTo>
                  <a:lnTo>
                    <a:pt x="64" y="126"/>
                  </a:lnTo>
                  <a:lnTo>
                    <a:pt x="64" y="15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20" name="Freeform 10"/>
            <p:cNvSpPr>
              <a:spLocks noEditPoints="1"/>
            </p:cNvSpPr>
            <p:nvPr/>
          </p:nvSpPr>
          <p:spPr bwMode="auto">
            <a:xfrm>
              <a:off x="1650" y="1887"/>
              <a:ext cx="104" cy="122"/>
            </a:xfrm>
            <a:custGeom>
              <a:avLst/>
              <a:gdLst/>
              <a:ahLst/>
              <a:cxnLst>
                <a:cxn ang="0">
                  <a:pos x="28" y="70"/>
                </a:cxn>
                <a:cxn ang="0">
                  <a:pos x="30" y="80"/>
                </a:cxn>
                <a:cxn ang="0">
                  <a:pos x="36" y="88"/>
                </a:cxn>
                <a:cxn ang="0">
                  <a:pos x="54" y="96"/>
                </a:cxn>
                <a:cxn ang="0">
                  <a:pos x="62" y="96"/>
                </a:cxn>
                <a:cxn ang="0">
                  <a:pos x="76" y="90"/>
                </a:cxn>
                <a:cxn ang="0">
                  <a:pos x="100" y="102"/>
                </a:cxn>
                <a:cxn ang="0">
                  <a:pos x="90" y="112"/>
                </a:cxn>
                <a:cxn ang="0">
                  <a:pos x="80" y="116"/>
                </a:cxn>
                <a:cxn ang="0">
                  <a:pos x="54" y="122"/>
                </a:cxn>
                <a:cxn ang="0">
                  <a:pos x="42" y="120"/>
                </a:cxn>
                <a:cxn ang="0">
                  <a:pos x="20" y="112"/>
                </a:cxn>
                <a:cxn ang="0">
                  <a:pos x="8" y="98"/>
                </a:cxn>
                <a:cxn ang="0">
                  <a:pos x="0" y="74"/>
                </a:cxn>
                <a:cxn ang="0">
                  <a:pos x="0" y="60"/>
                </a:cxn>
                <a:cxn ang="0">
                  <a:pos x="2" y="34"/>
                </a:cxn>
                <a:cxn ang="0">
                  <a:pos x="14" y="14"/>
                </a:cxn>
                <a:cxn ang="0">
                  <a:pos x="22" y="8"/>
                </a:cxn>
                <a:cxn ang="0">
                  <a:pos x="40" y="0"/>
                </a:cxn>
                <a:cxn ang="0">
                  <a:pos x="52" y="0"/>
                </a:cxn>
                <a:cxn ang="0">
                  <a:pos x="74" y="4"/>
                </a:cxn>
                <a:cxn ang="0">
                  <a:pos x="90" y="16"/>
                </a:cxn>
                <a:cxn ang="0">
                  <a:pos x="96" y="24"/>
                </a:cxn>
                <a:cxn ang="0">
                  <a:pos x="102" y="44"/>
                </a:cxn>
                <a:cxn ang="0">
                  <a:pos x="104" y="70"/>
                </a:cxn>
                <a:cxn ang="0">
                  <a:pos x="74" y="50"/>
                </a:cxn>
                <a:cxn ang="0">
                  <a:pos x="72" y="36"/>
                </a:cxn>
                <a:cxn ang="0">
                  <a:pos x="68" y="30"/>
                </a:cxn>
                <a:cxn ang="0">
                  <a:pos x="58" y="24"/>
                </a:cxn>
                <a:cxn ang="0">
                  <a:pos x="52" y="24"/>
                </a:cxn>
                <a:cxn ang="0">
                  <a:pos x="40" y="28"/>
                </a:cxn>
                <a:cxn ang="0">
                  <a:pos x="32" y="36"/>
                </a:cxn>
                <a:cxn ang="0">
                  <a:pos x="30" y="42"/>
                </a:cxn>
                <a:cxn ang="0">
                  <a:pos x="74" y="50"/>
                </a:cxn>
              </a:cxnLst>
              <a:rect l="0" t="0" r="r" b="b"/>
              <a:pathLst>
                <a:path w="104" h="122">
                  <a:moveTo>
                    <a:pt x="104" y="70"/>
                  </a:moveTo>
                  <a:lnTo>
                    <a:pt x="28" y="70"/>
                  </a:lnTo>
                  <a:lnTo>
                    <a:pt x="28" y="70"/>
                  </a:lnTo>
                  <a:lnTo>
                    <a:pt x="30" y="80"/>
                  </a:lnTo>
                  <a:lnTo>
                    <a:pt x="36" y="88"/>
                  </a:lnTo>
                  <a:lnTo>
                    <a:pt x="36" y="88"/>
                  </a:lnTo>
                  <a:lnTo>
                    <a:pt x="44" y="94"/>
                  </a:lnTo>
                  <a:lnTo>
                    <a:pt x="54" y="96"/>
                  </a:lnTo>
                  <a:lnTo>
                    <a:pt x="54" y="96"/>
                  </a:lnTo>
                  <a:lnTo>
                    <a:pt x="62" y="96"/>
                  </a:lnTo>
                  <a:lnTo>
                    <a:pt x="70" y="94"/>
                  </a:lnTo>
                  <a:lnTo>
                    <a:pt x="76" y="90"/>
                  </a:lnTo>
                  <a:lnTo>
                    <a:pt x="82" y="86"/>
                  </a:lnTo>
                  <a:lnTo>
                    <a:pt x="100" y="102"/>
                  </a:lnTo>
                  <a:lnTo>
                    <a:pt x="100" y="102"/>
                  </a:lnTo>
                  <a:lnTo>
                    <a:pt x="90" y="112"/>
                  </a:lnTo>
                  <a:lnTo>
                    <a:pt x="80" y="116"/>
                  </a:lnTo>
                  <a:lnTo>
                    <a:pt x="80" y="116"/>
                  </a:lnTo>
                  <a:lnTo>
                    <a:pt x="68" y="120"/>
                  </a:lnTo>
                  <a:lnTo>
                    <a:pt x="54" y="122"/>
                  </a:lnTo>
                  <a:lnTo>
                    <a:pt x="54" y="122"/>
                  </a:lnTo>
                  <a:lnTo>
                    <a:pt x="42" y="120"/>
                  </a:lnTo>
                  <a:lnTo>
                    <a:pt x="30" y="118"/>
                  </a:lnTo>
                  <a:lnTo>
                    <a:pt x="20" y="112"/>
                  </a:lnTo>
                  <a:lnTo>
                    <a:pt x="14" y="106"/>
                  </a:lnTo>
                  <a:lnTo>
                    <a:pt x="8" y="98"/>
                  </a:lnTo>
                  <a:lnTo>
                    <a:pt x="2" y="88"/>
                  </a:lnTo>
                  <a:lnTo>
                    <a:pt x="0" y="74"/>
                  </a:lnTo>
                  <a:lnTo>
                    <a:pt x="0" y="60"/>
                  </a:lnTo>
                  <a:lnTo>
                    <a:pt x="0" y="60"/>
                  </a:lnTo>
                  <a:lnTo>
                    <a:pt x="0" y="46"/>
                  </a:lnTo>
                  <a:lnTo>
                    <a:pt x="2" y="34"/>
                  </a:lnTo>
                  <a:lnTo>
                    <a:pt x="8" y="24"/>
                  </a:lnTo>
                  <a:lnTo>
                    <a:pt x="14" y="14"/>
                  </a:lnTo>
                  <a:lnTo>
                    <a:pt x="14" y="14"/>
                  </a:lnTo>
                  <a:lnTo>
                    <a:pt x="22" y="8"/>
                  </a:lnTo>
                  <a:lnTo>
                    <a:pt x="30" y="4"/>
                  </a:lnTo>
                  <a:lnTo>
                    <a:pt x="40" y="0"/>
                  </a:lnTo>
                  <a:lnTo>
                    <a:pt x="52" y="0"/>
                  </a:lnTo>
                  <a:lnTo>
                    <a:pt x="52" y="0"/>
                  </a:lnTo>
                  <a:lnTo>
                    <a:pt x="62" y="0"/>
                  </a:lnTo>
                  <a:lnTo>
                    <a:pt x="74" y="4"/>
                  </a:lnTo>
                  <a:lnTo>
                    <a:pt x="82" y="8"/>
                  </a:lnTo>
                  <a:lnTo>
                    <a:pt x="90" y="16"/>
                  </a:lnTo>
                  <a:lnTo>
                    <a:pt x="90" y="16"/>
                  </a:lnTo>
                  <a:lnTo>
                    <a:pt x="96" y="24"/>
                  </a:lnTo>
                  <a:lnTo>
                    <a:pt x="100" y="34"/>
                  </a:lnTo>
                  <a:lnTo>
                    <a:pt x="102" y="44"/>
                  </a:lnTo>
                  <a:lnTo>
                    <a:pt x="104" y="56"/>
                  </a:lnTo>
                  <a:lnTo>
                    <a:pt x="104" y="70"/>
                  </a:lnTo>
                  <a:close/>
                  <a:moveTo>
                    <a:pt x="74" y="50"/>
                  </a:moveTo>
                  <a:lnTo>
                    <a:pt x="74" y="50"/>
                  </a:lnTo>
                  <a:lnTo>
                    <a:pt x="74" y="42"/>
                  </a:lnTo>
                  <a:lnTo>
                    <a:pt x="72" y="36"/>
                  </a:lnTo>
                  <a:lnTo>
                    <a:pt x="72" y="36"/>
                  </a:lnTo>
                  <a:lnTo>
                    <a:pt x="68" y="30"/>
                  </a:lnTo>
                  <a:lnTo>
                    <a:pt x="64" y="28"/>
                  </a:lnTo>
                  <a:lnTo>
                    <a:pt x="58" y="24"/>
                  </a:lnTo>
                  <a:lnTo>
                    <a:pt x="52" y="24"/>
                  </a:lnTo>
                  <a:lnTo>
                    <a:pt x="52" y="24"/>
                  </a:lnTo>
                  <a:lnTo>
                    <a:pt x="44" y="24"/>
                  </a:lnTo>
                  <a:lnTo>
                    <a:pt x="40" y="28"/>
                  </a:lnTo>
                  <a:lnTo>
                    <a:pt x="34" y="30"/>
                  </a:lnTo>
                  <a:lnTo>
                    <a:pt x="32" y="36"/>
                  </a:lnTo>
                  <a:lnTo>
                    <a:pt x="32" y="36"/>
                  </a:lnTo>
                  <a:lnTo>
                    <a:pt x="30" y="42"/>
                  </a:lnTo>
                  <a:lnTo>
                    <a:pt x="28" y="50"/>
                  </a:lnTo>
                  <a:lnTo>
                    <a:pt x="74" y="5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21" name="Freeform 11"/>
            <p:cNvSpPr>
              <a:spLocks noEditPoints="1"/>
            </p:cNvSpPr>
            <p:nvPr/>
          </p:nvSpPr>
          <p:spPr bwMode="auto">
            <a:xfrm>
              <a:off x="1780" y="1843"/>
              <a:ext cx="30" cy="164"/>
            </a:xfrm>
            <a:custGeom>
              <a:avLst/>
              <a:gdLst/>
              <a:ahLst/>
              <a:cxnLst>
                <a:cxn ang="0">
                  <a:pos x="30" y="24"/>
                </a:cxn>
                <a:cxn ang="0">
                  <a:pos x="0" y="24"/>
                </a:cxn>
                <a:cxn ang="0">
                  <a:pos x="0" y="0"/>
                </a:cxn>
                <a:cxn ang="0">
                  <a:pos x="30" y="0"/>
                </a:cxn>
                <a:cxn ang="0">
                  <a:pos x="30" y="24"/>
                </a:cxn>
                <a:cxn ang="0">
                  <a:pos x="30" y="164"/>
                </a:cxn>
                <a:cxn ang="0">
                  <a:pos x="0" y="164"/>
                </a:cxn>
                <a:cxn ang="0">
                  <a:pos x="0" y="44"/>
                </a:cxn>
                <a:cxn ang="0">
                  <a:pos x="30" y="44"/>
                </a:cxn>
                <a:cxn ang="0">
                  <a:pos x="30" y="164"/>
                </a:cxn>
              </a:cxnLst>
              <a:rect l="0" t="0" r="r" b="b"/>
              <a:pathLst>
                <a:path w="30" h="164">
                  <a:moveTo>
                    <a:pt x="30" y="24"/>
                  </a:moveTo>
                  <a:lnTo>
                    <a:pt x="0" y="24"/>
                  </a:lnTo>
                  <a:lnTo>
                    <a:pt x="0" y="0"/>
                  </a:lnTo>
                  <a:lnTo>
                    <a:pt x="30" y="0"/>
                  </a:lnTo>
                  <a:lnTo>
                    <a:pt x="30" y="24"/>
                  </a:lnTo>
                  <a:close/>
                  <a:moveTo>
                    <a:pt x="30" y="164"/>
                  </a:moveTo>
                  <a:lnTo>
                    <a:pt x="0" y="164"/>
                  </a:lnTo>
                  <a:lnTo>
                    <a:pt x="0" y="44"/>
                  </a:lnTo>
                  <a:lnTo>
                    <a:pt x="30" y="44"/>
                  </a:lnTo>
                  <a:lnTo>
                    <a:pt x="30" y="16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22" name="Freeform 12"/>
            <p:cNvSpPr>
              <a:spLocks/>
            </p:cNvSpPr>
            <p:nvPr/>
          </p:nvSpPr>
          <p:spPr bwMode="auto">
            <a:xfrm>
              <a:off x="1844" y="1887"/>
              <a:ext cx="100" cy="120"/>
            </a:xfrm>
            <a:custGeom>
              <a:avLst/>
              <a:gdLst/>
              <a:ahLst/>
              <a:cxnLst>
                <a:cxn ang="0">
                  <a:pos x="100" y="120"/>
                </a:cxn>
                <a:cxn ang="0">
                  <a:pos x="70" y="120"/>
                </a:cxn>
                <a:cxn ang="0">
                  <a:pos x="70" y="48"/>
                </a:cxn>
                <a:cxn ang="0">
                  <a:pos x="70" y="48"/>
                </a:cxn>
                <a:cxn ang="0">
                  <a:pos x="68" y="38"/>
                </a:cxn>
                <a:cxn ang="0">
                  <a:pos x="64" y="30"/>
                </a:cxn>
                <a:cxn ang="0">
                  <a:pos x="64" y="30"/>
                </a:cxn>
                <a:cxn ang="0">
                  <a:pos x="58" y="28"/>
                </a:cxn>
                <a:cxn ang="0">
                  <a:pos x="50" y="26"/>
                </a:cxn>
                <a:cxn ang="0">
                  <a:pos x="50" y="26"/>
                </a:cxn>
                <a:cxn ang="0">
                  <a:pos x="42" y="28"/>
                </a:cxn>
                <a:cxn ang="0">
                  <a:pos x="36" y="30"/>
                </a:cxn>
                <a:cxn ang="0">
                  <a:pos x="36" y="30"/>
                </a:cxn>
                <a:cxn ang="0">
                  <a:pos x="32" y="38"/>
                </a:cxn>
                <a:cxn ang="0">
                  <a:pos x="30" y="48"/>
                </a:cxn>
                <a:cxn ang="0">
                  <a:pos x="30" y="120"/>
                </a:cxn>
                <a:cxn ang="0">
                  <a:pos x="0" y="120"/>
                </a:cxn>
                <a:cxn ang="0">
                  <a:pos x="0" y="0"/>
                </a:cxn>
                <a:cxn ang="0">
                  <a:pos x="30" y="0"/>
                </a:cxn>
                <a:cxn ang="0">
                  <a:pos x="30" y="12"/>
                </a:cxn>
                <a:cxn ang="0">
                  <a:pos x="30" y="12"/>
                </a:cxn>
                <a:cxn ang="0">
                  <a:pos x="36" y="6"/>
                </a:cxn>
                <a:cxn ang="0">
                  <a:pos x="42" y="2"/>
                </a:cxn>
                <a:cxn ang="0">
                  <a:pos x="50" y="0"/>
                </a:cxn>
                <a:cxn ang="0">
                  <a:pos x="60" y="0"/>
                </a:cxn>
                <a:cxn ang="0">
                  <a:pos x="60" y="0"/>
                </a:cxn>
                <a:cxn ang="0">
                  <a:pos x="68" y="0"/>
                </a:cxn>
                <a:cxn ang="0">
                  <a:pos x="76" y="2"/>
                </a:cxn>
                <a:cxn ang="0">
                  <a:pos x="82" y="6"/>
                </a:cxn>
                <a:cxn ang="0">
                  <a:pos x="88" y="10"/>
                </a:cxn>
                <a:cxn ang="0">
                  <a:pos x="88" y="10"/>
                </a:cxn>
                <a:cxn ang="0">
                  <a:pos x="92" y="16"/>
                </a:cxn>
                <a:cxn ang="0">
                  <a:pos x="96" y="24"/>
                </a:cxn>
                <a:cxn ang="0">
                  <a:pos x="98" y="34"/>
                </a:cxn>
                <a:cxn ang="0">
                  <a:pos x="100" y="44"/>
                </a:cxn>
                <a:cxn ang="0">
                  <a:pos x="100" y="120"/>
                </a:cxn>
              </a:cxnLst>
              <a:rect l="0" t="0" r="r" b="b"/>
              <a:pathLst>
                <a:path w="100" h="120">
                  <a:moveTo>
                    <a:pt x="100" y="120"/>
                  </a:moveTo>
                  <a:lnTo>
                    <a:pt x="70" y="120"/>
                  </a:lnTo>
                  <a:lnTo>
                    <a:pt x="70" y="48"/>
                  </a:lnTo>
                  <a:lnTo>
                    <a:pt x="70" y="48"/>
                  </a:lnTo>
                  <a:lnTo>
                    <a:pt x="68" y="38"/>
                  </a:lnTo>
                  <a:lnTo>
                    <a:pt x="64" y="30"/>
                  </a:lnTo>
                  <a:lnTo>
                    <a:pt x="64" y="30"/>
                  </a:lnTo>
                  <a:lnTo>
                    <a:pt x="58" y="28"/>
                  </a:lnTo>
                  <a:lnTo>
                    <a:pt x="50" y="26"/>
                  </a:lnTo>
                  <a:lnTo>
                    <a:pt x="50" y="26"/>
                  </a:lnTo>
                  <a:lnTo>
                    <a:pt x="42" y="28"/>
                  </a:lnTo>
                  <a:lnTo>
                    <a:pt x="36" y="30"/>
                  </a:lnTo>
                  <a:lnTo>
                    <a:pt x="36" y="30"/>
                  </a:lnTo>
                  <a:lnTo>
                    <a:pt x="32" y="38"/>
                  </a:lnTo>
                  <a:lnTo>
                    <a:pt x="30" y="48"/>
                  </a:lnTo>
                  <a:lnTo>
                    <a:pt x="30" y="120"/>
                  </a:lnTo>
                  <a:lnTo>
                    <a:pt x="0" y="120"/>
                  </a:lnTo>
                  <a:lnTo>
                    <a:pt x="0" y="0"/>
                  </a:lnTo>
                  <a:lnTo>
                    <a:pt x="30" y="0"/>
                  </a:lnTo>
                  <a:lnTo>
                    <a:pt x="30" y="12"/>
                  </a:lnTo>
                  <a:lnTo>
                    <a:pt x="30" y="12"/>
                  </a:lnTo>
                  <a:lnTo>
                    <a:pt x="36" y="6"/>
                  </a:lnTo>
                  <a:lnTo>
                    <a:pt x="42" y="2"/>
                  </a:lnTo>
                  <a:lnTo>
                    <a:pt x="50" y="0"/>
                  </a:lnTo>
                  <a:lnTo>
                    <a:pt x="60" y="0"/>
                  </a:lnTo>
                  <a:lnTo>
                    <a:pt x="60" y="0"/>
                  </a:lnTo>
                  <a:lnTo>
                    <a:pt x="68" y="0"/>
                  </a:lnTo>
                  <a:lnTo>
                    <a:pt x="76" y="2"/>
                  </a:lnTo>
                  <a:lnTo>
                    <a:pt x="82" y="6"/>
                  </a:lnTo>
                  <a:lnTo>
                    <a:pt x="88" y="10"/>
                  </a:lnTo>
                  <a:lnTo>
                    <a:pt x="88" y="10"/>
                  </a:lnTo>
                  <a:lnTo>
                    <a:pt x="92" y="16"/>
                  </a:lnTo>
                  <a:lnTo>
                    <a:pt x="96" y="24"/>
                  </a:lnTo>
                  <a:lnTo>
                    <a:pt x="98" y="34"/>
                  </a:lnTo>
                  <a:lnTo>
                    <a:pt x="100" y="44"/>
                  </a:lnTo>
                  <a:lnTo>
                    <a:pt x="100"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23" name="Freeform 13"/>
            <p:cNvSpPr>
              <a:spLocks noEditPoints="1"/>
            </p:cNvSpPr>
            <p:nvPr/>
          </p:nvSpPr>
          <p:spPr bwMode="auto">
            <a:xfrm>
              <a:off x="1976" y="1843"/>
              <a:ext cx="100" cy="166"/>
            </a:xfrm>
            <a:custGeom>
              <a:avLst/>
              <a:gdLst/>
              <a:ahLst/>
              <a:cxnLst>
                <a:cxn ang="0">
                  <a:pos x="100" y="104"/>
                </a:cxn>
                <a:cxn ang="0">
                  <a:pos x="98" y="132"/>
                </a:cxn>
                <a:cxn ang="0">
                  <a:pos x="88" y="154"/>
                </a:cxn>
                <a:cxn ang="0">
                  <a:pos x="82" y="160"/>
                </a:cxn>
                <a:cxn ang="0">
                  <a:pos x="68" y="164"/>
                </a:cxn>
                <a:cxn ang="0">
                  <a:pos x="58" y="166"/>
                </a:cxn>
                <a:cxn ang="0">
                  <a:pos x="42" y="162"/>
                </a:cxn>
                <a:cxn ang="0">
                  <a:pos x="28" y="152"/>
                </a:cxn>
                <a:cxn ang="0">
                  <a:pos x="0" y="164"/>
                </a:cxn>
                <a:cxn ang="0">
                  <a:pos x="30" y="0"/>
                </a:cxn>
                <a:cxn ang="0">
                  <a:pos x="30" y="56"/>
                </a:cxn>
                <a:cxn ang="0">
                  <a:pos x="42" y="46"/>
                </a:cxn>
                <a:cxn ang="0">
                  <a:pos x="58" y="44"/>
                </a:cxn>
                <a:cxn ang="0">
                  <a:pos x="68" y="44"/>
                </a:cxn>
                <a:cxn ang="0">
                  <a:pos x="82" y="50"/>
                </a:cxn>
                <a:cxn ang="0">
                  <a:pos x="88" y="54"/>
                </a:cxn>
                <a:cxn ang="0">
                  <a:pos x="98" y="76"/>
                </a:cxn>
                <a:cxn ang="0">
                  <a:pos x="100" y="104"/>
                </a:cxn>
                <a:cxn ang="0">
                  <a:pos x="70" y="104"/>
                </a:cxn>
                <a:cxn ang="0">
                  <a:pos x="70" y="90"/>
                </a:cxn>
                <a:cxn ang="0">
                  <a:pos x="68" y="82"/>
                </a:cxn>
                <a:cxn ang="0">
                  <a:pos x="60" y="72"/>
                </a:cxn>
                <a:cxn ang="0">
                  <a:pos x="50" y="70"/>
                </a:cxn>
                <a:cxn ang="0">
                  <a:pos x="44" y="70"/>
                </a:cxn>
                <a:cxn ang="0">
                  <a:pos x="36" y="76"/>
                </a:cxn>
                <a:cxn ang="0">
                  <a:pos x="32" y="82"/>
                </a:cxn>
                <a:cxn ang="0">
                  <a:pos x="30" y="104"/>
                </a:cxn>
                <a:cxn ang="0">
                  <a:pos x="30" y="118"/>
                </a:cxn>
                <a:cxn ang="0">
                  <a:pos x="32" y="126"/>
                </a:cxn>
                <a:cxn ang="0">
                  <a:pos x="38" y="136"/>
                </a:cxn>
                <a:cxn ang="0">
                  <a:pos x="50" y="138"/>
                </a:cxn>
                <a:cxn ang="0">
                  <a:pos x="56" y="138"/>
                </a:cxn>
                <a:cxn ang="0">
                  <a:pos x="64" y="132"/>
                </a:cxn>
                <a:cxn ang="0">
                  <a:pos x="68" y="126"/>
                </a:cxn>
                <a:cxn ang="0">
                  <a:pos x="70" y="104"/>
                </a:cxn>
              </a:cxnLst>
              <a:rect l="0" t="0" r="r" b="b"/>
              <a:pathLst>
                <a:path w="100" h="166">
                  <a:moveTo>
                    <a:pt x="100" y="104"/>
                  </a:moveTo>
                  <a:lnTo>
                    <a:pt x="100" y="104"/>
                  </a:lnTo>
                  <a:lnTo>
                    <a:pt x="98" y="132"/>
                  </a:lnTo>
                  <a:lnTo>
                    <a:pt x="98" y="132"/>
                  </a:lnTo>
                  <a:lnTo>
                    <a:pt x="94" y="144"/>
                  </a:lnTo>
                  <a:lnTo>
                    <a:pt x="88" y="154"/>
                  </a:lnTo>
                  <a:lnTo>
                    <a:pt x="88" y="154"/>
                  </a:lnTo>
                  <a:lnTo>
                    <a:pt x="82" y="160"/>
                  </a:lnTo>
                  <a:lnTo>
                    <a:pt x="76" y="162"/>
                  </a:lnTo>
                  <a:lnTo>
                    <a:pt x="68" y="164"/>
                  </a:lnTo>
                  <a:lnTo>
                    <a:pt x="58" y="166"/>
                  </a:lnTo>
                  <a:lnTo>
                    <a:pt x="58" y="166"/>
                  </a:lnTo>
                  <a:lnTo>
                    <a:pt x="50" y="164"/>
                  </a:lnTo>
                  <a:lnTo>
                    <a:pt x="42" y="162"/>
                  </a:lnTo>
                  <a:lnTo>
                    <a:pt x="34" y="158"/>
                  </a:lnTo>
                  <a:lnTo>
                    <a:pt x="28" y="152"/>
                  </a:lnTo>
                  <a:lnTo>
                    <a:pt x="28" y="164"/>
                  </a:lnTo>
                  <a:lnTo>
                    <a:pt x="0" y="164"/>
                  </a:lnTo>
                  <a:lnTo>
                    <a:pt x="0" y="0"/>
                  </a:lnTo>
                  <a:lnTo>
                    <a:pt x="30" y="0"/>
                  </a:lnTo>
                  <a:lnTo>
                    <a:pt x="30" y="56"/>
                  </a:lnTo>
                  <a:lnTo>
                    <a:pt x="30" y="56"/>
                  </a:lnTo>
                  <a:lnTo>
                    <a:pt x="36" y="50"/>
                  </a:lnTo>
                  <a:lnTo>
                    <a:pt x="42" y="46"/>
                  </a:lnTo>
                  <a:lnTo>
                    <a:pt x="50" y="44"/>
                  </a:lnTo>
                  <a:lnTo>
                    <a:pt x="58" y="44"/>
                  </a:lnTo>
                  <a:lnTo>
                    <a:pt x="58" y="44"/>
                  </a:lnTo>
                  <a:lnTo>
                    <a:pt x="68" y="44"/>
                  </a:lnTo>
                  <a:lnTo>
                    <a:pt x="76" y="46"/>
                  </a:lnTo>
                  <a:lnTo>
                    <a:pt x="82" y="50"/>
                  </a:lnTo>
                  <a:lnTo>
                    <a:pt x="88" y="54"/>
                  </a:lnTo>
                  <a:lnTo>
                    <a:pt x="88" y="54"/>
                  </a:lnTo>
                  <a:lnTo>
                    <a:pt x="94" y="64"/>
                  </a:lnTo>
                  <a:lnTo>
                    <a:pt x="98" y="76"/>
                  </a:lnTo>
                  <a:lnTo>
                    <a:pt x="98" y="76"/>
                  </a:lnTo>
                  <a:lnTo>
                    <a:pt x="100" y="104"/>
                  </a:lnTo>
                  <a:lnTo>
                    <a:pt x="100" y="104"/>
                  </a:lnTo>
                  <a:close/>
                  <a:moveTo>
                    <a:pt x="70" y="104"/>
                  </a:moveTo>
                  <a:lnTo>
                    <a:pt x="70" y="104"/>
                  </a:lnTo>
                  <a:lnTo>
                    <a:pt x="70" y="90"/>
                  </a:lnTo>
                  <a:lnTo>
                    <a:pt x="68" y="82"/>
                  </a:lnTo>
                  <a:lnTo>
                    <a:pt x="68" y="82"/>
                  </a:lnTo>
                  <a:lnTo>
                    <a:pt x="64" y="76"/>
                  </a:lnTo>
                  <a:lnTo>
                    <a:pt x="60" y="72"/>
                  </a:lnTo>
                  <a:lnTo>
                    <a:pt x="56" y="70"/>
                  </a:lnTo>
                  <a:lnTo>
                    <a:pt x="50" y="70"/>
                  </a:lnTo>
                  <a:lnTo>
                    <a:pt x="50" y="70"/>
                  </a:lnTo>
                  <a:lnTo>
                    <a:pt x="44" y="70"/>
                  </a:lnTo>
                  <a:lnTo>
                    <a:pt x="38" y="72"/>
                  </a:lnTo>
                  <a:lnTo>
                    <a:pt x="36" y="76"/>
                  </a:lnTo>
                  <a:lnTo>
                    <a:pt x="32" y="82"/>
                  </a:lnTo>
                  <a:lnTo>
                    <a:pt x="32" y="82"/>
                  </a:lnTo>
                  <a:lnTo>
                    <a:pt x="30" y="90"/>
                  </a:lnTo>
                  <a:lnTo>
                    <a:pt x="30" y="104"/>
                  </a:lnTo>
                  <a:lnTo>
                    <a:pt x="30" y="104"/>
                  </a:lnTo>
                  <a:lnTo>
                    <a:pt x="30" y="118"/>
                  </a:lnTo>
                  <a:lnTo>
                    <a:pt x="32" y="126"/>
                  </a:lnTo>
                  <a:lnTo>
                    <a:pt x="32" y="126"/>
                  </a:lnTo>
                  <a:lnTo>
                    <a:pt x="36" y="132"/>
                  </a:lnTo>
                  <a:lnTo>
                    <a:pt x="38" y="136"/>
                  </a:lnTo>
                  <a:lnTo>
                    <a:pt x="44" y="138"/>
                  </a:lnTo>
                  <a:lnTo>
                    <a:pt x="50" y="138"/>
                  </a:lnTo>
                  <a:lnTo>
                    <a:pt x="50" y="138"/>
                  </a:lnTo>
                  <a:lnTo>
                    <a:pt x="56" y="138"/>
                  </a:lnTo>
                  <a:lnTo>
                    <a:pt x="60" y="136"/>
                  </a:lnTo>
                  <a:lnTo>
                    <a:pt x="64" y="132"/>
                  </a:lnTo>
                  <a:lnTo>
                    <a:pt x="68" y="126"/>
                  </a:lnTo>
                  <a:lnTo>
                    <a:pt x="68" y="126"/>
                  </a:lnTo>
                  <a:lnTo>
                    <a:pt x="70" y="118"/>
                  </a:lnTo>
                  <a:lnTo>
                    <a:pt x="70" y="104"/>
                  </a:lnTo>
                  <a:lnTo>
                    <a:pt x="70" y="10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24" name="Freeform 14"/>
            <p:cNvSpPr>
              <a:spLocks noEditPoints="1"/>
            </p:cNvSpPr>
            <p:nvPr/>
          </p:nvSpPr>
          <p:spPr bwMode="auto">
            <a:xfrm>
              <a:off x="2098" y="1887"/>
              <a:ext cx="104" cy="122"/>
            </a:xfrm>
            <a:custGeom>
              <a:avLst/>
              <a:gdLst/>
              <a:ahLst/>
              <a:cxnLst>
                <a:cxn ang="0">
                  <a:pos x="30" y="70"/>
                </a:cxn>
                <a:cxn ang="0">
                  <a:pos x="32" y="80"/>
                </a:cxn>
                <a:cxn ang="0">
                  <a:pos x="36" y="88"/>
                </a:cxn>
                <a:cxn ang="0">
                  <a:pos x="56" y="96"/>
                </a:cxn>
                <a:cxn ang="0">
                  <a:pos x="64" y="96"/>
                </a:cxn>
                <a:cxn ang="0">
                  <a:pos x="78" y="90"/>
                </a:cxn>
                <a:cxn ang="0">
                  <a:pos x="102" y="102"/>
                </a:cxn>
                <a:cxn ang="0">
                  <a:pos x="92" y="112"/>
                </a:cxn>
                <a:cxn ang="0">
                  <a:pos x="82" y="116"/>
                </a:cxn>
                <a:cxn ang="0">
                  <a:pos x="56" y="122"/>
                </a:cxn>
                <a:cxn ang="0">
                  <a:pos x="42" y="120"/>
                </a:cxn>
                <a:cxn ang="0">
                  <a:pos x="22" y="112"/>
                </a:cxn>
                <a:cxn ang="0">
                  <a:pos x="8" y="98"/>
                </a:cxn>
                <a:cxn ang="0">
                  <a:pos x="2" y="74"/>
                </a:cxn>
                <a:cxn ang="0">
                  <a:pos x="0" y="60"/>
                </a:cxn>
                <a:cxn ang="0">
                  <a:pos x="4" y="34"/>
                </a:cxn>
                <a:cxn ang="0">
                  <a:pos x="14" y="14"/>
                </a:cxn>
                <a:cxn ang="0">
                  <a:pos x="22" y="8"/>
                </a:cxn>
                <a:cxn ang="0">
                  <a:pos x="42" y="0"/>
                </a:cxn>
                <a:cxn ang="0">
                  <a:pos x="52" y="0"/>
                </a:cxn>
                <a:cxn ang="0">
                  <a:pos x="74" y="4"/>
                </a:cxn>
                <a:cxn ang="0">
                  <a:pos x="92" y="16"/>
                </a:cxn>
                <a:cxn ang="0">
                  <a:pos x="98" y="24"/>
                </a:cxn>
                <a:cxn ang="0">
                  <a:pos x="104" y="44"/>
                </a:cxn>
                <a:cxn ang="0">
                  <a:pos x="104" y="70"/>
                </a:cxn>
                <a:cxn ang="0">
                  <a:pos x="76" y="50"/>
                </a:cxn>
                <a:cxn ang="0">
                  <a:pos x="72" y="36"/>
                </a:cxn>
                <a:cxn ang="0">
                  <a:pos x="70" y="30"/>
                </a:cxn>
                <a:cxn ang="0">
                  <a:pos x="60" y="24"/>
                </a:cxn>
                <a:cxn ang="0">
                  <a:pos x="52" y="24"/>
                </a:cxn>
                <a:cxn ang="0">
                  <a:pos x="40" y="28"/>
                </a:cxn>
                <a:cxn ang="0">
                  <a:pos x="32" y="36"/>
                </a:cxn>
                <a:cxn ang="0">
                  <a:pos x="30" y="42"/>
                </a:cxn>
                <a:cxn ang="0">
                  <a:pos x="76" y="50"/>
                </a:cxn>
              </a:cxnLst>
              <a:rect l="0" t="0" r="r" b="b"/>
              <a:pathLst>
                <a:path w="104" h="122">
                  <a:moveTo>
                    <a:pt x="104" y="70"/>
                  </a:moveTo>
                  <a:lnTo>
                    <a:pt x="30" y="70"/>
                  </a:lnTo>
                  <a:lnTo>
                    <a:pt x="30" y="70"/>
                  </a:lnTo>
                  <a:lnTo>
                    <a:pt x="32" y="80"/>
                  </a:lnTo>
                  <a:lnTo>
                    <a:pt x="36" y="88"/>
                  </a:lnTo>
                  <a:lnTo>
                    <a:pt x="36" y="88"/>
                  </a:lnTo>
                  <a:lnTo>
                    <a:pt x="46" y="94"/>
                  </a:lnTo>
                  <a:lnTo>
                    <a:pt x="56" y="96"/>
                  </a:lnTo>
                  <a:lnTo>
                    <a:pt x="56" y="96"/>
                  </a:lnTo>
                  <a:lnTo>
                    <a:pt x="64" y="96"/>
                  </a:lnTo>
                  <a:lnTo>
                    <a:pt x="70" y="94"/>
                  </a:lnTo>
                  <a:lnTo>
                    <a:pt x="78" y="90"/>
                  </a:lnTo>
                  <a:lnTo>
                    <a:pt x="84" y="86"/>
                  </a:lnTo>
                  <a:lnTo>
                    <a:pt x="102" y="102"/>
                  </a:lnTo>
                  <a:lnTo>
                    <a:pt x="102" y="102"/>
                  </a:lnTo>
                  <a:lnTo>
                    <a:pt x="92" y="112"/>
                  </a:lnTo>
                  <a:lnTo>
                    <a:pt x="82" y="116"/>
                  </a:lnTo>
                  <a:lnTo>
                    <a:pt x="82" y="116"/>
                  </a:lnTo>
                  <a:lnTo>
                    <a:pt x="70" y="120"/>
                  </a:lnTo>
                  <a:lnTo>
                    <a:pt x="56" y="122"/>
                  </a:lnTo>
                  <a:lnTo>
                    <a:pt x="56" y="122"/>
                  </a:lnTo>
                  <a:lnTo>
                    <a:pt x="42" y="120"/>
                  </a:lnTo>
                  <a:lnTo>
                    <a:pt x="32" y="118"/>
                  </a:lnTo>
                  <a:lnTo>
                    <a:pt x="22" y="112"/>
                  </a:lnTo>
                  <a:lnTo>
                    <a:pt x="14" y="106"/>
                  </a:lnTo>
                  <a:lnTo>
                    <a:pt x="8" y="98"/>
                  </a:lnTo>
                  <a:lnTo>
                    <a:pt x="4" y="88"/>
                  </a:lnTo>
                  <a:lnTo>
                    <a:pt x="2" y="74"/>
                  </a:lnTo>
                  <a:lnTo>
                    <a:pt x="0" y="60"/>
                  </a:lnTo>
                  <a:lnTo>
                    <a:pt x="0" y="60"/>
                  </a:lnTo>
                  <a:lnTo>
                    <a:pt x="2" y="46"/>
                  </a:lnTo>
                  <a:lnTo>
                    <a:pt x="4" y="34"/>
                  </a:lnTo>
                  <a:lnTo>
                    <a:pt x="8" y="24"/>
                  </a:lnTo>
                  <a:lnTo>
                    <a:pt x="14" y="14"/>
                  </a:lnTo>
                  <a:lnTo>
                    <a:pt x="14" y="14"/>
                  </a:lnTo>
                  <a:lnTo>
                    <a:pt x="22" y="8"/>
                  </a:lnTo>
                  <a:lnTo>
                    <a:pt x="32" y="4"/>
                  </a:lnTo>
                  <a:lnTo>
                    <a:pt x="42" y="0"/>
                  </a:lnTo>
                  <a:lnTo>
                    <a:pt x="52" y="0"/>
                  </a:lnTo>
                  <a:lnTo>
                    <a:pt x="52" y="0"/>
                  </a:lnTo>
                  <a:lnTo>
                    <a:pt x="64" y="0"/>
                  </a:lnTo>
                  <a:lnTo>
                    <a:pt x="74" y="4"/>
                  </a:lnTo>
                  <a:lnTo>
                    <a:pt x="84" y="8"/>
                  </a:lnTo>
                  <a:lnTo>
                    <a:pt x="92" y="16"/>
                  </a:lnTo>
                  <a:lnTo>
                    <a:pt x="92" y="16"/>
                  </a:lnTo>
                  <a:lnTo>
                    <a:pt x="98" y="24"/>
                  </a:lnTo>
                  <a:lnTo>
                    <a:pt x="102" y="34"/>
                  </a:lnTo>
                  <a:lnTo>
                    <a:pt x="104" y="44"/>
                  </a:lnTo>
                  <a:lnTo>
                    <a:pt x="104" y="56"/>
                  </a:lnTo>
                  <a:lnTo>
                    <a:pt x="104" y="70"/>
                  </a:lnTo>
                  <a:close/>
                  <a:moveTo>
                    <a:pt x="76" y="50"/>
                  </a:moveTo>
                  <a:lnTo>
                    <a:pt x="76" y="50"/>
                  </a:lnTo>
                  <a:lnTo>
                    <a:pt x="74" y="42"/>
                  </a:lnTo>
                  <a:lnTo>
                    <a:pt x="72" y="36"/>
                  </a:lnTo>
                  <a:lnTo>
                    <a:pt x="72" y="36"/>
                  </a:lnTo>
                  <a:lnTo>
                    <a:pt x="70" y="30"/>
                  </a:lnTo>
                  <a:lnTo>
                    <a:pt x="64" y="28"/>
                  </a:lnTo>
                  <a:lnTo>
                    <a:pt x="60" y="24"/>
                  </a:lnTo>
                  <a:lnTo>
                    <a:pt x="52" y="24"/>
                  </a:lnTo>
                  <a:lnTo>
                    <a:pt x="52" y="24"/>
                  </a:lnTo>
                  <a:lnTo>
                    <a:pt x="46" y="24"/>
                  </a:lnTo>
                  <a:lnTo>
                    <a:pt x="40" y="28"/>
                  </a:lnTo>
                  <a:lnTo>
                    <a:pt x="36" y="30"/>
                  </a:lnTo>
                  <a:lnTo>
                    <a:pt x="32" y="36"/>
                  </a:lnTo>
                  <a:lnTo>
                    <a:pt x="32" y="36"/>
                  </a:lnTo>
                  <a:lnTo>
                    <a:pt x="30" y="42"/>
                  </a:lnTo>
                  <a:lnTo>
                    <a:pt x="30" y="50"/>
                  </a:lnTo>
                  <a:lnTo>
                    <a:pt x="76" y="5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25" name="Freeform 15"/>
            <p:cNvSpPr>
              <a:spLocks noEditPoints="1"/>
            </p:cNvSpPr>
            <p:nvPr/>
          </p:nvSpPr>
          <p:spPr bwMode="auto">
            <a:xfrm>
              <a:off x="2230" y="1843"/>
              <a:ext cx="30" cy="164"/>
            </a:xfrm>
            <a:custGeom>
              <a:avLst/>
              <a:gdLst/>
              <a:ahLst/>
              <a:cxnLst>
                <a:cxn ang="0">
                  <a:pos x="30" y="24"/>
                </a:cxn>
                <a:cxn ang="0">
                  <a:pos x="0" y="24"/>
                </a:cxn>
                <a:cxn ang="0">
                  <a:pos x="0" y="0"/>
                </a:cxn>
                <a:cxn ang="0">
                  <a:pos x="30" y="0"/>
                </a:cxn>
                <a:cxn ang="0">
                  <a:pos x="30" y="24"/>
                </a:cxn>
                <a:cxn ang="0">
                  <a:pos x="30" y="164"/>
                </a:cxn>
                <a:cxn ang="0">
                  <a:pos x="0" y="164"/>
                </a:cxn>
                <a:cxn ang="0">
                  <a:pos x="0" y="44"/>
                </a:cxn>
                <a:cxn ang="0">
                  <a:pos x="30" y="44"/>
                </a:cxn>
                <a:cxn ang="0">
                  <a:pos x="30" y="164"/>
                </a:cxn>
              </a:cxnLst>
              <a:rect l="0" t="0" r="r" b="b"/>
              <a:pathLst>
                <a:path w="30" h="164">
                  <a:moveTo>
                    <a:pt x="30" y="24"/>
                  </a:moveTo>
                  <a:lnTo>
                    <a:pt x="0" y="24"/>
                  </a:lnTo>
                  <a:lnTo>
                    <a:pt x="0" y="0"/>
                  </a:lnTo>
                  <a:lnTo>
                    <a:pt x="30" y="0"/>
                  </a:lnTo>
                  <a:lnTo>
                    <a:pt x="30" y="24"/>
                  </a:lnTo>
                  <a:close/>
                  <a:moveTo>
                    <a:pt x="30" y="164"/>
                  </a:moveTo>
                  <a:lnTo>
                    <a:pt x="0" y="164"/>
                  </a:lnTo>
                  <a:lnTo>
                    <a:pt x="0" y="44"/>
                  </a:lnTo>
                  <a:lnTo>
                    <a:pt x="30" y="44"/>
                  </a:lnTo>
                  <a:lnTo>
                    <a:pt x="30" y="16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26" name="Freeform 16"/>
            <p:cNvSpPr>
              <a:spLocks/>
            </p:cNvSpPr>
            <p:nvPr/>
          </p:nvSpPr>
          <p:spPr bwMode="auto">
            <a:xfrm>
              <a:off x="2282" y="1887"/>
              <a:ext cx="102" cy="122"/>
            </a:xfrm>
            <a:custGeom>
              <a:avLst/>
              <a:gdLst/>
              <a:ahLst/>
              <a:cxnLst>
                <a:cxn ang="0">
                  <a:pos x="102" y="82"/>
                </a:cxn>
                <a:cxn ang="0">
                  <a:pos x="98" y="100"/>
                </a:cxn>
                <a:cxn ang="0">
                  <a:pos x="86" y="112"/>
                </a:cxn>
                <a:cxn ang="0">
                  <a:pos x="80" y="116"/>
                </a:cxn>
                <a:cxn ang="0">
                  <a:pos x="62" y="120"/>
                </a:cxn>
                <a:cxn ang="0">
                  <a:pos x="50" y="122"/>
                </a:cxn>
                <a:cxn ang="0">
                  <a:pos x="24" y="118"/>
                </a:cxn>
                <a:cxn ang="0">
                  <a:pos x="10" y="114"/>
                </a:cxn>
                <a:cxn ang="0">
                  <a:pos x="20" y="84"/>
                </a:cxn>
                <a:cxn ang="0">
                  <a:pos x="26" y="90"/>
                </a:cxn>
                <a:cxn ang="0">
                  <a:pos x="42" y="96"/>
                </a:cxn>
                <a:cxn ang="0">
                  <a:pos x="52" y="96"/>
                </a:cxn>
                <a:cxn ang="0">
                  <a:pos x="68" y="92"/>
                </a:cxn>
                <a:cxn ang="0">
                  <a:pos x="72" y="84"/>
                </a:cxn>
                <a:cxn ang="0">
                  <a:pos x="72" y="80"/>
                </a:cxn>
                <a:cxn ang="0">
                  <a:pos x="66" y="74"/>
                </a:cxn>
                <a:cxn ang="0">
                  <a:pos x="40" y="70"/>
                </a:cxn>
                <a:cxn ang="0">
                  <a:pos x="26" y="68"/>
                </a:cxn>
                <a:cxn ang="0">
                  <a:pos x="14" y="60"/>
                </a:cxn>
                <a:cxn ang="0">
                  <a:pos x="8" y="50"/>
                </a:cxn>
                <a:cxn ang="0">
                  <a:pos x="6" y="38"/>
                </a:cxn>
                <a:cxn ang="0">
                  <a:pos x="6" y="28"/>
                </a:cxn>
                <a:cxn ang="0">
                  <a:pos x="14" y="14"/>
                </a:cxn>
                <a:cxn ang="0">
                  <a:pos x="20" y="8"/>
                </a:cxn>
                <a:cxn ang="0">
                  <a:pos x="34" y="2"/>
                </a:cxn>
                <a:cxn ang="0">
                  <a:pos x="52" y="0"/>
                </a:cxn>
                <a:cxn ang="0">
                  <a:pos x="66" y="0"/>
                </a:cxn>
                <a:cxn ang="0">
                  <a:pos x="90" y="8"/>
                </a:cxn>
                <a:cxn ang="0">
                  <a:pos x="80" y="32"/>
                </a:cxn>
                <a:cxn ang="0">
                  <a:pos x="74" y="28"/>
                </a:cxn>
                <a:cxn ang="0">
                  <a:pos x="52" y="24"/>
                </a:cxn>
                <a:cxn ang="0">
                  <a:pos x="44" y="24"/>
                </a:cxn>
                <a:cxn ang="0">
                  <a:pos x="36" y="30"/>
                </a:cxn>
                <a:cxn ang="0">
                  <a:pos x="34" y="36"/>
                </a:cxn>
                <a:cxn ang="0">
                  <a:pos x="38" y="42"/>
                </a:cxn>
                <a:cxn ang="0">
                  <a:pos x="48" y="46"/>
                </a:cxn>
                <a:cxn ang="0">
                  <a:pos x="66" y="48"/>
                </a:cxn>
                <a:cxn ang="0">
                  <a:pos x="88" y="54"/>
                </a:cxn>
                <a:cxn ang="0">
                  <a:pos x="96" y="62"/>
                </a:cxn>
                <a:cxn ang="0">
                  <a:pos x="100" y="74"/>
                </a:cxn>
                <a:cxn ang="0">
                  <a:pos x="102" y="82"/>
                </a:cxn>
              </a:cxnLst>
              <a:rect l="0" t="0" r="r" b="b"/>
              <a:pathLst>
                <a:path w="102" h="122">
                  <a:moveTo>
                    <a:pt x="102" y="82"/>
                  </a:moveTo>
                  <a:lnTo>
                    <a:pt x="102" y="82"/>
                  </a:lnTo>
                  <a:lnTo>
                    <a:pt x="100" y="92"/>
                  </a:lnTo>
                  <a:lnTo>
                    <a:pt x="98" y="100"/>
                  </a:lnTo>
                  <a:lnTo>
                    <a:pt x="94" y="106"/>
                  </a:lnTo>
                  <a:lnTo>
                    <a:pt x="86" y="112"/>
                  </a:lnTo>
                  <a:lnTo>
                    <a:pt x="86" y="112"/>
                  </a:lnTo>
                  <a:lnTo>
                    <a:pt x="80" y="116"/>
                  </a:lnTo>
                  <a:lnTo>
                    <a:pt x="70" y="120"/>
                  </a:lnTo>
                  <a:lnTo>
                    <a:pt x="62" y="120"/>
                  </a:lnTo>
                  <a:lnTo>
                    <a:pt x="50" y="122"/>
                  </a:lnTo>
                  <a:lnTo>
                    <a:pt x="50" y="122"/>
                  </a:lnTo>
                  <a:lnTo>
                    <a:pt x="36" y="120"/>
                  </a:lnTo>
                  <a:lnTo>
                    <a:pt x="24" y="118"/>
                  </a:lnTo>
                  <a:lnTo>
                    <a:pt x="24" y="118"/>
                  </a:lnTo>
                  <a:lnTo>
                    <a:pt x="10" y="114"/>
                  </a:lnTo>
                  <a:lnTo>
                    <a:pt x="0" y="104"/>
                  </a:lnTo>
                  <a:lnTo>
                    <a:pt x="20" y="84"/>
                  </a:lnTo>
                  <a:lnTo>
                    <a:pt x="20" y="84"/>
                  </a:lnTo>
                  <a:lnTo>
                    <a:pt x="26" y="90"/>
                  </a:lnTo>
                  <a:lnTo>
                    <a:pt x="32" y="94"/>
                  </a:lnTo>
                  <a:lnTo>
                    <a:pt x="42" y="96"/>
                  </a:lnTo>
                  <a:lnTo>
                    <a:pt x="52" y="96"/>
                  </a:lnTo>
                  <a:lnTo>
                    <a:pt x="52" y="96"/>
                  </a:lnTo>
                  <a:lnTo>
                    <a:pt x="60" y="96"/>
                  </a:lnTo>
                  <a:lnTo>
                    <a:pt x="68" y="92"/>
                  </a:lnTo>
                  <a:lnTo>
                    <a:pt x="72" y="90"/>
                  </a:lnTo>
                  <a:lnTo>
                    <a:pt x="72" y="84"/>
                  </a:lnTo>
                  <a:lnTo>
                    <a:pt x="72" y="84"/>
                  </a:lnTo>
                  <a:lnTo>
                    <a:pt x="72" y="80"/>
                  </a:lnTo>
                  <a:lnTo>
                    <a:pt x="70" y="76"/>
                  </a:lnTo>
                  <a:lnTo>
                    <a:pt x="66" y="74"/>
                  </a:lnTo>
                  <a:lnTo>
                    <a:pt x="60" y="72"/>
                  </a:lnTo>
                  <a:lnTo>
                    <a:pt x="40" y="70"/>
                  </a:lnTo>
                  <a:lnTo>
                    <a:pt x="40" y="70"/>
                  </a:lnTo>
                  <a:lnTo>
                    <a:pt x="26" y="68"/>
                  </a:lnTo>
                  <a:lnTo>
                    <a:pt x="20" y="64"/>
                  </a:lnTo>
                  <a:lnTo>
                    <a:pt x="14" y="60"/>
                  </a:lnTo>
                  <a:lnTo>
                    <a:pt x="10" y="56"/>
                  </a:lnTo>
                  <a:lnTo>
                    <a:pt x="8" y="50"/>
                  </a:lnTo>
                  <a:lnTo>
                    <a:pt x="6" y="44"/>
                  </a:lnTo>
                  <a:lnTo>
                    <a:pt x="6" y="38"/>
                  </a:lnTo>
                  <a:lnTo>
                    <a:pt x="6" y="38"/>
                  </a:lnTo>
                  <a:lnTo>
                    <a:pt x="6" y="28"/>
                  </a:lnTo>
                  <a:lnTo>
                    <a:pt x="10" y="22"/>
                  </a:lnTo>
                  <a:lnTo>
                    <a:pt x="14" y="14"/>
                  </a:lnTo>
                  <a:lnTo>
                    <a:pt x="20" y="8"/>
                  </a:lnTo>
                  <a:lnTo>
                    <a:pt x="20" y="8"/>
                  </a:lnTo>
                  <a:lnTo>
                    <a:pt x="26" y="4"/>
                  </a:lnTo>
                  <a:lnTo>
                    <a:pt x="34" y="2"/>
                  </a:lnTo>
                  <a:lnTo>
                    <a:pt x="42" y="0"/>
                  </a:lnTo>
                  <a:lnTo>
                    <a:pt x="52" y="0"/>
                  </a:lnTo>
                  <a:lnTo>
                    <a:pt x="52" y="0"/>
                  </a:lnTo>
                  <a:lnTo>
                    <a:pt x="66" y="0"/>
                  </a:lnTo>
                  <a:lnTo>
                    <a:pt x="78" y="2"/>
                  </a:lnTo>
                  <a:lnTo>
                    <a:pt x="90" y="8"/>
                  </a:lnTo>
                  <a:lnTo>
                    <a:pt x="98" y="14"/>
                  </a:lnTo>
                  <a:lnTo>
                    <a:pt x="80" y="32"/>
                  </a:lnTo>
                  <a:lnTo>
                    <a:pt x="80" y="32"/>
                  </a:lnTo>
                  <a:lnTo>
                    <a:pt x="74" y="28"/>
                  </a:lnTo>
                  <a:lnTo>
                    <a:pt x="68" y="26"/>
                  </a:lnTo>
                  <a:lnTo>
                    <a:pt x="52" y="24"/>
                  </a:lnTo>
                  <a:lnTo>
                    <a:pt x="52" y="24"/>
                  </a:lnTo>
                  <a:lnTo>
                    <a:pt x="44" y="24"/>
                  </a:lnTo>
                  <a:lnTo>
                    <a:pt x="38" y="26"/>
                  </a:lnTo>
                  <a:lnTo>
                    <a:pt x="36" y="30"/>
                  </a:lnTo>
                  <a:lnTo>
                    <a:pt x="34" y="36"/>
                  </a:lnTo>
                  <a:lnTo>
                    <a:pt x="34" y="36"/>
                  </a:lnTo>
                  <a:lnTo>
                    <a:pt x="36" y="40"/>
                  </a:lnTo>
                  <a:lnTo>
                    <a:pt x="38" y="42"/>
                  </a:lnTo>
                  <a:lnTo>
                    <a:pt x="42" y="44"/>
                  </a:lnTo>
                  <a:lnTo>
                    <a:pt x="48" y="46"/>
                  </a:lnTo>
                  <a:lnTo>
                    <a:pt x="66" y="48"/>
                  </a:lnTo>
                  <a:lnTo>
                    <a:pt x="66" y="48"/>
                  </a:lnTo>
                  <a:lnTo>
                    <a:pt x="82" y="50"/>
                  </a:lnTo>
                  <a:lnTo>
                    <a:pt x="88" y="54"/>
                  </a:lnTo>
                  <a:lnTo>
                    <a:pt x="92" y="58"/>
                  </a:lnTo>
                  <a:lnTo>
                    <a:pt x="96" y="62"/>
                  </a:lnTo>
                  <a:lnTo>
                    <a:pt x="100" y="68"/>
                  </a:lnTo>
                  <a:lnTo>
                    <a:pt x="100" y="74"/>
                  </a:lnTo>
                  <a:lnTo>
                    <a:pt x="102" y="82"/>
                  </a:lnTo>
                  <a:lnTo>
                    <a:pt x="102" y="8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27" name="Rectangle 17"/>
            <p:cNvSpPr>
              <a:spLocks noChangeArrowheads="1"/>
            </p:cNvSpPr>
            <p:nvPr/>
          </p:nvSpPr>
          <p:spPr bwMode="auto">
            <a:xfrm>
              <a:off x="2406" y="1927"/>
              <a:ext cx="70" cy="28"/>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28" name="Freeform 18"/>
            <p:cNvSpPr>
              <a:spLocks/>
            </p:cNvSpPr>
            <p:nvPr/>
          </p:nvSpPr>
          <p:spPr bwMode="auto">
            <a:xfrm>
              <a:off x="2496" y="1843"/>
              <a:ext cx="118" cy="164"/>
            </a:xfrm>
            <a:custGeom>
              <a:avLst/>
              <a:gdLst/>
              <a:ahLst/>
              <a:cxnLst>
                <a:cxn ang="0">
                  <a:pos x="118" y="30"/>
                </a:cxn>
                <a:cxn ang="0">
                  <a:pos x="74" y="30"/>
                </a:cxn>
                <a:cxn ang="0">
                  <a:pos x="74" y="164"/>
                </a:cxn>
                <a:cxn ang="0">
                  <a:pos x="42" y="164"/>
                </a:cxn>
                <a:cxn ang="0">
                  <a:pos x="42" y="30"/>
                </a:cxn>
                <a:cxn ang="0">
                  <a:pos x="0" y="30"/>
                </a:cxn>
                <a:cxn ang="0">
                  <a:pos x="0" y="0"/>
                </a:cxn>
                <a:cxn ang="0">
                  <a:pos x="118" y="0"/>
                </a:cxn>
                <a:cxn ang="0">
                  <a:pos x="118" y="30"/>
                </a:cxn>
              </a:cxnLst>
              <a:rect l="0" t="0" r="r" b="b"/>
              <a:pathLst>
                <a:path w="118" h="164">
                  <a:moveTo>
                    <a:pt x="118" y="30"/>
                  </a:moveTo>
                  <a:lnTo>
                    <a:pt x="74" y="30"/>
                  </a:lnTo>
                  <a:lnTo>
                    <a:pt x="74" y="164"/>
                  </a:lnTo>
                  <a:lnTo>
                    <a:pt x="42" y="164"/>
                  </a:lnTo>
                  <a:lnTo>
                    <a:pt x="42" y="30"/>
                  </a:lnTo>
                  <a:lnTo>
                    <a:pt x="0" y="30"/>
                  </a:lnTo>
                  <a:lnTo>
                    <a:pt x="0" y="0"/>
                  </a:lnTo>
                  <a:lnTo>
                    <a:pt x="118" y="0"/>
                  </a:lnTo>
                  <a:lnTo>
                    <a:pt x="118" y="3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29" name="Freeform 19"/>
            <p:cNvSpPr>
              <a:spLocks/>
            </p:cNvSpPr>
            <p:nvPr/>
          </p:nvSpPr>
          <p:spPr bwMode="auto">
            <a:xfrm>
              <a:off x="2638" y="1887"/>
              <a:ext cx="86" cy="120"/>
            </a:xfrm>
            <a:custGeom>
              <a:avLst/>
              <a:gdLst/>
              <a:ahLst/>
              <a:cxnLst>
                <a:cxn ang="0">
                  <a:pos x="86" y="10"/>
                </a:cxn>
                <a:cxn ang="0">
                  <a:pos x="64" y="34"/>
                </a:cxn>
                <a:cxn ang="0">
                  <a:pos x="64" y="34"/>
                </a:cxn>
                <a:cxn ang="0">
                  <a:pos x="56" y="28"/>
                </a:cxn>
                <a:cxn ang="0">
                  <a:pos x="48" y="26"/>
                </a:cxn>
                <a:cxn ang="0">
                  <a:pos x="48" y="26"/>
                </a:cxn>
                <a:cxn ang="0">
                  <a:pos x="42" y="28"/>
                </a:cxn>
                <a:cxn ang="0">
                  <a:pos x="36" y="32"/>
                </a:cxn>
                <a:cxn ang="0">
                  <a:pos x="36" y="32"/>
                </a:cxn>
                <a:cxn ang="0">
                  <a:pos x="30" y="38"/>
                </a:cxn>
                <a:cxn ang="0">
                  <a:pos x="30" y="48"/>
                </a:cxn>
                <a:cxn ang="0">
                  <a:pos x="30" y="120"/>
                </a:cxn>
                <a:cxn ang="0">
                  <a:pos x="0" y="120"/>
                </a:cxn>
                <a:cxn ang="0">
                  <a:pos x="0" y="0"/>
                </a:cxn>
                <a:cxn ang="0">
                  <a:pos x="28" y="0"/>
                </a:cxn>
                <a:cxn ang="0">
                  <a:pos x="28" y="12"/>
                </a:cxn>
                <a:cxn ang="0">
                  <a:pos x="28" y="12"/>
                </a:cxn>
                <a:cxn ang="0">
                  <a:pos x="34" y="6"/>
                </a:cxn>
                <a:cxn ang="0">
                  <a:pos x="42" y="2"/>
                </a:cxn>
                <a:cxn ang="0">
                  <a:pos x="50" y="0"/>
                </a:cxn>
                <a:cxn ang="0">
                  <a:pos x="58" y="0"/>
                </a:cxn>
                <a:cxn ang="0">
                  <a:pos x="58" y="0"/>
                </a:cxn>
                <a:cxn ang="0">
                  <a:pos x="66" y="0"/>
                </a:cxn>
                <a:cxn ang="0">
                  <a:pos x="74" y="2"/>
                </a:cxn>
                <a:cxn ang="0">
                  <a:pos x="80" y="6"/>
                </a:cxn>
                <a:cxn ang="0">
                  <a:pos x="86" y="10"/>
                </a:cxn>
                <a:cxn ang="0">
                  <a:pos x="86" y="10"/>
                </a:cxn>
              </a:cxnLst>
              <a:rect l="0" t="0" r="r" b="b"/>
              <a:pathLst>
                <a:path w="86" h="120">
                  <a:moveTo>
                    <a:pt x="86" y="10"/>
                  </a:moveTo>
                  <a:lnTo>
                    <a:pt x="64" y="34"/>
                  </a:lnTo>
                  <a:lnTo>
                    <a:pt x="64" y="34"/>
                  </a:lnTo>
                  <a:lnTo>
                    <a:pt x="56" y="28"/>
                  </a:lnTo>
                  <a:lnTo>
                    <a:pt x="48" y="26"/>
                  </a:lnTo>
                  <a:lnTo>
                    <a:pt x="48" y="26"/>
                  </a:lnTo>
                  <a:lnTo>
                    <a:pt x="42" y="28"/>
                  </a:lnTo>
                  <a:lnTo>
                    <a:pt x="36" y="32"/>
                  </a:lnTo>
                  <a:lnTo>
                    <a:pt x="36" y="32"/>
                  </a:lnTo>
                  <a:lnTo>
                    <a:pt x="30" y="38"/>
                  </a:lnTo>
                  <a:lnTo>
                    <a:pt x="30" y="48"/>
                  </a:lnTo>
                  <a:lnTo>
                    <a:pt x="30" y="120"/>
                  </a:lnTo>
                  <a:lnTo>
                    <a:pt x="0" y="120"/>
                  </a:lnTo>
                  <a:lnTo>
                    <a:pt x="0" y="0"/>
                  </a:lnTo>
                  <a:lnTo>
                    <a:pt x="28" y="0"/>
                  </a:lnTo>
                  <a:lnTo>
                    <a:pt x="28" y="12"/>
                  </a:lnTo>
                  <a:lnTo>
                    <a:pt x="28" y="12"/>
                  </a:lnTo>
                  <a:lnTo>
                    <a:pt x="34" y="6"/>
                  </a:lnTo>
                  <a:lnTo>
                    <a:pt x="42" y="2"/>
                  </a:lnTo>
                  <a:lnTo>
                    <a:pt x="50" y="0"/>
                  </a:lnTo>
                  <a:lnTo>
                    <a:pt x="58" y="0"/>
                  </a:lnTo>
                  <a:lnTo>
                    <a:pt x="58" y="0"/>
                  </a:lnTo>
                  <a:lnTo>
                    <a:pt x="66" y="0"/>
                  </a:lnTo>
                  <a:lnTo>
                    <a:pt x="74" y="2"/>
                  </a:lnTo>
                  <a:lnTo>
                    <a:pt x="80" y="6"/>
                  </a:lnTo>
                  <a:lnTo>
                    <a:pt x="86" y="10"/>
                  </a:lnTo>
                  <a:lnTo>
                    <a:pt x="86" y="1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30" name="Freeform 20"/>
            <p:cNvSpPr>
              <a:spLocks noEditPoints="1"/>
            </p:cNvSpPr>
            <p:nvPr/>
          </p:nvSpPr>
          <p:spPr bwMode="auto">
            <a:xfrm>
              <a:off x="2734" y="1887"/>
              <a:ext cx="98" cy="122"/>
            </a:xfrm>
            <a:custGeom>
              <a:avLst/>
              <a:gdLst/>
              <a:ahLst/>
              <a:cxnLst>
                <a:cxn ang="0">
                  <a:pos x="70" y="120"/>
                </a:cxn>
                <a:cxn ang="0">
                  <a:pos x="70" y="110"/>
                </a:cxn>
                <a:cxn ang="0">
                  <a:pos x="56" y="118"/>
                </a:cxn>
                <a:cxn ang="0">
                  <a:pos x="40" y="122"/>
                </a:cxn>
                <a:cxn ang="0">
                  <a:pos x="30" y="120"/>
                </a:cxn>
                <a:cxn ang="0">
                  <a:pos x="16" y="116"/>
                </a:cxn>
                <a:cxn ang="0">
                  <a:pos x="10" y="110"/>
                </a:cxn>
                <a:cxn ang="0">
                  <a:pos x="2" y="100"/>
                </a:cxn>
                <a:cxn ang="0">
                  <a:pos x="0" y="84"/>
                </a:cxn>
                <a:cxn ang="0">
                  <a:pos x="0" y="76"/>
                </a:cxn>
                <a:cxn ang="0">
                  <a:pos x="6" y="64"/>
                </a:cxn>
                <a:cxn ang="0">
                  <a:pos x="10" y="58"/>
                </a:cxn>
                <a:cxn ang="0">
                  <a:pos x="22" y="52"/>
                </a:cxn>
                <a:cxn ang="0">
                  <a:pos x="40" y="50"/>
                </a:cxn>
                <a:cxn ang="0">
                  <a:pos x="68" y="44"/>
                </a:cxn>
                <a:cxn ang="0">
                  <a:pos x="66" y="34"/>
                </a:cxn>
                <a:cxn ang="0">
                  <a:pos x="56" y="26"/>
                </a:cxn>
                <a:cxn ang="0">
                  <a:pos x="46" y="24"/>
                </a:cxn>
                <a:cxn ang="0">
                  <a:pos x="34" y="26"/>
                </a:cxn>
                <a:cxn ang="0">
                  <a:pos x="24" y="34"/>
                </a:cxn>
                <a:cxn ang="0">
                  <a:pos x="4" y="16"/>
                </a:cxn>
                <a:cxn ang="0">
                  <a:pos x="22" y="2"/>
                </a:cxn>
                <a:cxn ang="0">
                  <a:pos x="34" y="0"/>
                </a:cxn>
                <a:cxn ang="0">
                  <a:pos x="48" y="0"/>
                </a:cxn>
                <a:cxn ang="0">
                  <a:pos x="70" y="2"/>
                </a:cxn>
                <a:cxn ang="0">
                  <a:pos x="86" y="10"/>
                </a:cxn>
                <a:cxn ang="0">
                  <a:pos x="96" y="22"/>
                </a:cxn>
                <a:cxn ang="0">
                  <a:pos x="98" y="42"/>
                </a:cxn>
                <a:cxn ang="0">
                  <a:pos x="68" y="76"/>
                </a:cxn>
                <a:cxn ang="0">
                  <a:pos x="44" y="70"/>
                </a:cxn>
                <a:cxn ang="0">
                  <a:pos x="38" y="70"/>
                </a:cxn>
                <a:cxn ang="0">
                  <a:pos x="30" y="78"/>
                </a:cxn>
                <a:cxn ang="0">
                  <a:pos x="28" y="84"/>
                </a:cxn>
                <a:cxn ang="0">
                  <a:pos x="32" y="94"/>
                </a:cxn>
                <a:cxn ang="0">
                  <a:pos x="46" y="96"/>
                </a:cxn>
                <a:cxn ang="0">
                  <a:pos x="58" y="96"/>
                </a:cxn>
                <a:cxn ang="0">
                  <a:pos x="66" y="90"/>
                </a:cxn>
                <a:cxn ang="0">
                  <a:pos x="68" y="84"/>
                </a:cxn>
                <a:cxn ang="0">
                  <a:pos x="68" y="76"/>
                </a:cxn>
              </a:cxnLst>
              <a:rect l="0" t="0" r="r" b="b"/>
              <a:pathLst>
                <a:path w="98" h="122">
                  <a:moveTo>
                    <a:pt x="98" y="120"/>
                  </a:moveTo>
                  <a:lnTo>
                    <a:pt x="70" y="120"/>
                  </a:lnTo>
                  <a:lnTo>
                    <a:pt x="70" y="110"/>
                  </a:lnTo>
                  <a:lnTo>
                    <a:pt x="70" y="110"/>
                  </a:lnTo>
                  <a:lnTo>
                    <a:pt x="64" y="114"/>
                  </a:lnTo>
                  <a:lnTo>
                    <a:pt x="56" y="118"/>
                  </a:lnTo>
                  <a:lnTo>
                    <a:pt x="48" y="120"/>
                  </a:lnTo>
                  <a:lnTo>
                    <a:pt x="40" y="122"/>
                  </a:lnTo>
                  <a:lnTo>
                    <a:pt x="40" y="122"/>
                  </a:lnTo>
                  <a:lnTo>
                    <a:pt x="30" y="120"/>
                  </a:lnTo>
                  <a:lnTo>
                    <a:pt x="22" y="118"/>
                  </a:lnTo>
                  <a:lnTo>
                    <a:pt x="16" y="116"/>
                  </a:lnTo>
                  <a:lnTo>
                    <a:pt x="10" y="110"/>
                  </a:lnTo>
                  <a:lnTo>
                    <a:pt x="10" y="110"/>
                  </a:lnTo>
                  <a:lnTo>
                    <a:pt x="6" y="106"/>
                  </a:lnTo>
                  <a:lnTo>
                    <a:pt x="2" y="100"/>
                  </a:lnTo>
                  <a:lnTo>
                    <a:pt x="0" y="92"/>
                  </a:lnTo>
                  <a:lnTo>
                    <a:pt x="0" y="84"/>
                  </a:lnTo>
                  <a:lnTo>
                    <a:pt x="0" y="84"/>
                  </a:lnTo>
                  <a:lnTo>
                    <a:pt x="0" y="76"/>
                  </a:lnTo>
                  <a:lnTo>
                    <a:pt x="2" y="70"/>
                  </a:lnTo>
                  <a:lnTo>
                    <a:pt x="6" y="64"/>
                  </a:lnTo>
                  <a:lnTo>
                    <a:pt x="10" y="58"/>
                  </a:lnTo>
                  <a:lnTo>
                    <a:pt x="10" y="58"/>
                  </a:lnTo>
                  <a:lnTo>
                    <a:pt x="16" y="54"/>
                  </a:lnTo>
                  <a:lnTo>
                    <a:pt x="22" y="52"/>
                  </a:lnTo>
                  <a:lnTo>
                    <a:pt x="30" y="50"/>
                  </a:lnTo>
                  <a:lnTo>
                    <a:pt x="40" y="50"/>
                  </a:lnTo>
                  <a:lnTo>
                    <a:pt x="68" y="50"/>
                  </a:lnTo>
                  <a:lnTo>
                    <a:pt x="68" y="44"/>
                  </a:lnTo>
                  <a:lnTo>
                    <a:pt x="68" y="44"/>
                  </a:lnTo>
                  <a:lnTo>
                    <a:pt x="66" y="34"/>
                  </a:lnTo>
                  <a:lnTo>
                    <a:pt x="62" y="30"/>
                  </a:lnTo>
                  <a:lnTo>
                    <a:pt x="56" y="26"/>
                  </a:lnTo>
                  <a:lnTo>
                    <a:pt x="46" y="24"/>
                  </a:lnTo>
                  <a:lnTo>
                    <a:pt x="46" y="24"/>
                  </a:lnTo>
                  <a:lnTo>
                    <a:pt x="40" y="26"/>
                  </a:lnTo>
                  <a:lnTo>
                    <a:pt x="34" y="26"/>
                  </a:lnTo>
                  <a:lnTo>
                    <a:pt x="28" y="30"/>
                  </a:lnTo>
                  <a:lnTo>
                    <a:pt x="24" y="34"/>
                  </a:lnTo>
                  <a:lnTo>
                    <a:pt x="4" y="16"/>
                  </a:lnTo>
                  <a:lnTo>
                    <a:pt x="4" y="16"/>
                  </a:lnTo>
                  <a:lnTo>
                    <a:pt x="14" y="8"/>
                  </a:lnTo>
                  <a:lnTo>
                    <a:pt x="22" y="2"/>
                  </a:lnTo>
                  <a:lnTo>
                    <a:pt x="22" y="2"/>
                  </a:lnTo>
                  <a:lnTo>
                    <a:pt x="34" y="0"/>
                  </a:lnTo>
                  <a:lnTo>
                    <a:pt x="48" y="0"/>
                  </a:lnTo>
                  <a:lnTo>
                    <a:pt x="48" y="0"/>
                  </a:lnTo>
                  <a:lnTo>
                    <a:pt x="60" y="0"/>
                  </a:lnTo>
                  <a:lnTo>
                    <a:pt x="70" y="2"/>
                  </a:lnTo>
                  <a:lnTo>
                    <a:pt x="78" y="6"/>
                  </a:lnTo>
                  <a:lnTo>
                    <a:pt x="86" y="10"/>
                  </a:lnTo>
                  <a:lnTo>
                    <a:pt x="92" y="16"/>
                  </a:lnTo>
                  <a:lnTo>
                    <a:pt x="96" y="22"/>
                  </a:lnTo>
                  <a:lnTo>
                    <a:pt x="98" y="32"/>
                  </a:lnTo>
                  <a:lnTo>
                    <a:pt x="98" y="42"/>
                  </a:lnTo>
                  <a:lnTo>
                    <a:pt x="98" y="120"/>
                  </a:lnTo>
                  <a:close/>
                  <a:moveTo>
                    <a:pt x="68" y="76"/>
                  </a:moveTo>
                  <a:lnTo>
                    <a:pt x="68" y="70"/>
                  </a:lnTo>
                  <a:lnTo>
                    <a:pt x="44" y="70"/>
                  </a:lnTo>
                  <a:lnTo>
                    <a:pt x="44" y="70"/>
                  </a:lnTo>
                  <a:lnTo>
                    <a:pt x="38" y="70"/>
                  </a:lnTo>
                  <a:lnTo>
                    <a:pt x="32" y="74"/>
                  </a:lnTo>
                  <a:lnTo>
                    <a:pt x="30" y="78"/>
                  </a:lnTo>
                  <a:lnTo>
                    <a:pt x="28" y="84"/>
                  </a:lnTo>
                  <a:lnTo>
                    <a:pt x="28" y="84"/>
                  </a:lnTo>
                  <a:lnTo>
                    <a:pt x="30" y="90"/>
                  </a:lnTo>
                  <a:lnTo>
                    <a:pt x="32" y="94"/>
                  </a:lnTo>
                  <a:lnTo>
                    <a:pt x="38" y="96"/>
                  </a:lnTo>
                  <a:lnTo>
                    <a:pt x="46" y="96"/>
                  </a:lnTo>
                  <a:lnTo>
                    <a:pt x="46" y="96"/>
                  </a:lnTo>
                  <a:lnTo>
                    <a:pt x="58" y="96"/>
                  </a:lnTo>
                  <a:lnTo>
                    <a:pt x="62" y="92"/>
                  </a:lnTo>
                  <a:lnTo>
                    <a:pt x="66" y="90"/>
                  </a:lnTo>
                  <a:lnTo>
                    <a:pt x="66" y="90"/>
                  </a:lnTo>
                  <a:lnTo>
                    <a:pt x="68" y="84"/>
                  </a:lnTo>
                  <a:lnTo>
                    <a:pt x="68" y="76"/>
                  </a:lnTo>
                  <a:lnTo>
                    <a:pt x="68" y="7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31" name="Freeform 21"/>
            <p:cNvSpPr>
              <a:spLocks/>
            </p:cNvSpPr>
            <p:nvPr/>
          </p:nvSpPr>
          <p:spPr bwMode="auto">
            <a:xfrm>
              <a:off x="2864" y="1887"/>
              <a:ext cx="100" cy="120"/>
            </a:xfrm>
            <a:custGeom>
              <a:avLst/>
              <a:gdLst/>
              <a:ahLst/>
              <a:cxnLst>
                <a:cxn ang="0">
                  <a:pos x="100" y="120"/>
                </a:cxn>
                <a:cxn ang="0">
                  <a:pos x="70" y="120"/>
                </a:cxn>
                <a:cxn ang="0">
                  <a:pos x="70" y="48"/>
                </a:cxn>
                <a:cxn ang="0">
                  <a:pos x="70" y="48"/>
                </a:cxn>
                <a:cxn ang="0">
                  <a:pos x="68" y="38"/>
                </a:cxn>
                <a:cxn ang="0">
                  <a:pos x="64" y="30"/>
                </a:cxn>
                <a:cxn ang="0">
                  <a:pos x="64" y="30"/>
                </a:cxn>
                <a:cxn ang="0">
                  <a:pos x="58" y="28"/>
                </a:cxn>
                <a:cxn ang="0">
                  <a:pos x="50" y="26"/>
                </a:cxn>
                <a:cxn ang="0">
                  <a:pos x="50" y="26"/>
                </a:cxn>
                <a:cxn ang="0">
                  <a:pos x="42" y="28"/>
                </a:cxn>
                <a:cxn ang="0">
                  <a:pos x="36" y="30"/>
                </a:cxn>
                <a:cxn ang="0">
                  <a:pos x="36" y="30"/>
                </a:cxn>
                <a:cxn ang="0">
                  <a:pos x="32" y="38"/>
                </a:cxn>
                <a:cxn ang="0">
                  <a:pos x="30" y="48"/>
                </a:cxn>
                <a:cxn ang="0">
                  <a:pos x="30" y="120"/>
                </a:cxn>
                <a:cxn ang="0">
                  <a:pos x="0" y="120"/>
                </a:cxn>
                <a:cxn ang="0">
                  <a:pos x="0" y="0"/>
                </a:cxn>
                <a:cxn ang="0">
                  <a:pos x="30" y="0"/>
                </a:cxn>
                <a:cxn ang="0">
                  <a:pos x="30" y="12"/>
                </a:cxn>
                <a:cxn ang="0">
                  <a:pos x="30" y="12"/>
                </a:cxn>
                <a:cxn ang="0">
                  <a:pos x="36" y="6"/>
                </a:cxn>
                <a:cxn ang="0">
                  <a:pos x="42" y="2"/>
                </a:cxn>
                <a:cxn ang="0">
                  <a:pos x="50" y="0"/>
                </a:cxn>
                <a:cxn ang="0">
                  <a:pos x="60" y="0"/>
                </a:cxn>
                <a:cxn ang="0">
                  <a:pos x="60" y="0"/>
                </a:cxn>
                <a:cxn ang="0">
                  <a:pos x="68" y="0"/>
                </a:cxn>
                <a:cxn ang="0">
                  <a:pos x="76" y="2"/>
                </a:cxn>
                <a:cxn ang="0">
                  <a:pos x="82" y="6"/>
                </a:cxn>
                <a:cxn ang="0">
                  <a:pos x="88" y="10"/>
                </a:cxn>
                <a:cxn ang="0">
                  <a:pos x="88" y="10"/>
                </a:cxn>
                <a:cxn ang="0">
                  <a:pos x="92" y="16"/>
                </a:cxn>
                <a:cxn ang="0">
                  <a:pos x="96" y="24"/>
                </a:cxn>
                <a:cxn ang="0">
                  <a:pos x="98" y="34"/>
                </a:cxn>
                <a:cxn ang="0">
                  <a:pos x="100" y="44"/>
                </a:cxn>
                <a:cxn ang="0">
                  <a:pos x="100" y="120"/>
                </a:cxn>
              </a:cxnLst>
              <a:rect l="0" t="0" r="r" b="b"/>
              <a:pathLst>
                <a:path w="100" h="120">
                  <a:moveTo>
                    <a:pt x="100" y="120"/>
                  </a:moveTo>
                  <a:lnTo>
                    <a:pt x="70" y="120"/>
                  </a:lnTo>
                  <a:lnTo>
                    <a:pt x="70" y="48"/>
                  </a:lnTo>
                  <a:lnTo>
                    <a:pt x="70" y="48"/>
                  </a:lnTo>
                  <a:lnTo>
                    <a:pt x="68" y="38"/>
                  </a:lnTo>
                  <a:lnTo>
                    <a:pt x="64" y="30"/>
                  </a:lnTo>
                  <a:lnTo>
                    <a:pt x="64" y="30"/>
                  </a:lnTo>
                  <a:lnTo>
                    <a:pt x="58" y="28"/>
                  </a:lnTo>
                  <a:lnTo>
                    <a:pt x="50" y="26"/>
                  </a:lnTo>
                  <a:lnTo>
                    <a:pt x="50" y="26"/>
                  </a:lnTo>
                  <a:lnTo>
                    <a:pt x="42" y="28"/>
                  </a:lnTo>
                  <a:lnTo>
                    <a:pt x="36" y="30"/>
                  </a:lnTo>
                  <a:lnTo>
                    <a:pt x="36" y="30"/>
                  </a:lnTo>
                  <a:lnTo>
                    <a:pt x="32" y="38"/>
                  </a:lnTo>
                  <a:lnTo>
                    <a:pt x="30" y="48"/>
                  </a:lnTo>
                  <a:lnTo>
                    <a:pt x="30" y="120"/>
                  </a:lnTo>
                  <a:lnTo>
                    <a:pt x="0" y="120"/>
                  </a:lnTo>
                  <a:lnTo>
                    <a:pt x="0" y="0"/>
                  </a:lnTo>
                  <a:lnTo>
                    <a:pt x="30" y="0"/>
                  </a:lnTo>
                  <a:lnTo>
                    <a:pt x="30" y="12"/>
                  </a:lnTo>
                  <a:lnTo>
                    <a:pt x="30" y="12"/>
                  </a:lnTo>
                  <a:lnTo>
                    <a:pt x="36" y="6"/>
                  </a:lnTo>
                  <a:lnTo>
                    <a:pt x="42" y="2"/>
                  </a:lnTo>
                  <a:lnTo>
                    <a:pt x="50" y="0"/>
                  </a:lnTo>
                  <a:lnTo>
                    <a:pt x="60" y="0"/>
                  </a:lnTo>
                  <a:lnTo>
                    <a:pt x="60" y="0"/>
                  </a:lnTo>
                  <a:lnTo>
                    <a:pt x="68" y="0"/>
                  </a:lnTo>
                  <a:lnTo>
                    <a:pt x="76" y="2"/>
                  </a:lnTo>
                  <a:lnTo>
                    <a:pt x="82" y="6"/>
                  </a:lnTo>
                  <a:lnTo>
                    <a:pt x="88" y="10"/>
                  </a:lnTo>
                  <a:lnTo>
                    <a:pt x="88" y="10"/>
                  </a:lnTo>
                  <a:lnTo>
                    <a:pt x="92" y="16"/>
                  </a:lnTo>
                  <a:lnTo>
                    <a:pt x="96" y="24"/>
                  </a:lnTo>
                  <a:lnTo>
                    <a:pt x="98" y="34"/>
                  </a:lnTo>
                  <a:lnTo>
                    <a:pt x="100" y="44"/>
                  </a:lnTo>
                  <a:lnTo>
                    <a:pt x="100"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32" name="Freeform 22"/>
            <p:cNvSpPr>
              <a:spLocks/>
            </p:cNvSpPr>
            <p:nvPr/>
          </p:nvSpPr>
          <p:spPr bwMode="auto">
            <a:xfrm>
              <a:off x="2984" y="1887"/>
              <a:ext cx="102" cy="122"/>
            </a:xfrm>
            <a:custGeom>
              <a:avLst/>
              <a:gdLst/>
              <a:ahLst/>
              <a:cxnLst>
                <a:cxn ang="0">
                  <a:pos x="102" y="82"/>
                </a:cxn>
                <a:cxn ang="0">
                  <a:pos x="98" y="100"/>
                </a:cxn>
                <a:cxn ang="0">
                  <a:pos x="88" y="112"/>
                </a:cxn>
                <a:cxn ang="0">
                  <a:pos x="80" y="116"/>
                </a:cxn>
                <a:cxn ang="0">
                  <a:pos x="62" y="120"/>
                </a:cxn>
                <a:cxn ang="0">
                  <a:pos x="52" y="122"/>
                </a:cxn>
                <a:cxn ang="0">
                  <a:pos x="24" y="118"/>
                </a:cxn>
                <a:cxn ang="0">
                  <a:pos x="12" y="114"/>
                </a:cxn>
                <a:cxn ang="0">
                  <a:pos x="20" y="84"/>
                </a:cxn>
                <a:cxn ang="0">
                  <a:pos x="26" y="90"/>
                </a:cxn>
                <a:cxn ang="0">
                  <a:pos x="42" y="96"/>
                </a:cxn>
                <a:cxn ang="0">
                  <a:pos x="52" y="96"/>
                </a:cxn>
                <a:cxn ang="0">
                  <a:pos x="68" y="92"/>
                </a:cxn>
                <a:cxn ang="0">
                  <a:pos x="72" y="84"/>
                </a:cxn>
                <a:cxn ang="0">
                  <a:pos x="72" y="80"/>
                </a:cxn>
                <a:cxn ang="0">
                  <a:pos x="66" y="74"/>
                </a:cxn>
                <a:cxn ang="0">
                  <a:pos x="42" y="70"/>
                </a:cxn>
                <a:cxn ang="0">
                  <a:pos x="26" y="68"/>
                </a:cxn>
                <a:cxn ang="0">
                  <a:pos x="16" y="60"/>
                </a:cxn>
                <a:cxn ang="0">
                  <a:pos x="8" y="50"/>
                </a:cxn>
                <a:cxn ang="0">
                  <a:pos x="6" y="38"/>
                </a:cxn>
                <a:cxn ang="0">
                  <a:pos x="8" y="28"/>
                </a:cxn>
                <a:cxn ang="0">
                  <a:pos x="14" y="14"/>
                </a:cxn>
                <a:cxn ang="0">
                  <a:pos x="20" y="8"/>
                </a:cxn>
                <a:cxn ang="0">
                  <a:pos x="36" y="2"/>
                </a:cxn>
                <a:cxn ang="0">
                  <a:pos x="52" y="0"/>
                </a:cxn>
                <a:cxn ang="0">
                  <a:pos x="68" y="0"/>
                </a:cxn>
                <a:cxn ang="0">
                  <a:pos x="90" y="8"/>
                </a:cxn>
                <a:cxn ang="0">
                  <a:pos x="80" y="32"/>
                </a:cxn>
                <a:cxn ang="0">
                  <a:pos x="74" y="28"/>
                </a:cxn>
                <a:cxn ang="0">
                  <a:pos x="52" y="24"/>
                </a:cxn>
                <a:cxn ang="0">
                  <a:pos x="44" y="24"/>
                </a:cxn>
                <a:cxn ang="0">
                  <a:pos x="36" y="30"/>
                </a:cxn>
                <a:cxn ang="0">
                  <a:pos x="36" y="36"/>
                </a:cxn>
                <a:cxn ang="0">
                  <a:pos x="38" y="42"/>
                </a:cxn>
                <a:cxn ang="0">
                  <a:pos x="48" y="46"/>
                </a:cxn>
                <a:cxn ang="0">
                  <a:pos x="66" y="48"/>
                </a:cxn>
                <a:cxn ang="0">
                  <a:pos x="88" y="54"/>
                </a:cxn>
                <a:cxn ang="0">
                  <a:pos x="98" y="62"/>
                </a:cxn>
                <a:cxn ang="0">
                  <a:pos x="102" y="74"/>
                </a:cxn>
                <a:cxn ang="0">
                  <a:pos x="102" y="82"/>
                </a:cxn>
              </a:cxnLst>
              <a:rect l="0" t="0" r="r" b="b"/>
              <a:pathLst>
                <a:path w="102" h="122">
                  <a:moveTo>
                    <a:pt x="102" y="82"/>
                  </a:moveTo>
                  <a:lnTo>
                    <a:pt x="102" y="82"/>
                  </a:lnTo>
                  <a:lnTo>
                    <a:pt x="102" y="92"/>
                  </a:lnTo>
                  <a:lnTo>
                    <a:pt x="98" y="100"/>
                  </a:lnTo>
                  <a:lnTo>
                    <a:pt x="94" y="106"/>
                  </a:lnTo>
                  <a:lnTo>
                    <a:pt x="88" y="112"/>
                  </a:lnTo>
                  <a:lnTo>
                    <a:pt x="88" y="112"/>
                  </a:lnTo>
                  <a:lnTo>
                    <a:pt x="80" y="116"/>
                  </a:lnTo>
                  <a:lnTo>
                    <a:pt x="72" y="120"/>
                  </a:lnTo>
                  <a:lnTo>
                    <a:pt x="62" y="120"/>
                  </a:lnTo>
                  <a:lnTo>
                    <a:pt x="52" y="122"/>
                  </a:lnTo>
                  <a:lnTo>
                    <a:pt x="52" y="122"/>
                  </a:lnTo>
                  <a:lnTo>
                    <a:pt x="36" y="120"/>
                  </a:lnTo>
                  <a:lnTo>
                    <a:pt x="24" y="118"/>
                  </a:lnTo>
                  <a:lnTo>
                    <a:pt x="24" y="118"/>
                  </a:lnTo>
                  <a:lnTo>
                    <a:pt x="12" y="114"/>
                  </a:lnTo>
                  <a:lnTo>
                    <a:pt x="0" y="104"/>
                  </a:lnTo>
                  <a:lnTo>
                    <a:pt x="20" y="84"/>
                  </a:lnTo>
                  <a:lnTo>
                    <a:pt x="20" y="84"/>
                  </a:lnTo>
                  <a:lnTo>
                    <a:pt x="26" y="90"/>
                  </a:lnTo>
                  <a:lnTo>
                    <a:pt x="34" y="94"/>
                  </a:lnTo>
                  <a:lnTo>
                    <a:pt x="42" y="96"/>
                  </a:lnTo>
                  <a:lnTo>
                    <a:pt x="52" y="96"/>
                  </a:lnTo>
                  <a:lnTo>
                    <a:pt x="52" y="96"/>
                  </a:lnTo>
                  <a:lnTo>
                    <a:pt x="62" y="96"/>
                  </a:lnTo>
                  <a:lnTo>
                    <a:pt x="68" y="92"/>
                  </a:lnTo>
                  <a:lnTo>
                    <a:pt x="72" y="90"/>
                  </a:lnTo>
                  <a:lnTo>
                    <a:pt x="72" y="84"/>
                  </a:lnTo>
                  <a:lnTo>
                    <a:pt x="72" y="84"/>
                  </a:lnTo>
                  <a:lnTo>
                    <a:pt x="72" y="80"/>
                  </a:lnTo>
                  <a:lnTo>
                    <a:pt x="70" y="76"/>
                  </a:lnTo>
                  <a:lnTo>
                    <a:pt x="66" y="74"/>
                  </a:lnTo>
                  <a:lnTo>
                    <a:pt x="60" y="72"/>
                  </a:lnTo>
                  <a:lnTo>
                    <a:pt x="42" y="70"/>
                  </a:lnTo>
                  <a:lnTo>
                    <a:pt x="42" y="70"/>
                  </a:lnTo>
                  <a:lnTo>
                    <a:pt x="26" y="68"/>
                  </a:lnTo>
                  <a:lnTo>
                    <a:pt x="20" y="64"/>
                  </a:lnTo>
                  <a:lnTo>
                    <a:pt x="16" y="60"/>
                  </a:lnTo>
                  <a:lnTo>
                    <a:pt x="12" y="56"/>
                  </a:lnTo>
                  <a:lnTo>
                    <a:pt x="8" y="50"/>
                  </a:lnTo>
                  <a:lnTo>
                    <a:pt x="8" y="44"/>
                  </a:lnTo>
                  <a:lnTo>
                    <a:pt x="6" y="38"/>
                  </a:lnTo>
                  <a:lnTo>
                    <a:pt x="6" y="38"/>
                  </a:lnTo>
                  <a:lnTo>
                    <a:pt x="8" y="28"/>
                  </a:lnTo>
                  <a:lnTo>
                    <a:pt x="10" y="22"/>
                  </a:lnTo>
                  <a:lnTo>
                    <a:pt x="14" y="14"/>
                  </a:lnTo>
                  <a:lnTo>
                    <a:pt x="20" y="8"/>
                  </a:lnTo>
                  <a:lnTo>
                    <a:pt x="20" y="8"/>
                  </a:lnTo>
                  <a:lnTo>
                    <a:pt x="28" y="4"/>
                  </a:lnTo>
                  <a:lnTo>
                    <a:pt x="36" y="2"/>
                  </a:lnTo>
                  <a:lnTo>
                    <a:pt x="44" y="0"/>
                  </a:lnTo>
                  <a:lnTo>
                    <a:pt x="52" y="0"/>
                  </a:lnTo>
                  <a:lnTo>
                    <a:pt x="52" y="0"/>
                  </a:lnTo>
                  <a:lnTo>
                    <a:pt x="68" y="0"/>
                  </a:lnTo>
                  <a:lnTo>
                    <a:pt x="80" y="2"/>
                  </a:lnTo>
                  <a:lnTo>
                    <a:pt x="90" y="8"/>
                  </a:lnTo>
                  <a:lnTo>
                    <a:pt x="98" y="14"/>
                  </a:lnTo>
                  <a:lnTo>
                    <a:pt x="80" y="32"/>
                  </a:lnTo>
                  <a:lnTo>
                    <a:pt x="80" y="32"/>
                  </a:lnTo>
                  <a:lnTo>
                    <a:pt x="74" y="28"/>
                  </a:lnTo>
                  <a:lnTo>
                    <a:pt x="68" y="26"/>
                  </a:lnTo>
                  <a:lnTo>
                    <a:pt x="52" y="24"/>
                  </a:lnTo>
                  <a:lnTo>
                    <a:pt x="52" y="24"/>
                  </a:lnTo>
                  <a:lnTo>
                    <a:pt x="44" y="24"/>
                  </a:lnTo>
                  <a:lnTo>
                    <a:pt x="40" y="26"/>
                  </a:lnTo>
                  <a:lnTo>
                    <a:pt x="36" y="30"/>
                  </a:lnTo>
                  <a:lnTo>
                    <a:pt x="36" y="36"/>
                  </a:lnTo>
                  <a:lnTo>
                    <a:pt x="36" y="36"/>
                  </a:lnTo>
                  <a:lnTo>
                    <a:pt x="36" y="40"/>
                  </a:lnTo>
                  <a:lnTo>
                    <a:pt x="38" y="42"/>
                  </a:lnTo>
                  <a:lnTo>
                    <a:pt x="42" y="44"/>
                  </a:lnTo>
                  <a:lnTo>
                    <a:pt x="48" y="46"/>
                  </a:lnTo>
                  <a:lnTo>
                    <a:pt x="66" y="48"/>
                  </a:lnTo>
                  <a:lnTo>
                    <a:pt x="66" y="48"/>
                  </a:lnTo>
                  <a:lnTo>
                    <a:pt x="82" y="50"/>
                  </a:lnTo>
                  <a:lnTo>
                    <a:pt x="88" y="54"/>
                  </a:lnTo>
                  <a:lnTo>
                    <a:pt x="94" y="58"/>
                  </a:lnTo>
                  <a:lnTo>
                    <a:pt x="98" y="62"/>
                  </a:lnTo>
                  <a:lnTo>
                    <a:pt x="100" y="68"/>
                  </a:lnTo>
                  <a:lnTo>
                    <a:pt x="102" y="74"/>
                  </a:lnTo>
                  <a:lnTo>
                    <a:pt x="102" y="82"/>
                  </a:lnTo>
                  <a:lnTo>
                    <a:pt x="102" y="8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33" name="Freeform 23"/>
            <p:cNvSpPr>
              <a:spLocks/>
            </p:cNvSpPr>
            <p:nvPr/>
          </p:nvSpPr>
          <p:spPr bwMode="auto">
            <a:xfrm>
              <a:off x="3102" y="1841"/>
              <a:ext cx="64" cy="166"/>
            </a:xfrm>
            <a:custGeom>
              <a:avLst/>
              <a:gdLst/>
              <a:ahLst/>
              <a:cxnLst>
                <a:cxn ang="0">
                  <a:pos x="64" y="72"/>
                </a:cxn>
                <a:cxn ang="0">
                  <a:pos x="42" y="72"/>
                </a:cxn>
                <a:cxn ang="0">
                  <a:pos x="42" y="166"/>
                </a:cxn>
                <a:cxn ang="0">
                  <a:pos x="12" y="166"/>
                </a:cxn>
                <a:cxn ang="0">
                  <a:pos x="12" y="72"/>
                </a:cxn>
                <a:cxn ang="0">
                  <a:pos x="0" y="72"/>
                </a:cxn>
                <a:cxn ang="0">
                  <a:pos x="0" y="50"/>
                </a:cxn>
                <a:cxn ang="0">
                  <a:pos x="12" y="50"/>
                </a:cxn>
                <a:cxn ang="0">
                  <a:pos x="12" y="36"/>
                </a:cxn>
                <a:cxn ang="0">
                  <a:pos x="12" y="36"/>
                </a:cxn>
                <a:cxn ang="0">
                  <a:pos x="14" y="22"/>
                </a:cxn>
                <a:cxn ang="0">
                  <a:pos x="20" y="12"/>
                </a:cxn>
                <a:cxn ang="0">
                  <a:pos x="20" y="12"/>
                </a:cxn>
                <a:cxn ang="0">
                  <a:pos x="26" y="6"/>
                </a:cxn>
                <a:cxn ang="0">
                  <a:pos x="32" y="4"/>
                </a:cxn>
                <a:cxn ang="0">
                  <a:pos x="40" y="2"/>
                </a:cxn>
                <a:cxn ang="0">
                  <a:pos x="48" y="0"/>
                </a:cxn>
                <a:cxn ang="0">
                  <a:pos x="64" y="0"/>
                </a:cxn>
                <a:cxn ang="0">
                  <a:pos x="64" y="26"/>
                </a:cxn>
                <a:cxn ang="0">
                  <a:pos x="52" y="26"/>
                </a:cxn>
                <a:cxn ang="0">
                  <a:pos x="52" y="26"/>
                </a:cxn>
                <a:cxn ang="0">
                  <a:pos x="48" y="26"/>
                </a:cxn>
                <a:cxn ang="0">
                  <a:pos x="46" y="28"/>
                </a:cxn>
                <a:cxn ang="0">
                  <a:pos x="44" y="32"/>
                </a:cxn>
                <a:cxn ang="0">
                  <a:pos x="42" y="36"/>
                </a:cxn>
                <a:cxn ang="0">
                  <a:pos x="42" y="50"/>
                </a:cxn>
                <a:cxn ang="0">
                  <a:pos x="64" y="50"/>
                </a:cxn>
                <a:cxn ang="0">
                  <a:pos x="64" y="72"/>
                </a:cxn>
              </a:cxnLst>
              <a:rect l="0" t="0" r="r" b="b"/>
              <a:pathLst>
                <a:path w="64" h="166">
                  <a:moveTo>
                    <a:pt x="64" y="72"/>
                  </a:moveTo>
                  <a:lnTo>
                    <a:pt x="42" y="72"/>
                  </a:lnTo>
                  <a:lnTo>
                    <a:pt x="42" y="166"/>
                  </a:lnTo>
                  <a:lnTo>
                    <a:pt x="12" y="166"/>
                  </a:lnTo>
                  <a:lnTo>
                    <a:pt x="12" y="72"/>
                  </a:lnTo>
                  <a:lnTo>
                    <a:pt x="0" y="72"/>
                  </a:lnTo>
                  <a:lnTo>
                    <a:pt x="0" y="50"/>
                  </a:lnTo>
                  <a:lnTo>
                    <a:pt x="12" y="50"/>
                  </a:lnTo>
                  <a:lnTo>
                    <a:pt x="12" y="36"/>
                  </a:lnTo>
                  <a:lnTo>
                    <a:pt x="12" y="36"/>
                  </a:lnTo>
                  <a:lnTo>
                    <a:pt x="14" y="22"/>
                  </a:lnTo>
                  <a:lnTo>
                    <a:pt x="20" y="12"/>
                  </a:lnTo>
                  <a:lnTo>
                    <a:pt x="20" y="12"/>
                  </a:lnTo>
                  <a:lnTo>
                    <a:pt x="26" y="6"/>
                  </a:lnTo>
                  <a:lnTo>
                    <a:pt x="32" y="4"/>
                  </a:lnTo>
                  <a:lnTo>
                    <a:pt x="40" y="2"/>
                  </a:lnTo>
                  <a:lnTo>
                    <a:pt x="48" y="0"/>
                  </a:lnTo>
                  <a:lnTo>
                    <a:pt x="64" y="0"/>
                  </a:lnTo>
                  <a:lnTo>
                    <a:pt x="64" y="26"/>
                  </a:lnTo>
                  <a:lnTo>
                    <a:pt x="52" y="26"/>
                  </a:lnTo>
                  <a:lnTo>
                    <a:pt x="52" y="26"/>
                  </a:lnTo>
                  <a:lnTo>
                    <a:pt x="48" y="26"/>
                  </a:lnTo>
                  <a:lnTo>
                    <a:pt x="46" y="28"/>
                  </a:lnTo>
                  <a:lnTo>
                    <a:pt x="44" y="32"/>
                  </a:lnTo>
                  <a:lnTo>
                    <a:pt x="42" y="36"/>
                  </a:lnTo>
                  <a:lnTo>
                    <a:pt x="42" y="50"/>
                  </a:lnTo>
                  <a:lnTo>
                    <a:pt x="64" y="50"/>
                  </a:lnTo>
                  <a:lnTo>
                    <a:pt x="64" y="7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34" name="Freeform 24"/>
            <p:cNvSpPr>
              <a:spLocks noEditPoints="1"/>
            </p:cNvSpPr>
            <p:nvPr/>
          </p:nvSpPr>
          <p:spPr bwMode="auto">
            <a:xfrm>
              <a:off x="3184" y="1887"/>
              <a:ext cx="104" cy="122"/>
            </a:xfrm>
            <a:custGeom>
              <a:avLst/>
              <a:gdLst/>
              <a:ahLst/>
              <a:cxnLst>
                <a:cxn ang="0">
                  <a:pos x="28" y="70"/>
                </a:cxn>
                <a:cxn ang="0">
                  <a:pos x="30" y="80"/>
                </a:cxn>
                <a:cxn ang="0">
                  <a:pos x="36" y="88"/>
                </a:cxn>
                <a:cxn ang="0">
                  <a:pos x="56" y="96"/>
                </a:cxn>
                <a:cxn ang="0">
                  <a:pos x="62" y="96"/>
                </a:cxn>
                <a:cxn ang="0">
                  <a:pos x="76" y="90"/>
                </a:cxn>
                <a:cxn ang="0">
                  <a:pos x="100" y="102"/>
                </a:cxn>
                <a:cxn ang="0">
                  <a:pos x="90" y="112"/>
                </a:cxn>
                <a:cxn ang="0">
                  <a:pos x="80" y="116"/>
                </a:cxn>
                <a:cxn ang="0">
                  <a:pos x="54" y="122"/>
                </a:cxn>
                <a:cxn ang="0">
                  <a:pos x="42" y="120"/>
                </a:cxn>
                <a:cxn ang="0">
                  <a:pos x="22" y="112"/>
                </a:cxn>
                <a:cxn ang="0">
                  <a:pos x="8" y="98"/>
                </a:cxn>
                <a:cxn ang="0">
                  <a:pos x="0" y="74"/>
                </a:cxn>
                <a:cxn ang="0">
                  <a:pos x="0" y="60"/>
                </a:cxn>
                <a:cxn ang="0">
                  <a:pos x="4" y="34"/>
                </a:cxn>
                <a:cxn ang="0">
                  <a:pos x="14" y="14"/>
                </a:cxn>
                <a:cxn ang="0">
                  <a:pos x="22" y="8"/>
                </a:cxn>
                <a:cxn ang="0">
                  <a:pos x="40" y="0"/>
                </a:cxn>
                <a:cxn ang="0">
                  <a:pos x="52" y="0"/>
                </a:cxn>
                <a:cxn ang="0">
                  <a:pos x="74" y="4"/>
                </a:cxn>
                <a:cxn ang="0">
                  <a:pos x="90" y="16"/>
                </a:cxn>
                <a:cxn ang="0">
                  <a:pos x="96" y="24"/>
                </a:cxn>
                <a:cxn ang="0">
                  <a:pos x="102" y="44"/>
                </a:cxn>
                <a:cxn ang="0">
                  <a:pos x="104" y="70"/>
                </a:cxn>
                <a:cxn ang="0">
                  <a:pos x="74" y="50"/>
                </a:cxn>
                <a:cxn ang="0">
                  <a:pos x="72" y="36"/>
                </a:cxn>
                <a:cxn ang="0">
                  <a:pos x="68" y="30"/>
                </a:cxn>
                <a:cxn ang="0">
                  <a:pos x="58" y="24"/>
                </a:cxn>
                <a:cxn ang="0">
                  <a:pos x="52" y="24"/>
                </a:cxn>
                <a:cxn ang="0">
                  <a:pos x="40" y="28"/>
                </a:cxn>
                <a:cxn ang="0">
                  <a:pos x="32" y="36"/>
                </a:cxn>
                <a:cxn ang="0">
                  <a:pos x="30" y="42"/>
                </a:cxn>
                <a:cxn ang="0">
                  <a:pos x="74" y="50"/>
                </a:cxn>
              </a:cxnLst>
              <a:rect l="0" t="0" r="r" b="b"/>
              <a:pathLst>
                <a:path w="104" h="122">
                  <a:moveTo>
                    <a:pt x="104" y="70"/>
                  </a:moveTo>
                  <a:lnTo>
                    <a:pt x="28" y="70"/>
                  </a:lnTo>
                  <a:lnTo>
                    <a:pt x="28" y="70"/>
                  </a:lnTo>
                  <a:lnTo>
                    <a:pt x="30" y="80"/>
                  </a:lnTo>
                  <a:lnTo>
                    <a:pt x="36" y="88"/>
                  </a:lnTo>
                  <a:lnTo>
                    <a:pt x="36" y="88"/>
                  </a:lnTo>
                  <a:lnTo>
                    <a:pt x="44" y="94"/>
                  </a:lnTo>
                  <a:lnTo>
                    <a:pt x="56" y="96"/>
                  </a:lnTo>
                  <a:lnTo>
                    <a:pt x="56" y="96"/>
                  </a:lnTo>
                  <a:lnTo>
                    <a:pt x="62" y="96"/>
                  </a:lnTo>
                  <a:lnTo>
                    <a:pt x="70" y="94"/>
                  </a:lnTo>
                  <a:lnTo>
                    <a:pt x="76" y="90"/>
                  </a:lnTo>
                  <a:lnTo>
                    <a:pt x="82" y="86"/>
                  </a:lnTo>
                  <a:lnTo>
                    <a:pt x="100" y="102"/>
                  </a:lnTo>
                  <a:lnTo>
                    <a:pt x="100" y="102"/>
                  </a:lnTo>
                  <a:lnTo>
                    <a:pt x="90" y="112"/>
                  </a:lnTo>
                  <a:lnTo>
                    <a:pt x="80" y="116"/>
                  </a:lnTo>
                  <a:lnTo>
                    <a:pt x="80" y="116"/>
                  </a:lnTo>
                  <a:lnTo>
                    <a:pt x="70" y="120"/>
                  </a:lnTo>
                  <a:lnTo>
                    <a:pt x="54" y="122"/>
                  </a:lnTo>
                  <a:lnTo>
                    <a:pt x="54" y="122"/>
                  </a:lnTo>
                  <a:lnTo>
                    <a:pt x="42" y="120"/>
                  </a:lnTo>
                  <a:lnTo>
                    <a:pt x="30" y="118"/>
                  </a:lnTo>
                  <a:lnTo>
                    <a:pt x="22" y="112"/>
                  </a:lnTo>
                  <a:lnTo>
                    <a:pt x="14" y="106"/>
                  </a:lnTo>
                  <a:lnTo>
                    <a:pt x="8" y="98"/>
                  </a:lnTo>
                  <a:lnTo>
                    <a:pt x="2" y="88"/>
                  </a:lnTo>
                  <a:lnTo>
                    <a:pt x="0" y="74"/>
                  </a:lnTo>
                  <a:lnTo>
                    <a:pt x="0" y="60"/>
                  </a:lnTo>
                  <a:lnTo>
                    <a:pt x="0" y="60"/>
                  </a:lnTo>
                  <a:lnTo>
                    <a:pt x="0" y="46"/>
                  </a:lnTo>
                  <a:lnTo>
                    <a:pt x="4" y="34"/>
                  </a:lnTo>
                  <a:lnTo>
                    <a:pt x="8" y="24"/>
                  </a:lnTo>
                  <a:lnTo>
                    <a:pt x="14" y="14"/>
                  </a:lnTo>
                  <a:lnTo>
                    <a:pt x="14" y="14"/>
                  </a:lnTo>
                  <a:lnTo>
                    <a:pt x="22" y="8"/>
                  </a:lnTo>
                  <a:lnTo>
                    <a:pt x="30" y="4"/>
                  </a:lnTo>
                  <a:lnTo>
                    <a:pt x="40" y="0"/>
                  </a:lnTo>
                  <a:lnTo>
                    <a:pt x="52" y="0"/>
                  </a:lnTo>
                  <a:lnTo>
                    <a:pt x="52" y="0"/>
                  </a:lnTo>
                  <a:lnTo>
                    <a:pt x="64" y="0"/>
                  </a:lnTo>
                  <a:lnTo>
                    <a:pt x="74" y="4"/>
                  </a:lnTo>
                  <a:lnTo>
                    <a:pt x="82" y="8"/>
                  </a:lnTo>
                  <a:lnTo>
                    <a:pt x="90" y="16"/>
                  </a:lnTo>
                  <a:lnTo>
                    <a:pt x="90" y="16"/>
                  </a:lnTo>
                  <a:lnTo>
                    <a:pt x="96" y="24"/>
                  </a:lnTo>
                  <a:lnTo>
                    <a:pt x="100" y="34"/>
                  </a:lnTo>
                  <a:lnTo>
                    <a:pt x="102" y="44"/>
                  </a:lnTo>
                  <a:lnTo>
                    <a:pt x="104" y="56"/>
                  </a:lnTo>
                  <a:lnTo>
                    <a:pt x="104" y="70"/>
                  </a:lnTo>
                  <a:close/>
                  <a:moveTo>
                    <a:pt x="74" y="50"/>
                  </a:moveTo>
                  <a:lnTo>
                    <a:pt x="74" y="50"/>
                  </a:lnTo>
                  <a:lnTo>
                    <a:pt x="74" y="42"/>
                  </a:lnTo>
                  <a:lnTo>
                    <a:pt x="72" y="36"/>
                  </a:lnTo>
                  <a:lnTo>
                    <a:pt x="72" y="36"/>
                  </a:lnTo>
                  <a:lnTo>
                    <a:pt x="68" y="30"/>
                  </a:lnTo>
                  <a:lnTo>
                    <a:pt x="64" y="28"/>
                  </a:lnTo>
                  <a:lnTo>
                    <a:pt x="58" y="24"/>
                  </a:lnTo>
                  <a:lnTo>
                    <a:pt x="52" y="24"/>
                  </a:lnTo>
                  <a:lnTo>
                    <a:pt x="52" y="24"/>
                  </a:lnTo>
                  <a:lnTo>
                    <a:pt x="44" y="24"/>
                  </a:lnTo>
                  <a:lnTo>
                    <a:pt x="40" y="28"/>
                  </a:lnTo>
                  <a:lnTo>
                    <a:pt x="34" y="30"/>
                  </a:lnTo>
                  <a:lnTo>
                    <a:pt x="32" y="36"/>
                  </a:lnTo>
                  <a:lnTo>
                    <a:pt x="32" y="36"/>
                  </a:lnTo>
                  <a:lnTo>
                    <a:pt x="30" y="42"/>
                  </a:lnTo>
                  <a:lnTo>
                    <a:pt x="28" y="50"/>
                  </a:lnTo>
                  <a:lnTo>
                    <a:pt x="74" y="5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35" name="Freeform 25"/>
            <p:cNvSpPr>
              <a:spLocks/>
            </p:cNvSpPr>
            <p:nvPr/>
          </p:nvSpPr>
          <p:spPr bwMode="auto">
            <a:xfrm>
              <a:off x="3316" y="1887"/>
              <a:ext cx="86" cy="120"/>
            </a:xfrm>
            <a:custGeom>
              <a:avLst/>
              <a:gdLst/>
              <a:ahLst/>
              <a:cxnLst>
                <a:cxn ang="0">
                  <a:pos x="86" y="10"/>
                </a:cxn>
                <a:cxn ang="0">
                  <a:pos x="64" y="34"/>
                </a:cxn>
                <a:cxn ang="0">
                  <a:pos x="64" y="34"/>
                </a:cxn>
                <a:cxn ang="0">
                  <a:pos x="56" y="28"/>
                </a:cxn>
                <a:cxn ang="0">
                  <a:pos x="48" y="26"/>
                </a:cxn>
                <a:cxn ang="0">
                  <a:pos x="48" y="26"/>
                </a:cxn>
                <a:cxn ang="0">
                  <a:pos x="42" y="28"/>
                </a:cxn>
                <a:cxn ang="0">
                  <a:pos x="36" y="32"/>
                </a:cxn>
                <a:cxn ang="0">
                  <a:pos x="36" y="32"/>
                </a:cxn>
                <a:cxn ang="0">
                  <a:pos x="30" y="38"/>
                </a:cxn>
                <a:cxn ang="0">
                  <a:pos x="30" y="48"/>
                </a:cxn>
                <a:cxn ang="0">
                  <a:pos x="30" y="120"/>
                </a:cxn>
                <a:cxn ang="0">
                  <a:pos x="0" y="120"/>
                </a:cxn>
                <a:cxn ang="0">
                  <a:pos x="0" y="0"/>
                </a:cxn>
                <a:cxn ang="0">
                  <a:pos x="28" y="0"/>
                </a:cxn>
                <a:cxn ang="0">
                  <a:pos x="28" y="12"/>
                </a:cxn>
                <a:cxn ang="0">
                  <a:pos x="28" y="12"/>
                </a:cxn>
                <a:cxn ang="0">
                  <a:pos x="34" y="6"/>
                </a:cxn>
                <a:cxn ang="0">
                  <a:pos x="42" y="2"/>
                </a:cxn>
                <a:cxn ang="0">
                  <a:pos x="50" y="0"/>
                </a:cxn>
                <a:cxn ang="0">
                  <a:pos x="58" y="0"/>
                </a:cxn>
                <a:cxn ang="0">
                  <a:pos x="58" y="0"/>
                </a:cxn>
                <a:cxn ang="0">
                  <a:pos x="66" y="0"/>
                </a:cxn>
                <a:cxn ang="0">
                  <a:pos x="74" y="2"/>
                </a:cxn>
                <a:cxn ang="0">
                  <a:pos x="80" y="6"/>
                </a:cxn>
                <a:cxn ang="0">
                  <a:pos x="86" y="10"/>
                </a:cxn>
                <a:cxn ang="0">
                  <a:pos x="86" y="10"/>
                </a:cxn>
              </a:cxnLst>
              <a:rect l="0" t="0" r="r" b="b"/>
              <a:pathLst>
                <a:path w="86" h="120">
                  <a:moveTo>
                    <a:pt x="86" y="10"/>
                  </a:moveTo>
                  <a:lnTo>
                    <a:pt x="64" y="34"/>
                  </a:lnTo>
                  <a:lnTo>
                    <a:pt x="64" y="34"/>
                  </a:lnTo>
                  <a:lnTo>
                    <a:pt x="56" y="28"/>
                  </a:lnTo>
                  <a:lnTo>
                    <a:pt x="48" y="26"/>
                  </a:lnTo>
                  <a:lnTo>
                    <a:pt x="48" y="26"/>
                  </a:lnTo>
                  <a:lnTo>
                    <a:pt x="42" y="28"/>
                  </a:lnTo>
                  <a:lnTo>
                    <a:pt x="36" y="32"/>
                  </a:lnTo>
                  <a:lnTo>
                    <a:pt x="36" y="32"/>
                  </a:lnTo>
                  <a:lnTo>
                    <a:pt x="30" y="38"/>
                  </a:lnTo>
                  <a:lnTo>
                    <a:pt x="30" y="48"/>
                  </a:lnTo>
                  <a:lnTo>
                    <a:pt x="30" y="120"/>
                  </a:lnTo>
                  <a:lnTo>
                    <a:pt x="0" y="120"/>
                  </a:lnTo>
                  <a:lnTo>
                    <a:pt x="0" y="0"/>
                  </a:lnTo>
                  <a:lnTo>
                    <a:pt x="28" y="0"/>
                  </a:lnTo>
                  <a:lnTo>
                    <a:pt x="28" y="12"/>
                  </a:lnTo>
                  <a:lnTo>
                    <a:pt x="28" y="12"/>
                  </a:lnTo>
                  <a:lnTo>
                    <a:pt x="34" y="6"/>
                  </a:lnTo>
                  <a:lnTo>
                    <a:pt x="42" y="2"/>
                  </a:lnTo>
                  <a:lnTo>
                    <a:pt x="50" y="0"/>
                  </a:lnTo>
                  <a:lnTo>
                    <a:pt x="58" y="0"/>
                  </a:lnTo>
                  <a:lnTo>
                    <a:pt x="58" y="0"/>
                  </a:lnTo>
                  <a:lnTo>
                    <a:pt x="66" y="0"/>
                  </a:lnTo>
                  <a:lnTo>
                    <a:pt x="74" y="2"/>
                  </a:lnTo>
                  <a:lnTo>
                    <a:pt x="80" y="6"/>
                  </a:lnTo>
                  <a:lnTo>
                    <a:pt x="86" y="10"/>
                  </a:lnTo>
                  <a:lnTo>
                    <a:pt x="86" y="1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36" name="Freeform 26"/>
            <p:cNvSpPr>
              <a:spLocks/>
            </p:cNvSpPr>
            <p:nvPr/>
          </p:nvSpPr>
          <p:spPr bwMode="auto">
            <a:xfrm>
              <a:off x="3412" y="1887"/>
              <a:ext cx="90" cy="120"/>
            </a:xfrm>
            <a:custGeom>
              <a:avLst/>
              <a:gdLst/>
              <a:ahLst/>
              <a:cxnLst>
                <a:cxn ang="0">
                  <a:pos x="90" y="120"/>
                </a:cxn>
                <a:cxn ang="0">
                  <a:pos x="0" y="120"/>
                </a:cxn>
                <a:cxn ang="0">
                  <a:pos x="0" y="98"/>
                </a:cxn>
                <a:cxn ang="0">
                  <a:pos x="52" y="28"/>
                </a:cxn>
                <a:cxn ang="0">
                  <a:pos x="2" y="28"/>
                </a:cxn>
                <a:cxn ang="0">
                  <a:pos x="2" y="0"/>
                </a:cxn>
                <a:cxn ang="0">
                  <a:pos x="90" y="0"/>
                </a:cxn>
                <a:cxn ang="0">
                  <a:pos x="90" y="24"/>
                </a:cxn>
                <a:cxn ang="0">
                  <a:pos x="38" y="94"/>
                </a:cxn>
                <a:cxn ang="0">
                  <a:pos x="90" y="94"/>
                </a:cxn>
                <a:cxn ang="0">
                  <a:pos x="90" y="120"/>
                </a:cxn>
              </a:cxnLst>
              <a:rect l="0" t="0" r="r" b="b"/>
              <a:pathLst>
                <a:path w="90" h="120">
                  <a:moveTo>
                    <a:pt x="90" y="120"/>
                  </a:moveTo>
                  <a:lnTo>
                    <a:pt x="0" y="120"/>
                  </a:lnTo>
                  <a:lnTo>
                    <a:pt x="0" y="98"/>
                  </a:lnTo>
                  <a:lnTo>
                    <a:pt x="52" y="28"/>
                  </a:lnTo>
                  <a:lnTo>
                    <a:pt x="2" y="28"/>
                  </a:lnTo>
                  <a:lnTo>
                    <a:pt x="2" y="0"/>
                  </a:lnTo>
                  <a:lnTo>
                    <a:pt x="90" y="0"/>
                  </a:lnTo>
                  <a:lnTo>
                    <a:pt x="90" y="24"/>
                  </a:lnTo>
                  <a:lnTo>
                    <a:pt x="38" y="94"/>
                  </a:lnTo>
                  <a:lnTo>
                    <a:pt x="90" y="94"/>
                  </a:lnTo>
                  <a:lnTo>
                    <a:pt x="90"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37" name="Freeform 27"/>
            <p:cNvSpPr>
              <a:spLocks noEditPoints="1"/>
            </p:cNvSpPr>
            <p:nvPr/>
          </p:nvSpPr>
          <p:spPr bwMode="auto">
            <a:xfrm>
              <a:off x="3524" y="1887"/>
              <a:ext cx="104" cy="122"/>
            </a:xfrm>
            <a:custGeom>
              <a:avLst/>
              <a:gdLst/>
              <a:ahLst/>
              <a:cxnLst>
                <a:cxn ang="0">
                  <a:pos x="28" y="70"/>
                </a:cxn>
                <a:cxn ang="0">
                  <a:pos x="30" y="80"/>
                </a:cxn>
                <a:cxn ang="0">
                  <a:pos x="36" y="88"/>
                </a:cxn>
                <a:cxn ang="0">
                  <a:pos x="56" y="96"/>
                </a:cxn>
                <a:cxn ang="0">
                  <a:pos x="62" y="96"/>
                </a:cxn>
                <a:cxn ang="0">
                  <a:pos x="76" y="90"/>
                </a:cxn>
                <a:cxn ang="0">
                  <a:pos x="100" y="102"/>
                </a:cxn>
                <a:cxn ang="0">
                  <a:pos x="90" y="112"/>
                </a:cxn>
                <a:cxn ang="0">
                  <a:pos x="82" y="116"/>
                </a:cxn>
                <a:cxn ang="0">
                  <a:pos x="54" y="122"/>
                </a:cxn>
                <a:cxn ang="0">
                  <a:pos x="42" y="120"/>
                </a:cxn>
                <a:cxn ang="0">
                  <a:pos x="22" y="112"/>
                </a:cxn>
                <a:cxn ang="0">
                  <a:pos x="8" y="98"/>
                </a:cxn>
                <a:cxn ang="0">
                  <a:pos x="0" y="74"/>
                </a:cxn>
                <a:cxn ang="0">
                  <a:pos x="0" y="60"/>
                </a:cxn>
                <a:cxn ang="0">
                  <a:pos x="4" y="34"/>
                </a:cxn>
                <a:cxn ang="0">
                  <a:pos x="14" y="14"/>
                </a:cxn>
                <a:cxn ang="0">
                  <a:pos x="22" y="8"/>
                </a:cxn>
                <a:cxn ang="0">
                  <a:pos x="40" y="0"/>
                </a:cxn>
                <a:cxn ang="0">
                  <a:pos x="52" y="0"/>
                </a:cxn>
                <a:cxn ang="0">
                  <a:pos x="74" y="4"/>
                </a:cxn>
                <a:cxn ang="0">
                  <a:pos x="90" y="16"/>
                </a:cxn>
                <a:cxn ang="0">
                  <a:pos x="96" y="24"/>
                </a:cxn>
                <a:cxn ang="0">
                  <a:pos x="102" y="44"/>
                </a:cxn>
                <a:cxn ang="0">
                  <a:pos x="104" y="70"/>
                </a:cxn>
                <a:cxn ang="0">
                  <a:pos x="74" y="50"/>
                </a:cxn>
                <a:cxn ang="0">
                  <a:pos x="72" y="36"/>
                </a:cxn>
                <a:cxn ang="0">
                  <a:pos x="68" y="30"/>
                </a:cxn>
                <a:cxn ang="0">
                  <a:pos x="58" y="24"/>
                </a:cxn>
                <a:cxn ang="0">
                  <a:pos x="52" y="24"/>
                </a:cxn>
                <a:cxn ang="0">
                  <a:pos x="40" y="28"/>
                </a:cxn>
                <a:cxn ang="0">
                  <a:pos x="32" y="36"/>
                </a:cxn>
                <a:cxn ang="0">
                  <a:pos x="30" y="42"/>
                </a:cxn>
                <a:cxn ang="0">
                  <a:pos x="74" y="50"/>
                </a:cxn>
              </a:cxnLst>
              <a:rect l="0" t="0" r="r" b="b"/>
              <a:pathLst>
                <a:path w="104" h="122">
                  <a:moveTo>
                    <a:pt x="104" y="70"/>
                  </a:moveTo>
                  <a:lnTo>
                    <a:pt x="28" y="70"/>
                  </a:lnTo>
                  <a:lnTo>
                    <a:pt x="28" y="70"/>
                  </a:lnTo>
                  <a:lnTo>
                    <a:pt x="30" y="80"/>
                  </a:lnTo>
                  <a:lnTo>
                    <a:pt x="36" y="88"/>
                  </a:lnTo>
                  <a:lnTo>
                    <a:pt x="36" y="88"/>
                  </a:lnTo>
                  <a:lnTo>
                    <a:pt x="44" y="94"/>
                  </a:lnTo>
                  <a:lnTo>
                    <a:pt x="56" y="96"/>
                  </a:lnTo>
                  <a:lnTo>
                    <a:pt x="56" y="96"/>
                  </a:lnTo>
                  <a:lnTo>
                    <a:pt x="62" y="96"/>
                  </a:lnTo>
                  <a:lnTo>
                    <a:pt x="70" y="94"/>
                  </a:lnTo>
                  <a:lnTo>
                    <a:pt x="76" y="90"/>
                  </a:lnTo>
                  <a:lnTo>
                    <a:pt x="82" y="86"/>
                  </a:lnTo>
                  <a:lnTo>
                    <a:pt x="100" y="102"/>
                  </a:lnTo>
                  <a:lnTo>
                    <a:pt x="100" y="102"/>
                  </a:lnTo>
                  <a:lnTo>
                    <a:pt x="90" y="112"/>
                  </a:lnTo>
                  <a:lnTo>
                    <a:pt x="82" y="116"/>
                  </a:lnTo>
                  <a:lnTo>
                    <a:pt x="82" y="116"/>
                  </a:lnTo>
                  <a:lnTo>
                    <a:pt x="70" y="120"/>
                  </a:lnTo>
                  <a:lnTo>
                    <a:pt x="54" y="122"/>
                  </a:lnTo>
                  <a:lnTo>
                    <a:pt x="54" y="122"/>
                  </a:lnTo>
                  <a:lnTo>
                    <a:pt x="42" y="120"/>
                  </a:lnTo>
                  <a:lnTo>
                    <a:pt x="30" y="118"/>
                  </a:lnTo>
                  <a:lnTo>
                    <a:pt x="22" y="112"/>
                  </a:lnTo>
                  <a:lnTo>
                    <a:pt x="14" y="106"/>
                  </a:lnTo>
                  <a:lnTo>
                    <a:pt x="8" y="98"/>
                  </a:lnTo>
                  <a:lnTo>
                    <a:pt x="2" y="88"/>
                  </a:lnTo>
                  <a:lnTo>
                    <a:pt x="0" y="74"/>
                  </a:lnTo>
                  <a:lnTo>
                    <a:pt x="0" y="60"/>
                  </a:lnTo>
                  <a:lnTo>
                    <a:pt x="0" y="60"/>
                  </a:lnTo>
                  <a:lnTo>
                    <a:pt x="0" y="46"/>
                  </a:lnTo>
                  <a:lnTo>
                    <a:pt x="4" y="34"/>
                  </a:lnTo>
                  <a:lnTo>
                    <a:pt x="8" y="24"/>
                  </a:lnTo>
                  <a:lnTo>
                    <a:pt x="14" y="14"/>
                  </a:lnTo>
                  <a:lnTo>
                    <a:pt x="14" y="14"/>
                  </a:lnTo>
                  <a:lnTo>
                    <a:pt x="22" y="8"/>
                  </a:lnTo>
                  <a:lnTo>
                    <a:pt x="30" y="4"/>
                  </a:lnTo>
                  <a:lnTo>
                    <a:pt x="40" y="0"/>
                  </a:lnTo>
                  <a:lnTo>
                    <a:pt x="52" y="0"/>
                  </a:lnTo>
                  <a:lnTo>
                    <a:pt x="52" y="0"/>
                  </a:lnTo>
                  <a:lnTo>
                    <a:pt x="64" y="0"/>
                  </a:lnTo>
                  <a:lnTo>
                    <a:pt x="74" y="4"/>
                  </a:lnTo>
                  <a:lnTo>
                    <a:pt x="82" y="8"/>
                  </a:lnTo>
                  <a:lnTo>
                    <a:pt x="90" y="16"/>
                  </a:lnTo>
                  <a:lnTo>
                    <a:pt x="90" y="16"/>
                  </a:lnTo>
                  <a:lnTo>
                    <a:pt x="96" y="24"/>
                  </a:lnTo>
                  <a:lnTo>
                    <a:pt x="100" y="34"/>
                  </a:lnTo>
                  <a:lnTo>
                    <a:pt x="102" y="44"/>
                  </a:lnTo>
                  <a:lnTo>
                    <a:pt x="104" y="56"/>
                  </a:lnTo>
                  <a:lnTo>
                    <a:pt x="104" y="70"/>
                  </a:lnTo>
                  <a:close/>
                  <a:moveTo>
                    <a:pt x="74" y="50"/>
                  </a:moveTo>
                  <a:lnTo>
                    <a:pt x="74" y="50"/>
                  </a:lnTo>
                  <a:lnTo>
                    <a:pt x="74" y="42"/>
                  </a:lnTo>
                  <a:lnTo>
                    <a:pt x="72" y="36"/>
                  </a:lnTo>
                  <a:lnTo>
                    <a:pt x="72" y="36"/>
                  </a:lnTo>
                  <a:lnTo>
                    <a:pt x="68" y="30"/>
                  </a:lnTo>
                  <a:lnTo>
                    <a:pt x="64" y="28"/>
                  </a:lnTo>
                  <a:lnTo>
                    <a:pt x="58" y="24"/>
                  </a:lnTo>
                  <a:lnTo>
                    <a:pt x="52" y="24"/>
                  </a:lnTo>
                  <a:lnTo>
                    <a:pt x="52" y="24"/>
                  </a:lnTo>
                  <a:lnTo>
                    <a:pt x="44" y="24"/>
                  </a:lnTo>
                  <a:lnTo>
                    <a:pt x="40" y="28"/>
                  </a:lnTo>
                  <a:lnTo>
                    <a:pt x="34" y="30"/>
                  </a:lnTo>
                  <a:lnTo>
                    <a:pt x="32" y="36"/>
                  </a:lnTo>
                  <a:lnTo>
                    <a:pt x="32" y="36"/>
                  </a:lnTo>
                  <a:lnTo>
                    <a:pt x="30" y="42"/>
                  </a:lnTo>
                  <a:lnTo>
                    <a:pt x="28" y="50"/>
                  </a:lnTo>
                  <a:lnTo>
                    <a:pt x="74" y="5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38" name="Freeform 28"/>
            <p:cNvSpPr>
              <a:spLocks/>
            </p:cNvSpPr>
            <p:nvPr/>
          </p:nvSpPr>
          <p:spPr bwMode="auto">
            <a:xfrm>
              <a:off x="3656" y="1887"/>
              <a:ext cx="98" cy="120"/>
            </a:xfrm>
            <a:custGeom>
              <a:avLst/>
              <a:gdLst/>
              <a:ahLst/>
              <a:cxnLst>
                <a:cxn ang="0">
                  <a:pos x="98" y="120"/>
                </a:cxn>
                <a:cxn ang="0">
                  <a:pos x="68" y="120"/>
                </a:cxn>
                <a:cxn ang="0">
                  <a:pos x="68" y="48"/>
                </a:cxn>
                <a:cxn ang="0">
                  <a:pos x="68" y="48"/>
                </a:cxn>
                <a:cxn ang="0">
                  <a:pos x="68" y="38"/>
                </a:cxn>
                <a:cxn ang="0">
                  <a:pos x="62" y="30"/>
                </a:cxn>
                <a:cxn ang="0">
                  <a:pos x="62" y="30"/>
                </a:cxn>
                <a:cxn ang="0">
                  <a:pos x="56" y="28"/>
                </a:cxn>
                <a:cxn ang="0">
                  <a:pos x="50" y="26"/>
                </a:cxn>
                <a:cxn ang="0">
                  <a:pos x="50" y="26"/>
                </a:cxn>
                <a:cxn ang="0">
                  <a:pos x="42" y="28"/>
                </a:cxn>
                <a:cxn ang="0">
                  <a:pos x="36" y="30"/>
                </a:cxn>
                <a:cxn ang="0">
                  <a:pos x="36" y="30"/>
                </a:cxn>
                <a:cxn ang="0">
                  <a:pos x="30" y="38"/>
                </a:cxn>
                <a:cxn ang="0">
                  <a:pos x="30" y="48"/>
                </a:cxn>
                <a:cxn ang="0">
                  <a:pos x="30" y="120"/>
                </a:cxn>
                <a:cxn ang="0">
                  <a:pos x="0" y="120"/>
                </a:cxn>
                <a:cxn ang="0">
                  <a:pos x="0" y="0"/>
                </a:cxn>
                <a:cxn ang="0">
                  <a:pos x="28" y="0"/>
                </a:cxn>
                <a:cxn ang="0">
                  <a:pos x="28" y="12"/>
                </a:cxn>
                <a:cxn ang="0">
                  <a:pos x="28" y="12"/>
                </a:cxn>
                <a:cxn ang="0">
                  <a:pos x="34" y="6"/>
                </a:cxn>
                <a:cxn ang="0">
                  <a:pos x="42" y="2"/>
                </a:cxn>
                <a:cxn ang="0">
                  <a:pos x="50" y="0"/>
                </a:cxn>
                <a:cxn ang="0">
                  <a:pos x="58" y="0"/>
                </a:cxn>
                <a:cxn ang="0">
                  <a:pos x="58" y="0"/>
                </a:cxn>
                <a:cxn ang="0">
                  <a:pos x="66" y="0"/>
                </a:cxn>
                <a:cxn ang="0">
                  <a:pos x="74" y="2"/>
                </a:cxn>
                <a:cxn ang="0">
                  <a:pos x="80" y="6"/>
                </a:cxn>
                <a:cxn ang="0">
                  <a:pos x="86" y="10"/>
                </a:cxn>
                <a:cxn ang="0">
                  <a:pos x="86" y="10"/>
                </a:cxn>
                <a:cxn ang="0">
                  <a:pos x="92" y="16"/>
                </a:cxn>
                <a:cxn ang="0">
                  <a:pos x="96" y="24"/>
                </a:cxn>
                <a:cxn ang="0">
                  <a:pos x="98" y="34"/>
                </a:cxn>
                <a:cxn ang="0">
                  <a:pos x="98" y="44"/>
                </a:cxn>
                <a:cxn ang="0">
                  <a:pos x="98" y="120"/>
                </a:cxn>
              </a:cxnLst>
              <a:rect l="0" t="0" r="r" b="b"/>
              <a:pathLst>
                <a:path w="98" h="120">
                  <a:moveTo>
                    <a:pt x="98" y="120"/>
                  </a:moveTo>
                  <a:lnTo>
                    <a:pt x="68" y="120"/>
                  </a:lnTo>
                  <a:lnTo>
                    <a:pt x="68" y="48"/>
                  </a:lnTo>
                  <a:lnTo>
                    <a:pt x="68" y="48"/>
                  </a:lnTo>
                  <a:lnTo>
                    <a:pt x="68" y="38"/>
                  </a:lnTo>
                  <a:lnTo>
                    <a:pt x="62" y="30"/>
                  </a:lnTo>
                  <a:lnTo>
                    <a:pt x="62" y="30"/>
                  </a:lnTo>
                  <a:lnTo>
                    <a:pt x="56" y="28"/>
                  </a:lnTo>
                  <a:lnTo>
                    <a:pt x="50" y="26"/>
                  </a:lnTo>
                  <a:lnTo>
                    <a:pt x="50" y="26"/>
                  </a:lnTo>
                  <a:lnTo>
                    <a:pt x="42" y="28"/>
                  </a:lnTo>
                  <a:lnTo>
                    <a:pt x="36" y="30"/>
                  </a:lnTo>
                  <a:lnTo>
                    <a:pt x="36" y="30"/>
                  </a:lnTo>
                  <a:lnTo>
                    <a:pt x="30" y="38"/>
                  </a:lnTo>
                  <a:lnTo>
                    <a:pt x="30" y="48"/>
                  </a:lnTo>
                  <a:lnTo>
                    <a:pt x="30" y="120"/>
                  </a:lnTo>
                  <a:lnTo>
                    <a:pt x="0" y="120"/>
                  </a:lnTo>
                  <a:lnTo>
                    <a:pt x="0" y="0"/>
                  </a:lnTo>
                  <a:lnTo>
                    <a:pt x="28" y="0"/>
                  </a:lnTo>
                  <a:lnTo>
                    <a:pt x="28" y="12"/>
                  </a:lnTo>
                  <a:lnTo>
                    <a:pt x="28" y="12"/>
                  </a:lnTo>
                  <a:lnTo>
                    <a:pt x="34" y="6"/>
                  </a:lnTo>
                  <a:lnTo>
                    <a:pt x="42" y="2"/>
                  </a:lnTo>
                  <a:lnTo>
                    <a:pt x="50" y="0"/>
                  </a:lnTo>
                  <a:lnTo>
                    <a:pt x="58" y="0"/>
                  </a:lnTo>
                  <a:lnTo>
                    <a:pt x="58" y="0"/>
                  </a:lnTo>
                  <a:lnTo>
                    <a:pt x="66" y="0"/>
                  </a:lnTo>
                  <a:lnTo>
                    <a:pt x="74" y="2"/>
                  </a:lnTo>
                  <a:lnTo>
                    <a:pt x="80" y="6"/>
                  </a:lnTo>
                  <a:lnTo>
                    <a:pt x="86" y="10"/>
                  </a:lnTo>
                  <a:lnTo>
                    <a:pt x="86" y="10"/>
                  </a:lnTo>
                  <a:lnTo>
                    <a:pt x="92" y="16"/>
                  </a:lnTo>
                  <a:lnTo>
                    <a:pt x="96" y="24"/>
                  </a:lnTo>
                  <a:lnTo>
                    <a:pt x="98" y="34"/>
                  </a:lnTo>
                  <a:lnTo>
                    <a:pt x="98" y="44"/>
                  </a:lnTo>
                  <a:lnTo>
                    <a:pt x="98"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39" name="Freeform 29"/>
            <p:cNvSpPr>
              <a:spLocks/>
            </p:cNvSpPr>
            <p:nvPr/>
          </p:nvSpPr>
          <p:spPr bwMode="auto">
            <a:xfrm>
              <a:off x="3778" y="1855"/>
              <a:ext cx="62" cy="152"/>
            </a:xfrm>
            <a:custGeom>
              <a:avLst/>
              <a:gdLst/>
              <a:ahLst/>
              <a:cxnLst>
                <a:cxn ang="0">
                  <a:pos x="62" y="152"/>
                </a:cxn>
                <a:cxn ang="0">
                  <a:pos x="46" y="152"/>
                </a:cxn>
                <a:cxn ang="0">
                  <a:pos x="46" y="152"/>
                </a:cxn>
                <a:cxn ang="0">
                  <a:pos x="38" y="152"/>
                </a:cxn>
                <a:cxn ang="0">
                  <a:pos x="32" y="150"/>
                </a:cxn>
                <a:cxn ang="0">
                  <a:pos x="26" y="146"/>
                </a:cxn>
                <a:cxn ang="0">
                  <a:pos x="20" y="142"/>
                </a:cxn>
                <a:cxn ang="0">
                  <a:pos x="20" y="142"/>
                </a:cxn>
                <a:cxn ang="0">
                  <a:pos x="14" y="130"/>
                </a:cxn>
                <a:cxn ang="0">
                  <a:pos x="12" y="118"/>
                </a:cxn>
                <a:cxn ang="0">
                  <a:pos x="12" y="58"/>
                </a:cxn>
                <a:cxn ang="0">
                  <a:pos x="0" y="58"/>
                </a:cxn>
                <a:cxn ang="0">
                  <a:pos x="0" y="36"/>
                </a:cxn>
                <a:cxn ang="0">
                  <a:pos x="12" y="36"/>
                </a:cxn>
                <a:cxn ang="0">
                  <a:pos x="12" y="0"/>
                </a:cxn>
                <a:cxn ang="0">
                  <a:pos x="42" y="0"/>
                </a:cxn>
                <a:cxn ang="0">
                  <a:pos x="42" y="36"/>
                </a:cxn>
                <a:cxn ang="0">
                  <a:pos x="62" y="36"/>
                </a:cxn>
                <a:cxn ang="0">
                  <a:pos x="62" y="58"/>
                </a:cxn>
                <a:cxn ang="0">
                  <a:pos x="42" y="58"/>
                </a:cxn>
                <a:cxn ang="0">
                  <a:pos x="42" y="116"/>
                </a:cxn>
                <a:cxn ang="0">
                  <a:pos x="42" y="116"/>
                </a:cxn>
                <a:cxn ang="0">
                  <a:pos x="42" y="120"/>
                </a:cxn>
                <a:cxn ang="0">
                  <a:pos x="44" y="124"/>
                </a:cxn>
                <a:cxn ang="0">
                  <a:pos x="48" y="126"/>
                </a:cxn>
                <a:cxn ang="0">
                  <a:pos x="52" y="126"/>
                </a:cxn>
                <a:cxn ang="0">
                  <a:pos x="62" y="126"/>
                </a:cxn>
                <a:cxn ang="0">
                  <a:pos x="62" y="152"/>
                </a:cxn>
              </a:cxnLst>
              <a:rect l="0" t="0" r="r" b="b"/>
              <a:pathLst>
                <a:path w="62" h="152">
                  <a:moveTo>
                    <a:pt x="62" y="152"/>
                  </a:moveTo>
                  <a:lnTo>
                    <a:pt x="46" y="152"/>
                  </a:lnTo>
                  <a:lnTo>
                    <a:pt x="46" y="152"/>
                  </a:lnTo>
                  <a:lnTo>
                    <a:pt x="38" y="152"/>
                  </a:lnTo>
                  <a:lnTo>
                    <a:pt x="32" y="150"/>
                  </a:lnTo>
                  <a:lnTo>
                    <a:pt x="26" y="146"/>
                  </a:lnTo>
                  <a:lnTo>
                    <a:pt x="20" y="142"/>
                  </a:lnTo>
                  <a:lnTo>
                    <a:pt x="20" y="142"/>
                  </a:lnTo>
                  <a:lnTo>
                    <a:pt x="14" y="130"/>
                  </a:lnTo>
                  <a:lnTo>
                    <a:pt x="12" y="118"/>
                  </a:lnTo>
                  <a:lnTo>
                    <a:pt x="12" y="58"/>
                  </a:lnTo>
                  <a:lnTo>
                    <a:pt x="0" y="58"/>
                  </a:lnTo>
                  <a:lnTo>
                    <a:pt x="0" y="36"/>
                  </a:lnTo>
                  <a:lnTo>
                    <a:pt x="12" y="36"/>
                  </a:lnTo>
                  <a:lnTo>
                    <a:pt x="12" y="0"/>
                  </a:lnTo>
                  <a:lnTo>
                    <a:pt x="42" y="0"/>
                  </a:lnTo>
                  <a:lnTo>
                    <a:pt x="42" y="36"/>
                  </a:lnTo>
                  <a:lnTo>
                    <a:pt x="62" y="36"/>
                  </a:lnTo>
                  <a:lnTo>
                    <a:pt x="62" y="58"/>
                  </a:lnTo>
                  <a:lnTo>
                    <a:pt x="42" y="58"/>
                  </a:lnTo>
                  <a:lnTo>
                    <a:pt x="42" y="116"/>
                  </a:lnTo>
                  <a:lnTo>
                    <a:pt x="42" y="116"/>
                  </a:lnTo>
                  <a:lnTo>
                    <a:pt x="42" y="120"/>
                  </a:lnTo>
                  <a:lnTo>
                    <a:pt x="44" y="124"/>
                  </a:lnTo>
                  <a:lnTo>
                    <a:pt x="48" y="126"/>
                  </a:lnTo>
                  <a:lnTo>
                    <a:pt x="52" y="126"/>
                  </a:lnTo>
                  <a:lnTo>
                    <a:pt x="62" y="126"/>
                  </a:lnTo>
                  <a:lnTo>
                    <a:pt x="62" y="15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40" name="Freeform 30"/>
            <p:cNvSpPr>
              <a:spLocks/>
            </p:cNvSpPr>
            <p:nvPr/>
          </p:nvSpPr>
          <p:spPr bwMode="auto">
            <a:xfrm>
              <a:off x="3868" y="1887"/>
              <a:ext cx="88" cy="120"/>
            </a:xfrm>
            <a:custGeom>
              <a:avLst/>
              <a:gdLst/>
              <a:ahLst/>
              <a:cxnLst>
                <a:cxn ang="0">
                  <a:pos x="88" y="10"/>
                </a:cxn>
                <a:cxn ang="0">
                  <a:pos x="64" y="34"/>
                </a:cxn>
                <a:cxn ang="0">
                  <a:pos x="64" y="34"/>
                </a:cxn>
                <a:cxn ang="0">
                  <a:pos x="58" y="28"/>
                </a:cxn>
                <a:cxn ang="0">
                  <a:pos x="48" y="26"/>
                </a:cxn>
                <a:cxn ang="0">
                  <a:pos x="48" y="26"/>
                </a:cxn>
                <a:cxn ang="0">
                  <a:pos x="42" y="28"/>
                </a:cxn>
                <a:cxn ang="0">
                  <a:pos x="36" y="32"/>
                </a:cxn>
                <a:cxn ang="0">
                  <a:pos x="36" y="32"/>
                </a:cxn>
                <a:cxn ang="0">
                  <a:pos x="32" y="38"/>
                </a:cxn>
                <a:cxn ang="0">
                  <a:pos x="30" y="48"/>
                </a:cxn>
                <a:cxn ang="0">
                  <a:pos x="30" y="120"/>
                </a:cxn>
                <a:cxn ang="0">
                  <a:pos x="0" y="120"/>
                </a:cxn>
                <a:cxn ang="0">
                  <a:pos x="0" y="0"/>
                </a:cxn>
                <a:cxn ang="0">
                  <a:pos x="28" y="0"/>
                </a:cxn>
                <a:cxn ang="0">
                  <a:pos x="28" y="12"/>
                </a:cxn>
                <a:cxn ang="0">
                  <a:pos x="28" y="12"/>
                </a:cxn>
                <a:cxn ang="0">
                  <a:pos x="34" y="6"/>
                </a:cxn>
                <a:cxn ang="0">
                  <a:pos x="42" y="2"/>
                </a:cxn>
                <a:cxn ang="0">
                  <a:pos x="50" y="0"/>
                </a:cxn>
                <a:cxn ang="0">
                  <a:pos x="58" y="0"/>
                </a:cxn>
                <a:cxn ang="0">
                  <a:pos x="58" y="0"/>
                </a:cxn>
                <a:cxn ang="0">
                  <a:pos x="68" y="0"/>
                </a:cxn>
                <a:cxn ang="0">
                  <a:pos x="74" y="2"/>
                </a:cxn>
                <a:cxn ang="0">
                  <a:pos x="82" y="6"/>
                </a:cxn>
                <a:cxn ang="0">
                  <a:pos x="88" y="10"/>
                </a:cxn>
                <a:cxn ang="0">
                  <a:pos x="88" y="10"/>
                </a:cxn>
              </a:cxnLst>
              <a:rect l="0" t="0" r="r" b="b"/>
              <a:pathLst>
                <a:path w="88" h="120">
                  <a:moveTo>
                    <a:pt x="88" y="10"/>
                  </a:moveTo>
                  <a:lnTo>
                    <a:pt x="64" y="34"/>
                  </a:lnTo>
                  <a:lnTo>
                    <a:pt x="64" y="34"/>
                  </a:lnTo>
                  <a:lnTo>
                    <a:pt x="58" y="28"/>
                  </a:lnTo>
                  <a:lnTo>
                    <a:pt x="48" y="26"/>
                  </a:lnTo>
                  <a:lnTo>
                    <a:pt x="48" y="26"/>
                  </a:lnTo>
                  <a:lnTo>
                    <a:pt x="42" y="28"/>
                  </a:lnTo>
                  <a:lnTo>
                    <a:pt x="36" y="32"/>
                  </a:lnTo>
                  <a:lnTo>
                    <a:pt x="36" y="32"/>
                  </a:lnTo>
                  <a:lnTo>
                    <a:pt x="32" y="38"/>
                  </a:lnTo>
                  <a:lnTo>
                    <a:pt x="30" y="48"/>
                  </a:lnTo>
                  <a:lnTo>
                    <a:pt x="30" y="120"/>
                  </a:lnTo>
                  <a:lnTo>
                    <a:pt x="0" y="120"/>
                  </a:lnTo>
                  <a:lnTo>
                    <a:pt x="0" y="0"/>
                  </a:lnTo>
                  <a:lnTo>
                    <a:pt x="28" y="0"/>
                  </a:lnTo>
                  <a:lnTo>
                    <a:pt x="28" y="12"/>
                  </a:lnTo>
                  <a:lnTo>
                    <a:pt x="28" y="12"/>
                  </a:lnTo>
                  <a:lnTo>
                    <a:pt x="34" y="6"/>
                  </a:lnTo>
                  <a:lnTo>
                    <a:pt x="42" y="2"/>
                  </a:lnTo>
                  <a:lnTo>
                    <a:pt x="50" y="0"/>
                  </a:lnTo>
                  <a:lnTo>
                    <a:pt x="58" y="0"/>
                  </a:lnTo>
                  <a:lnTo>
                    <a:pt x="58" y="0"/>
                  </a:lnTo>
                  <a:lnTo>
                    <a:pt x="68" y="0"/>
                  </a:lnTo>
                  <a:lnTo>
                    <a:pt x="74" y="2"/>
                  </a:lnTo>
                  <a:lnTo>
                    <a:pt x="82" y="6"/>
                  </a:lnTo>
                  <a:lnTo>
                    <a:pt x="88" y="10"/>
                  </a:lnTo>
                  <a:lnTo>
                    <a:pt x="88" y="1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41" name="Freeform 31"/>
            <p:cNvSpPr>
              <a:spLocks/>
            </p:cNvSpPr>
            <p:nvPr/>
          </p:nvSpPr>
          <p:spPr bwMode="auto">
            <a:xfrm>
              <a:off x="3972" y="1887"/>
              <a:ext cx="98" cy="122"/>
            </a:xfrm>
            <a:custGeom>
              <a:avLst/>
              <a:gdLst/>
              <a:ahLst/>
              <a:cxnLst>
                <a:cxn ang="0">
                  <a:pos x="98" y="120"/>
                </a:cxn>
                <a:cxn ang="0">
                  <a:pos x="70" y="120"/>
                </a:cxn>
                <a:cxn ang="0">
                  <a:pos x="70" y="110"/>
                </a:cxn>
                <a:cxn ang="0">
                  <a:pos x="70" y="110"/>
                </a:cxn>
                <a:cxn ang="0">
                  <a:pos x="64" y="114"/>
                </a:cxn>
                <a:cxn ang="0">
                  <a:pos x="56" y="118"/>
                </a:cxn>
                <a:cxn ang="0">
                  <a:pos x="48" y="120"/>
                </a:cxn>
                <a:cxn ang="0">
                  <a:pos x="40" y="122"/>
                </a:cxn>
                <a:cxn ang="0">
                  <a:pos x="40" y="122"/>
                </a:cxn>
                <a:cxn ang="0">
                  <a:pos x="32" y="120"/>
                </a:cxn>
                <a:cxn ang="0">
                  <a:pos x="24" y="118"/>
                </a:cxn>
                <a:cxn ang="0">
                  <a:pos x="16" y="116"/>
                </a:cxn>
                <a:cxn ang="0">
                  <a:pos x="12" y="110"/>
                </a:cxn>
                <a:cxn ang="0">
                  <a:pos x="12" y="110"/>
                </a:cxn>
                <a:cxn ang="0">
                  <a:pos x="6" y="104"/>
                </a:cxn>
                <a:cxn ang="0">
                  <a:pos x="2" y="96"/>
                </a:cxn>
                <a:cxn ang="0">
                  <a:pos x="0" y="88"/>
                </a:cxn>
                <a:cxn ang="0">
                  <a:pos x="0" y="76"/>
                </a:cxn>
                <a:cxn ang="0">
                  <a:pos x="0" y="0"/>
                </a:cxn>
                <a:cxn ang="0">
                  <a:pos x="30" y="0"/>
                </a:cxn>
                <a:cxn ang="0">
                  <a:pos x="30" y="72"/>
                </a:cxn>
                <a:cxn ang="0">
                  <a:pos x="30" y="72"/>
                </a:cxn>
                <a:cxn ang="0">
                  <a:pos x="30" y="82"/>
                </a:cxn>
                <a:cxn ang="0">
                  <a:pos x="36" y="90"/>
                </a:cxn>
                <a:cxn ang="0">
                  <a:pos x="36" y="90"/>
                </a:cxn>
                <a:cxn ang="0">
                  <a:pos x="42" y="94"/>
                </a:cxn>
                <a:cxn ang="0">
                  <a:pos x="48" y="94"/>
                </a:cxn>
                <a:cxn ang="0">
                  <a:pos x="48" y="94"/>
                </a:cxn>
                <a:cxn ang="0">
                  <a:pos x="56" y="94"/>
                </a:cxn>
                <a:cxn ang="0">
                  <a:pos x="62" y="90"/>
                </a:cxn>
                <a:cxn ang="0">
                  <a:pos x="62" y="90"/>
                </a:cxn>
                <a:cxn ang="0">
                  <a:pos x="66" y="82"/>
                </a:cxn>
                <a:cxn ang="0">
                  <a:pos x="68" y="72"/>
                </a:cxn>
                <a:cxn ang="0">
                  <a:pos x="68" y="0"/>
                </a:cxn>
                <a:cxn ang="0">
                  <a:pos x="98" y="0"/>
                </a:cxn>
                <a:cxn ang="0">
                  <a:pos x="98" y="120"/>
                </a:cxn>
              </a:cxnLst>
              <a:rect l="0" t="0" r="r" b="b"/>
              <a:pathLst>
                <a:path w="98" h="122">
                  <a:moveTo>
                    <a:pt x="98" y="120"/>
                  </a:moveTo>
                  <a:lnTo>
                    <a:pt x="70" y="120"/>
                  </a:lnTo>
                  <a:lnTo>
                    <a:pt x="70" y="110"/>
                  </a:lnTo>
                  <a:lnTo>
                    <a:pt x="70" y="110"/>
                  </a:lnTo>
                  <a:lnTo>
                    <a:pt x="64" y="114"/>
                  </a:lnTo>
                  <a:lnTo>
                    <a:pt x="56" y="118"/>
                  </a:lnTo>
                  <a:lnTo>
                    <a:pt x="48" y="120"/>
                  </a:lnTo>
                  <a:lnTo>
                    <a:pt x="40" y="122"/>
                  </a:lnTo>
                  <a:lnTo>
                    <a:pt x="40" y="122"/>
                  </a:lnTo>
                  <a:lnTo>
                    <a:pt x="32" y="120"/>
                  </a:lnTo>
                  <a:lnTo>
                    <a:pt x="24" y="118"/>
                  </a:lnTo>
                  <a:lnTo>
                    <a:pt x="16" y="116"/>
                  </a:lnTo>
                  <a:lnTo>
                    <a:pt x="12" y="110"/>
                  </a:lnTo>
                  <a:lnTo>
                    <a:pt x="12" y="110"/>
                  </a:lnTo>
                  <a:lnTo>
                    <a:pt x="6" y="104"/>
                  </a:lnTo>
                  <a:lnTo>
                    <a:pt x="2" y="96"/>
                  </a:lnTo>
                  <a:lnTo>
                    <a:pt x="0" y="88"/>
                  </a:lnTo>
                  <a:lnTo>
                    <a:pt x="0" y="76"/>
                  </a:lnTo>
                  <a:lnTo>
                    <a:pt x="0" y="0"/>
                  </a:lnTo>
                  <a:lnTo>
                    <a:pt x="30" y="0"/>
                  </a:lnTo>
                  <a:lnTo>
                    <a:pt x="30" y="72"/>
                  </a:lnTo>
                  <a:lnTo>
                    <a:pt x="30" y="72"/>
                  </a:lnTo>
                  <a:lnTo>
                    <a:pt x="30" y="82"/>
                  </a:lnTo>
                  <a:lnTo>
                    <a:pt x="36" y="90"/>
                  </a:lnTo>
                  <a:lnTo>
                    <a:pt x="36" y="90"/>
                  </a:lnTo>
                  <a:lnTo>
                    <a:pt x="42" y="94"/>
                  </a:lnTo>
                  <a:lnTo>
                    <a:pt x="48" y="94"/>
                  </a:lnTo>
                  <a:lnTo>
                    <a:pt x="48" y="94"/>
                  </a:lnTo>
                  <a:lnTo>
                    <a:pt x="56" y="94"/>
                  </a:lnTo>
                  <a:lnTo>
                    <a:pt x="62" y="90"/>
                  </a:lnTo>
                  <a:lnTo>
                    <a:pt x="62" y="90"/>
                  </a:lnTo>
                  <a:lnTo>
                    <a:pt x="66" y="82"/>
                  </a:lnTo>
                  <a:lnTo>
                    <a:pt x="68" y="72"/>
                  </a:lnTo>
                  <a:lnTo>
                    <a:pt x="68" y="0"/>
                  </a:lnTo>
                  <a:lnTo>
                    <a:pt x="98" y="0"/>
                  </a:lnTo>
                  <a:lnTo>
                    <a:pt x="98"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42" name="Freeform 32"/>
            <p:cNvSpPr>
              <a:spLocks/>
            </p:cNvSpPr>
            <p:nvPr/>
          </p:nvSpPr>
          <p:spPr bwMode="auto">
            <a:xfrm>
              <a:off x="4104" y="1887"/>
              <a:ext cx="168" cy="120"/>
            </a:xfrm>
            <a:custGeom>
              <a:avLst/>
              <a:gdLst/>
              <a:ahLst/>
              <a:cxnLst>
                <a:cxn ang="0">
                  <a:pos x="168" y="120"/>
                </a:cxn>
                <a:cxn ang="0">
                  <a:pos x="138" y="120"/>
                </a:cxn>
                <a:cxn ang="0">
                  <a:pos x="138" y="48"/>
                </a:cxn>
                <a:cxn ang="0">
                  <a:pos x="138" y="48"/>
                </a:cxn>
                <a:cxn ang="0">
                  <a:pos x="138" y="38"/>
                </a:cxn>
                <a:cxn ang="0">
                  <a:pos x="132" y="30"/>
                </a:cxn>
                <a:cxn ang="0">
                  <a:pos x="132" y="30"/>
                </a:cxn>
                <a:cxn ang="0">
                  <a:pos x="126" y="28"/>
                </a:cxn>
                <a:cxn ang="0">
                  <a:pos x="120" y="26"/>
                </a:cxn>
                <a:cxn ang="0">
                  <a:pos x="120" y="26"/>
                </a:cxn>
                <a:cxn ang="0">
                  <a:pos x="112" y="28"/>
                </a:cxn>
                <a:cxn ang="0">
                  <a:pos x="106" y="30"/>
                </a:cxn>
                <a:cxn ang="0">
                  <a:pos x="106" y="30"/>
                </a:cxn>
                <a:cxn ang="0">
                  <a:pos x="102" y="38"/>
                </a:cxn>
                <a:cxn ang="0">
                  <a:pos x="100" y="48"/>
                </a:cxn>
                <a:cxn ang="0">
                  <a:pos x="100" y="120"/>
                </a:cxn>
                <a:cxn ang="0">
                  <a:pos x="70" y="120"/>
                </a:cxn>
                <a:cxn ang="0">
                  <a:pos x="70" y="48"/>
                </a:cxn>
                <a:cxn ang="0">
                  <a:pos x="70" y="48"/>
                </a:cxn>
                <a:cxn ang="0">
                  <a:pos x="68" y="38"/>
                </a:cxn>
                <a:cxn ang="0">
                  <a:pos x="62" y="30"/>
                </a:cxn>
                <a:cxn ang="0">
                  <a:pos x="62" y="30"/>
                </a:cxn>
                <a:cxn ang="0">
                  <a:pos x="56" y="28"/>
                </a:cxn>
                <a:cxn ang="0">
                  <a:pos x="50" y="26"/>
                </a:cxn>
                <a:cxn ang="0">
                  <a:pos x="50" y="26"/>
                </a:cxn>
                <a:cxn ang="0">
                  <a:pos x="42" y="28"/>
                </a:cxn>
                <a:cxn ang="0">
                  <a:pos x="36" y="30"/>
                </a:cxn>
                <a:cxn ang="0">
                  <a:pos x="36" y="30"/>
                </a:cxn>
                <a:cxn ang="0">
                  <a:pos x="32" y="38"/>
                </a:cxn>
                <a:cxn ang="0">
                  <a:pos x="30" y="48"/>
                </a:cxn>
                <a:cxn ang="0">
                  <a:pos x="30" y="120"/>
                </a:cxn>
                <a:cxn ang="0">
                  <a:pos x="0" y="120"/>
                </a:cxn>
                <a:cxn ang="0">
                  <a:pos x="0" y="0"/>
                </a:cxn>
                <a:cxn ang="0">
                  <a:pos x="28" y="0"/>
                </a:cxn>
                <a:cxn ang="0">
                  <a:pos x="28" y="12"/>
                </a:cxn>
                <a:cxn ang="0">
                  <a:pos x="28" y="12"/>
                </a:cxn>
                <a:cxn ang="0">
                  <a:pos x="36" y="6"/>
                </a:cxn>
                <a:cxn ang="0">
                  <a:pos x="42" y="2"/>
                </a:cxn>
                <a:cxn ang="0">
                  <a:pos x="50" y="0"/>
                </a:cxn>
                <a:cxn ang="0">
                  <a:pos x="58" y="0"/>
                </a:cxn>
                <a:cxn ang="0">
                  <a:pos x="58" y="0"/>
                </a:cxn>
                <a:cxn ang="0">
                  <a:pos x="68" y="0"/>
                </a:cxn>
                <a:cxn ang="0">
                  <a:pos x="76" y="2"/>
                </a:cxn>
                <a:cxn ang="0">
                  <a:pos x="84" y="8"/>
                </a:cxn>
                <a:cxn ang="0">
                  <a:pos x="90" y="14"/>
                </a:cxn>
                <a:cxn ang="0">
                  <a:pos x="90" y="14"/>
                </a:cxn>
                <a:cxn ang="0">
                  <a:pos x="98" y="8"/>
                </a:cxn>
                <a:cxn ang="0">
                  <a:pos x="106" y="2"/>
                </a:cxn>
                <a:cxn ang="0">
                  <a:pos x="116" y="0"/>
                </a:cxn>
                <a:cxn ang="0">
                  <a:pos x="126" y="0"/>
                </a:cxn>
                <a:cxn ang="0">
                  <a:pos x="126" y="0"/>
                </a:cxn>
                <a:cxn ang="0">
                  <a:pos x="136" y="0"/>
                </a:cxn>
                <a:cxn ang="0">
                  <a:pos x="142" y="2"/>
                </a:cxn>
                <a:cxn ang="0">
                  <a:pos x="150" y="6"/>
                </a:cxn>
                <a:cxn ang="0">
                  <a:pos x="156" y="10"/>
                </a:cxn>
                <a:cxn ang="0">
                  <a:pos x="156" y="10"/>
                </a:cxn>
                <a:cxn ang="0">
                  <a:pos x="162" y="16"/>
                </a:cxn>
                <a:cxn ang="0">
                  <a:pos x="166" y="24"/>
                </a:cxn>
                <a:cxn ang="0">
                  <a:pos x="168" y="34"/>
                </a:cxn>
                <a:cxn ang="0">
                  <a:pos x="168" y="44"/>
                </a:cxn>
                <a:cxn ang="0">
                  <a:pos x="168" y="120"/>
                </a:cxn>
              </a:cxnLst>
              <a:rect l="0" t="0" r="r" b="b"/>
              <a:pathLst>
                <a:path w="168" h="120">
                  <a:moveTo>
                    <a:pt x="168" y="120"/>
                  </a:moveTo>
                  <a:lnTo>
                    <a:pt x="138" y="120"/>
                  </a:lnTo>
                  <a:lnTo>
                    <a:pt x="138" y="48"/>
                  </a:lnTo>
                  <a:lnTo>
                    <a:pt x="138" y="48"/>
                  </a:lnTo>
                  <a:lnTo>
                    <a:pt x="138" y="38"/>
                  </a:lnTo>
                  <a:lnTo>
                    <a:pt x="132" y="30"/>
                  </a:lnTo>
                  <a:lnTo>
                    <a:pt x="132" y="30"/>
                  </a:lnTo>
                  <a:lnTo>
                    <a:pt x="126" y="28"/>
                  </a:lnTo>
                  <a:lnTo>
                    <a:pt x="120" y="26"/>
                  </a:lnTo>
                  <a:lnTo>
                    <a:pt x="120" y="26"/>
                  </a:lnTo>
                  <a:lnTo>
                    <a:pt x="112" y="28"/>
                  </a:lnTo>
                  <a:lnTo>
                    <a:pt x="106" y="30"/>
                  </a:lnTo>
                  <a:lnTo>
                    <a:pt x="106" y="30"/>
                  </a:lnTo>
                  <a:lnTo>
                    <a:pt x="102" y="38"/>
                  </a:lnTo>
                  <a:lnTo>
                    <a:pt x="100" y="48"/>
                  </a:lnTo>
                  <a:lnTo>
                    <a:pt x="100" y="120"/>
                  </a:lnTo>
                  <a:lnTo>
                    <a:pt x="70" y="120"/>
                  </a:lnTo>
                  <a:lnTo>
                    <a:pt x="70" y="48"/>
                  </a:lnTo>
                  <a:lnTo>
                    <a:pt x="70" y="48"/>
                  </a:lnTo>
                  <a:lnTo>
                    <a:pt x="68" y="38"/>
                  </a:lnTo>
                  <a:lnTo>
                    <a:pt x="62" y="30"/>
                  </a:lnTo>
                  <a:lnTo>
                    <a:pt x="62" y="30"/>
                  </a:lnTo>
                  <a:lnTo>
                    <a:pt x="56" y="28"/>
                  </a:lnTo>
                  <a:lnTo>
                    <a:pt x="50" y="26"/>
                  </a:lnTo>
                  <a:lnTo>
                    <a:pt x="50" y="26"/>
                  </a:lnTo>
                  <a:lnTo>
                    <a:pt x="42" y="28"/>
                  </a:lnTo>
                  <a:lnTo>
                    <a:pt x="36" y="30"/>
                  </a:lnTo>
                  <a:lnTo>
                    <a:pt x="36" y="30"/>
                  </a:lnTo>
                  <a:lnTo>
                    <a:pt x="32" y="38"/>
                  </a:lnTo>
                  <a:lnTo>
                    <a:pt x="30" y="48"/>
                  </a:lnTo>
                  <a:lnTo>
                    <a:pt x="30" y="120"/>
                  </a:lnTo>
                  <a:lnTo>
                    <a:pt x="0" y="120"/>
                  </a:lnTo>
                  <a:lnTo>
                    <a:pt x="0" y="0"/>
                  </a:lnTo>
                  <a:lnTo>
                    <a:pt x="28" y="0"/>
                  </a:lnTo>
                  <a:lnTo>
                    <a:pt x="28" y="12"/>
                  </a:lnTo>
                  <a:lnTo>
                    <a:pt x="28" y="12"/>
                  </a:lnTo>
                  <a:lnTo>
                    <a:pt x="36" y="6"/>
                  </a:lnTo>
                  <a:lnTo>
                    <a:pt x="42" y="2"/>
                  </a:lnTo>
                  <a:lnTo>
                    <a:pt x="50" y="0"/>
                  </a:lnTo>
                  <a:lnTo>
                    <a:pt x="58" y="0"/>
                  </a:lnTo>
                  <a:lnTo>
                    <a:pt x="58" y="0"/>
                  </a:lnTo>
                  <a:lnTo>
                    <a:pt x="68" y="0"/>
                  </a:lnTo>
                  <a:lnTo>
                    <a:pt x="76" y="2"/>
                  </a:lnTo>
                  <a:lnTo>
                    <a:pt x="84" y="8"/>
                  </a:lnTo>
                  <a:lnTo>
                    <a:pt x="90" y="14"/>
                  </a:lnTo>
                  <a:lnTo>
                    <a:pt x="90" y="14"/>
                  </a:lnTo>
                  <a:lnTo>
                    <a:pt x="98" y="8"/>
                  </a:lnTo>
                  <a:lnTo>
                    <a:pt x="106" y="2"/>
                  </a:lnTo>
                  <a:lnTo>
                    <a:pt x="116" y="0"/>
                  </a:lnTo>
                  <a:lnTo>
                    <a:pt x="126" y="0"/>
                  </a:lnTo>
                  <a:lnTo>
                    <a:pt x="126" y="0"/>
                  </a:lnTo>
                  <a:lnTo>
                    <a:pt x="136" y="0"/>
                  </a:lnTo>
                  <a:lnTo>
                    <a:pt x="142" y="2"/>
                  </a:lnTo>
                  <a:lnTo>
                    <a:pt x="150" y="6"/>
                  </a:lnTo>
                  <a:lnTo>
                    <a:pt x="156" y="10"/>
                  </a:lnTo>
                  <a:lnTo>
                    <a:pt x="156" y="10"/>
                  </a:lnTo>
                  <a:lnTo>
                    <a:pt x="162" y="16"/>
                  </a:lnTo>
                  <a:lnTo>
                    <a:pt x="166" y="24"/>
                  </a:lnTo>
                  <a:lnTo>
                    <a:pt x="168" y="34"/>
                  </a:lnTo>
                  <a:lnTo>
                    <a:pt x="168" y="44"/>
                  </a:lnTo>
                  <a:lnTo>
                    <a:pt x="168"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43" name="Freeform 33"/>
            <p:cNvSpPr>
              <a:spLocks noEditPoints="1"/>
            </p:cNvSpPr>
            <p:nvPr/>
          </p:nvSpPr>
          <p:spPr bwMode="auto">
            <a:xfrm>
              <a:off x="1442" y="2087"/>
              <a:ext cx="122" cy="162"/>
            </a:xfrm>
            <a:custGeom>
              <a:avLst/>
              <a:gdLst/>
              <a:ahLst/>
              <a:cxnLst>
                <a:cxn ang="0">
                  <a:pos x="122" y="162"/>
                </a:cxn>
                <a:cxn ang="0">
                  <a:pos x="86" y="162"/>
                </a:cxn>
                <a:cxn ang="0">
                  <a:pos x="54" y="98"/>
                </a:cxn>
                <a:cxn ang="0">
                  <a:pos x="30" y="98"/>
                </a:cxn>
                <a:cxn ang="0">
                  <a:pos x="30" y="162"/>
                </a:cxn>
                <a:cxn ang="0">
                  <a:pos x="0" y="162"/>
                </a:cxn>
                <a:cxn ang="0">
                  <a:pos x="0" y="0"/>
                </a:cxn>
                <a:cxn ang="0">
                  <a:pos x="64" y="0"/>
                </a:cxn>
                <a:cxn ang="0">
                  <a:pos x="64" y="0"/>
                </a:cxn>
                <a:cxn ang="0">
                  <a:pos x="74" y="0"/>
                </a:cxn>
                <a:cxn ang="0">
                  <a:pos x="86" y="2"/>
                </a:cxn>
                <a:cxn ang="0">
                  <a:pos x="94" y="8"/>
                </a:cxn>
                <a:cxn ang="0">
                  <a:pos x="102" y="14"/>
                </a:cxn>
                <a:cxn ang="0">
                  <a:pos x="102" y="14"/>
                </a:cxn>
                <a:cxn ang="0">
                  <a:pos x="108" y="22"/>
                </a:cxn>
                <a:cxn ang="0">
                  <a:pos x="112" y="30"/>
                </a:cxn>
                <a:cxn ang="0">
                  <a:pos x="116" y="38"/>
                </a:cxn>
                <a:cxn ang="0">
                  <a:pos x="116" y="50"/>
                </a:cxn>
                <a:cxn ang="0">
                  <a:pos x="116" y="50"/>
                </a:cxn>
                <a:cxn ang="0">
                  <a:pos x="114" y="64"/>
                </a:cxn>
                <a:cxn ang="0">
                  <a:pos x="112" y="70"/>
                </a:cxn>
                <a:cxn ang="0">
                  <a:pos x="108" y="78"/>
                </a:cxn>
                <a:cxn ang="0">
                  <a:pos x="108" y="78"/>
                </a:cxn>
                <a:cxn ang="0">
                  <a:pos x="98" y="86"/>
                </a:cxn>
                <a:cxn ang="0">
                  <a:pos x="86" y="92"/>
                </a:cxn>
                <a:cxn ang="0">
                  <a:pos x="122" y="162"/>
                </a:cxn>
                <a:cxn ang="0">
                  <a:pos x="84" y="48"/>
                </a:cxn>
                <a:cxn ang="0">
                  <a:pos x="84" y="48"/>
                </a:cxn>
                <a:cxn ang="0">
                  <a:pos x="82" y="40"/>
                </a:cxn>
                <a:cxn ang="0">
                  <a:pos x="78" y="34"/>
                </a:cxn>
                <a:cxn ang="0">
                  <a:pos x="78" y="34"/>
                </a:cxn>
                <a:cxn ang="0">
                  <a:pos x="70" y="30"/>
                </a:cxn>
                <a:cxn ang="0">
                  <a:pos x="62" y="28"/>
                </a:cxn>
                <a:cxn ang="0">
                  <a:pos x="30" y="28"/>
                </a:cxn>
                <a:cxn ang="0">
                  <a:pos x="30" y="70"/>
                </a:cxn>
                <a:cxn ang="0">
                  <a:pos x="62" y="70"/>
                </a:cxn>
                <a:cxn ang="0">
                  <a:pos x="62" y="70"/>
                </a:cxn>
                <a:cxn ang="0">
                  <a:pos x="70" y="68"/>
                </a:cxn>
                <a:cxn ang="0">
                  <a:pos x="78" y="64"/>
                </a:cxn>
                <a:cxn ang="0">
                  <a:pos x="78" y="64"/>
                </a:cxn>
                <a:cxn ang="0">
                  <a:pos x="82" y="58"/>
                </a:cxn>
                <a:cxn ang="0">
                  <a:pos x="84" y="48"/>
                </a:cxn>
                <a:cxn ang="0">
                  <a:pos x="84" y="48"/>
                </a:cxn>
              </a:cxnLst>
              <a:rect l="0" t="0" r="r" b="b"/>
              <a:pathLst>
                <a:path w="122" h="162">
                  <a:moveTo>
                    <a:pt x="122" y="162"/>
                  </a:moveTo>
                  <a:lnTo>
                    <a:pt x="86" y="162"/>
                  </a:lnTo>
                  <a:lnTo>
                    <a:pt x="54" y="98"/>
                  </a:lnTo>
                  <a:lnTo>
                    <a:pt x="30" y="98"/>
                  </a:lnTo>
                  <a:lnTo>
                    <a:pt x="30" y="162"/>
                  </a:lnTo>
                  <a:lnTo>
                    <a:pt x="0" y="162"/>
                  </a:lnTo>
                  <a:lnTo>
                    <a:pt x="0" y="0"/>
                  </a:lnTo>
                  <a:lnTo>
                    <a:pt x="64" y="0"/>
                  </a:lnTo>
                  <a:lnTo>
                    <a:pt x="64" y="0"/>
                  </a:lnTo>
                  <a:lnTo>
                    <a:pt x="74" y="0"/>
                  </a:lnTo>
                  <a:lnTo>
                    <a:pt x="86" y="2"/>
                  </a:lnTo>
                  <a:lnTo>
                    <a:pt x="94" y="8"/>
                  </a:lnTo>
                  <a:lnTo>
                    <a:pt x="102" y="14"/>
                  </a:lnTo>
                  <a:lnTo>
                    <a:pt x="102" y="14"/>
                  </a:lnTo>
                  <a:lnTo>
                    <a:pt x="108" y="22"/>
                  </a:lnTo>
                  <a:lnTo>
                    <a:pt x="112" y="30"/>
                  </a:lnTo>
                  <a:lnTo>
                    <a:pt x="116" y="38"/>
                  </a:lnTo>
                  <a:lnTo>
                    <a:pt x="116" y="50"/>
                  </a:lnTo>
                  <a:lnTo>
                    <a:pt x="116" y="50"/>
                  </a:lnTo>
                  <a:lnTo>
                    <a:pt x="114" y="64"/>
                  </a:lnTo>
                  <a:lnTo>
                    <a:pt x="112" y="70"/>
                  </a:lnTo>
                  <a:lnTo>
                    <a:pt x="108" y="78"/>
                  </a:lnTo>
                  <a:lnTo>
                    <a:pt x="108" y="78"/>
                  </a:lnTo>
                  <a:lnTo>
                    <a:pt x="98" y="86"/>
                  </a:lnTo>
                  <a:lnTo>
                    <a:pt x="86" y="92"/>
                  </a:lnTo>
                  <a:lnTo>
                    <a:pt x="122" y="162"/>
                  </a:lnTo>
                  <a:close/>
                  <a:moveTo>
                    <a:pt x="84" y="48"/>
                  </a:moveTo>
                  <a:lnTo>
                    <a:pt x="84" y="48"/>
                  </a:lnTo>
                  <a:lnTo>
                    <a:pt x="82" y="40"/>
                  </a:lnTo>
                  <a:lnTo>
                    <a:pt x="78" y="34"/>
                  </a:lnTo>
                  <a:lnTo>
                    <a:pt x="78" y="34"/>
                  </a:lnTo>
                  <a:lnTo>
                    <a:pt x="70" y="30"/>
                  </a:lnTo>
                  <a:lnTo>
                    <a:pt x="62" y="28"/>
                  </a:lnTo>
                  <a:lnTo>
                    <a:pt x="30" y="28"/>
                  </a:lnTo>
                  <a:lnTo>
                    <a:pt x="30" y="70"/>
                  </a:lnTo>
                  <a:lnTo>
                    <a:pt x="62" y="70"/>
                  </a:lnTo>
                  <a:lnTo>
                    <a:pt x="62" y="70"/>
                  </a:lnTo>
                  <a:lnTo>
                    <a:pt x="70" y="68"/>
                  </a:lnTo>
                  <a:lnTo>
                    <a:pt x="78" y="64"/>
                  </a:lnTo>
                  <a:lnTo>
                    <a:pt x="78" y="64"/>
                  </a:lnTo>
                  <a:lnTo>
                    <a:pt x="82" y="58"/>
                  </a:lnTo>
                  <a:lnTo>
                    <a:pt x="84" y="48"/>
                  </a:lnTo>
                  <a:lnTo>
                    <a:pt x="84" y="48"/>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44" name="Freeform 34"/>
            <p:cNvSpPr>
              <a:spLocks noEditPoints="1"/>
            </p:cNvSpPr>
            <p:nvPr/>
          </p:nvSpPr>
          <p:spPr bwMode="auto">
            <a:xfrm>
              <a:off x="1582" y="2129"/>
              <a:ext cx="106" cy="122"/>
            </a:xfrm>
            <a:custGeom>
              <a:avLst/>
              <a:gdLst/>
              <a:ahLst/>
              <a:cxnLst>
                <a:cxn ang="0">
                  <a:pos x="30" y="70"/>
                </a:cxn>
                <a:cxn ang="0">
                  <a:pos x="32" y="80"/>
                </a:cxn>
                <a:cxn ang="0">
                  <a:pos x="38" y="90"/>
                </a:cxn>
                <a:cxn ang="0">
                  <a:pos x="56" y="96"/>
                </a:cxn>
                <a:cxn ang="0">
                  <a:pos x="64" y="96"/>
                </a:cxn>
                <a:cxn ang="0">
                  <a:pos x="78" y="90"/>
                </a:cxn>
                <a:cxn ang="0">
                  <a:pos x="102" y="104"/>
                </a:cxn>
                <a:cxn ang="0">
                  <a:pos x="92" y="112"/>
                </a:cxn>
                <a:cxn ang="0">
                  <a:pos x="82" y="118"/>
                </a:cxn>
                <a:cxn ang="0">
                  <a:pos x="56" y="122"/>
                </a:cxn>
                <a:cxn ang="0">
                  <a:pos x="44" y="120"/>
                </a:cxn>
                <a:cxn ang="0">
                  <a:pos x="22" y="114"/>
                </a:cxn>
                <a:cxn ang="0">
                  <a:pos x="8" y="98"/>
                </a:cxn>
                <a:cxn ang="0">
                  <a:pos x="2" y="74"/>
                </a:cxn>
                <a:cxn ang="0">
                  <a:pos x="0" y="60"/>
                </a:cxn>
                <a:cxn ang="0">
                  <a:pos x="4" y="34"/>
                </a:cxn>
                <a:cxn ang="0">
                  <a:pos x="16" y="16"/>
                </a:cxn>
                <a:cxn ang="0">
                  <a:pos x="24" y="8"/>
                </a:cxn>
                <a:cxn ang="0">
                  <a:pos x="42" y="0"/>
                </a:cxn>
                <a:cxn ang="0">
                  <a:pos x="54" y="0"/>
                </a:cxn>
                <a:cxn ang="0">
                  <a:pos x="74" y="4"/>
                </a:cxn>
                <a:cxn ang="0">
                  <a:pos x="92" y="16"/>
                </a:cxn>
                <a:cxn ang="0">
                  <a:pos x="98" y="24"/>
                </a:cxn>
                <a:cxn ang="0">
                  <a:pos x="104" y="44"/>
                </a:cxn>
                <a:cxn ang="0">
                  <a:pos x="106" y="70"/>
                </a:cxn>
                <a:cxn ang="0">
                  <a:pos x="76" y="50"/>
                </a:cxn>
                <a:cxn ang="0">
                  <a:pos x="74" y="36"/>
                </a:cxn>
                <a:cxn ang="0">
                  <a:pos x="70" y="32"/>
                </a:cxn>
                <a:cxn ang="0">
                  <a:pos x="60" y="26"/>
                </a:cxn>
                <a:cxn ang="0">
                  <a:pos x="54" y="24"/>
                </a:cxn>
                <a:cxn ang="0">
                  <a:pos x="40" y="28"/>
                </a:cxn>
                <a:cxn ang="0">
                  <a:pos x="34" y="36"/>
                </a:cxn>
                <a:cxn ang="0">
                  <a:pos x="32" y="42"/>
                </a:cxn>
                <a:cxn ang="0">
                  <a:pos x="76" y="50"/>
                </a:cxn>
              </a:cxnLst>
              <a:rect l="0" t="0" r="r" b="b"/>
              <a:pathLst>
                <a:path w="106" h="122">
                  <a:moveTo>
                    <a:pt x="106" y="70"/>
                  </a:moveTo>
                  <a:lnTo>
                    <a:pt x="30" y="70"/>
                  </a:lnTo>
                  <a:lnTo>
                    <a:pt x="30" y="70"/>
                  </a:lnTo>
                  <a:lnTo>
                    <a:pt x="32" y="80"/>
                  </a:lnTo>
                  <a:lnTo>
                    <a:pt x="38" y="90"/>
                  </a:lnTo>
                  <a:lnTo>
                    <a:pt x="38" y="90"/>
                  </a:lnTo>
                  <a:lnTo>
                    <a:pt x="46" y="94"/>
                  </a:lnTo>
                  <a:lnTo>
                    <a:pt x="56" y="96"/>
                  </a:lnTo>
                  <a:lnTo>
                    <a:pt x="56" y="96"/>
                  </a:lnTo>
                  <a:lnTo>
                    <a:pt x="64" y="96"/>
                  </a:lnTo>
                  <a:lnTo>
                    <a:pt x="72" y="94"/>
                  </a:lnTo>
                  <a:lnTo>
                    <a:pt x="78" y="90"/>
                  </a:lnTo>
                  <a:lnTo>
                    <a:pt x="84" y="86"/>
                  </a:lnTo>
                  <a:lnTo>
                    <a:pt x="102" y="104"/>
                  </a:lnTo>
                  <a:lnTo>
                    <a:pt x="102" y="104"/>
                  </a:lnTo>
                  <a:lnTo>
                    <a:pt x="92" y="112"/>
                  </a:lnTo>
                  <a:lnTo>
                    <a:pt x="82" y="118"/>
                  </a:lnTo>
                  <a:lnTo>
                    <a:pt x="82" y="118"/>
                  </a:lnTo>
                  <a:lnTo>
                    <a:pt x="70" y="120"/>
                  </a:lnTo>
                  <a:lnTo>
                    <a:pt x="56" y="122"/>
                  </a:lnTo>
                  <a:lnTo>
                    <a:pt x="56" y="122"/>
                  </a:lnTo>
                  <a:lnTo>
                    <a:pt x="44" y="120"/>
                  </a:lnTo>
                  <a:lnTo>
                    <a:pt x="32" y="118"/>
                  </a:lnTo>
                  <a:lnTo>
                    <a:pt x="22" y="114"/>
                  </a:lnTo>
                  <a:lnTo>
                    <a:pt x="14" y="106"/>
                  </a:lnTo>
                  <a:lnTo>
                    <a:pt x="8" y="98"/>
                  </a:lnTo>
                  <a:lnTo>
                    <a:pt x="4" y="88"/>
                  </a:lnTo>
                  <a:lnTo>
                    <a:pt x="2" y="74"/>
                  </a:lnTo>
                  <a:lnTo>
                    <a:pt x="0" y="60"/>
                  </a:lnTo>
                  <a:lnTo>
                    <a:pt x="0" y="60"/>
                  </a:lnTo>
                  <a:lnTo>
                    <a:pt x="2" y="48"/>
                  </a:lnTo>
                  <a:lnTo>
                    <a:pt x="4" y="34"/>
                  </a:lnTo>
                  <a:lnTo>
                    <a:pt x="10" y="24"/>
                  </a:lnTo>
                  <a:lnTo>
                    <a:pt x="16" y="16"/>
                  </a:lnTo>
                  <a:lnTo>
                    <a:pt x="16" y="16"/>
                  </a:lnTo>
                  <a:lnTo>
                    <a:pt x="24" y="8"/>
                  </a:lnTo>
                  <a:lnTo>
                    <a:pt x="32" y="4"/>
                  </a:lnTo>
                  <a:lnTo>
                    <a:pt x="42" y="0"/>
                  </a:lnTo>
                  <a:lnTo>
                    <a:pt x="54" y="0"/>
                  </a:lnTo>
                  <a:lnTo>
                    <a:pt x="54" y="0"/>
                  </a:lnTo>
                  <a:lnTo>
                    <a:pt x="64" y="0"/>
                  </a:lnTo>
                  <a:lnTo>
                    <a:pt x="74" y="4"/>
                  </a:lnTo>
                  <a:lnTo>
                    <a:pt x="84" y="8"/>
                  </a:lnTo>
                  <a:lnTo>
                    <a:pt x="92" y="16"/>
                  </a:lnTo>
                  <a:lnTo>
                    <a:pt x="92" y="16"/>
                  </a:lnTo>
                  <a:lnTo>
                    <a:pt x="98" y="24"/>
                  </a:lnTo>
                  <a:lnTo>
                    <a:pt x="102" y="34"/>
                  </a:lnTo>
                  <a:lnTo>
                    <a:pt x="104" y="44"/>
                  </a:lnTo>
                  <a:lnTo>
                    <a:pt x="106" y="56"/>
                  </a:lnTo>
                  <a:lnTo>
                    <a:pt x="106" y="70"/>
                  </a:lnTo>
                  <a:close/>
                  <a:moveTo>
                    <a:pt x="76" y="50"/>
                  </a:moveTo>
                  <a:lnTo>
                    <a:pt x="76" y="50"/>
                  </a:lnTo>
                  <a:lnTo>
                    <a:pt x="74" y="42"/>
                  </a:lnTo>
                  <a:lnTo>
                    <a:pt x="74" y="36"/>
                  </a:lnTo>
                  <a:lnTo>
                    <a:pt x="74" y="36"/>
                  </a:lnTo>
                  <a:lnTo>
                    <a:pt x="70" y="32"/>
                  </a:lnTo>
                  <a:lnTo>
                    <a:pt x="66" y="28"/>
                  </a:lnTo>
                  <a:lnTo>
                    <a:pt x="60" y="26"/>
                  </a:lnTo>
                  <a:lnTo>
                    <a:pt x="54" y="24"/>
                  </a:lnTo>
                  <a:lnTo>
                    <a:pt x="54" y="24"/>
                  </a:lnTo>
                  <a:lnTo>
                    <a:pt x="46" y="26"/>
                  </a:lnTo>
                  <a:lnTo>
                    <a:pt x="40" y="28"/>
                  </a:lnTo>
                  <a:lnTo>
                    <a:pt x="36" y="32"/>
                  </a:lnTo>
                  <a:lnTo>
                    <a:pt x="34" y="36"/>
                  </a:lnTo>
                  <a:lnTo>
                    <a:pt x="34" y="36"/>
                  </a:lnTo>
                  <a:lnTo>
                    <a:pt x="32" y="42"/>
                  </a:lnTo>
                  <a:lnTo>
                    <a:pt x="30" y="50"/>
                  </a:lnTo>
                  <a:lnTo>
                    <a:pt x="76" y="5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45" name="Freeform 35"/>
            <p:cNvSpPr>
              <a:spLocks/>
            </p:cNvSpPr>
            <p:nvPr/>
          </p:nvSpPr>
          <p:spPr bwMode="auto">
            <a:xfrm>
              <a:off x="1708" y="2129"/>
              <a:ext cx="94" cy="122"/>
            </a:xfrm>
            <a:custGeom>
              <a:avLst/>
              <a:gdLst/>
              <a:ahLst/>
              <a:cxnLst>
                <a:cxn ang="0">
                  <a:pos x="94" y="106"/>
                </a:cxn>
                <a:cxn ang="0">
                  <a:pos x="94" y="106"/>
                </a:cxn>
                <a:cxn ang="0">
                  <a:pos x="86" y="112"/>
                </a:cxn>
                <a:cxn ang="0">
                  <a:pos x="76" y="118"/>
                </a:cxn>
                <a:cxn ang="0">
                  <a:pos x="66" y="120"/>
                </a:cxn>
                <a:cxn ang="0">
                  <a:pos x="54" y="122"/>
                </a:cxn>
                <a:cxn ang="0">
                  <a:pos x="54" y="122"/>
                </a:cxn>
                <a:cxn ang="0">
                  <a:pos x="44" y="122"/>
                </a:cxn>
                <a:cxn ang="0">
                  <a:pos x="34" y="118"/>
                </a:cxn>
                <a:cxn ang="0">
                  <a:pos x="26" y="114"/>
                </a:cxn>
                <a:cxn ang="0">
                  <a:pos x="18" y="110"/>
                </a:cxn>
                <a:cxn ang="0">
                  <a:pos x="18" y="110"/>
                </a:cxn>
                <a:cxn ang="0">
                  <a:pos x="10" y="100"/>
                </a:cxn>
                <a:cxn ang="0">
                  <a:pos x="6" y="90"/>
                </a:cxn>
                <a:cxn ang="0">
                  <a:pos x="2" y="76"/>
                </a:cxn>
                <a:cxn ang="0">
                  <a:pos x="0" y="60"/>
                </a:cxn>
                <a:cxn ang="0">
                  <a:pos x="0" y="60"/>
                </a:cxn>
                <a:cxn ang="0">
                  <a:pos x="2" y="46"/>
                </a:cxn>
                <a:cxn ang="0">
                  <a:pos x="6" y="32"/>
                </a:cxn>
                <a:cxn ang="0">
                  <a:pos x="10" y="20"/>
                </a:cxn>
                <a:cxn ang="0">
                  <a:pos x="18" y="12"/>
                </a:cxn>
                <a:cxn ang="0">
                  <a:pos x="18" y="12"/>
                </a:cxn>
                <a:cxn ang="0">
                  <a:pos x="26" y="6"/>
                </a:cxn>
                <a:cxn ang="0">
                  <a:pos x="34" y="2"/>
                </a:cxn>
                <a:cxn ang="0">
                  <a:pos x="44" y="0"/>
                </a:cxn>
                <a:cxn ang="0">
                  <a:pos x="54" y="0"/>
                </a:cxn>
                <a:cxn ang="0">
                  <a:pos x="54" y="0"/>
                </a:cxn>
                <a:cxn ang="0">
                  <a:pos x="66" y="0"/>
                </a:cxn>
                <a:cxn ang="0">
                  <a:pos x="76" y="4"/>
                </a:cxn>
                <a:cxn ang="0">
                  <a:pos x="86" y="8"/>
                </a:cxn>
                <a:cxn ang="0">
                  <a:pos x="94" y="16"/>
                </a:cxn>
                <a:cxn ang="0">
                  <a:pos x="74" y="36"/>
                </a:cxn>
                <a:cxn ang="0">
                  <a:pos x="74" y="36"/>
                </a:cxn>
                <a:cxn ang="0">
                  <a:pos x="64" y="28"/>
                </a:cxn>
                <a:cxn ang="0">
                  <a:pos x="54" y="26"/>
                </a:cxn>
                <a:cxn ang="0">
                  <a:pos x="54" y="26"/>
                </a:cxn>
                <a:cxn ang="0">
                  <a:pos x="44" y="28"/>
                </a:cxn>
                <a:cxn ang="0">
                  <a:pos x="38" y="34"/>
                </a:cxn>
                <a:cxn ang="0">
                  <a:pos x="38" y="34"/>
                </a:cxn>
                <a:cxn ang="0">
                  <a:pos x="34" y="40"/>
                </a:cxn>
                <a:cxn ang="0">
                  <a:pos x="32" y="44"/>
                </a:cxn>
                <a:cxn ang="0">
                  <a:pos x="30" y="60"/>
                </a:cxn>
                <a:cxn ang="0">
                  <a:pos x="30" y="60"/>
                </a:cxn>
                <a:cxn ang="0">
                  <a:pos x="32" y="76"/>
                </a:cxn>
                <a:cxn ang="0">
                  <a:pos x="34" y="82"/>
                </a:cxn>
                <a:cxn ang="0">
                  <a:pos x="38" y="88"/>
                </a:cxn>
                <a:cxn ang="0">
                  <a:pos x="38" y="88"/>
                </a:cxn>
                <a:cxn ang="0">
                  <a:pos x="44" y="94"/>
                </a:cxn>
                <a:cxn ang="0">
                  <a:pos x="54" y="96"/>
                </a:cxn>
                <a:cxn ang="0">
                  <a:pos x="54" y="96"/>
                </a:cxn>
                <a:cxn ang="0">
                  <a:pos x="64" y="92"/>
                </a:cxn>
                <a:cxn ang="0">
                  <a:pos x="74" y="86"/>
                </a:cxn>
                <a:cxn ang="0">
                  <a:pos x="94" y="106"/>
                </a:cxn>
              </a:cxnLst>
              <a:rect l="0" t="0" r="r" b="b"/>
              <a:pathLst>
                <a:path w="94" h="122">
                  <a:moveTo>
                    <a:pt x="94" y="106"/>
                  </a:moveTo>
                  <a:lnTo>
                    <a:pt x="94" y="106"/>
                  </a:lnTo>
                  <a:lnTo>
                    <a:pt x="86" y="112"/>
                  </a:lnTo>
                  <a:lnTo>
                    <a:pt x="76" y="118"/>
                  </a:lnTo>
                  <a:lnTo>
                    <a:pt x="66" y="120"/>
                  </a:lnTo>
                  <a:lnTo>
                    <a:pt x="54" y="122"/>
                  </a:lnTo>
                  <a:lnTo>
                    <a:pt x="54" y="122"/>
                  </a:lnTo>
                  <a:lnTo>
                    <a:pt x="44" y="122"/>
                  </a:lnTo>
                  <a:lnTo>
                    <a:pt x="34" y="118"/>
                  </a:lnTo>
                  <a:lnTo>
                    <a:pt x="26" y="114"/>
                  </a:lnTo>
                  <a:lnTo>
                    <a:pt x="18" y="110"/>
                  </a:lnTo>
                  <a:lnTo>
                    <a:pt x="18" y="110"/>
                  </a:lnTo>
                  <a:lnTo>
                    <a:pt x="10" y="100"/>
                  </a:lnTo>
                  <a:lnTo>
                    <a:pt x="6" y="90"/>
                  </a:lnTo>
                  <a:lnTo>
                    <a:pt x="2" y="76"/>
                  </a:lnTo>
                  <a:lnTo>
                    <a:pt x="0" y="60"/>
                  </a:lnTo>
                  <a:lnTo>
                    <a:pt x="0" y="60"/>
                  </a:lnTo>
                  <a:lnTo>
                    <a:pt x="2" y="46"/>
                  </a:lnTo>
                  <a:lnTo>
                    <a:pt x="6" y="32"/>
                  </a:lnTo>
                  <a:lnTo>
                    <a:pt x="10" y="20"/>
                  </a:lnTo>
                  <a:lnTo>
                    <a:pt x="18" y="12"/>
                  </a:lnTo>
                  <a:lnTo>
                    <a:pt x="18" y="12"/>
                  </a:lnTo>
                  <a:lnTo>
                    <a:pt x="26" y="6"/>
                  </a:lnTo>
                  <a:lnTo>
                    <a:pt x="34" y="2"/>
                  </a:lnTo>
                  <a:lnTo>
                    <a:pt x="44" y="0"/>
                  </a:lnTo>
                  <a:lnTo>
                    <a:pt x="54" y="0"/>
                  </a:lnTo>
                  <a:lnTo>
                    <a:pt x="54" y="0"/>
                  </a:lnTo>
                  <a:lnTo>
                    <a:pt x="66" y="0"/>
                  </a:lnTo>
                  <a:lnTo>
                    <a:pt x="76" y="4"/>
                  </a:lnTo>
                  <a:lnTo>
                    <a:pt x="86" y="8"/>
                  </a:lnTo>
                  <a:lnTo>
                    <a:pt x="94" y="16"/>
                  </a:lnTo>
                  <a:lnTo>
                    <a:pt x="74" y="36"/>
                  </a:lnTo>
                  <a:lnTo>
                    <a:pt x="74" y="36"/>
                  </a:lnTo>
                  <a:lnTo>
                    <a:pt x="64" y="28"/>
                  </a:lnTo>
                  <a:lnTo>
                    <a:pt x="54" y="26"/>
                  </a:lnTo>
                  <a:lnTo>
                    <a:pt x="54" y="26"/>
                  </a:lnTo>
                  <a:lnTo>
                    <a:pt x="44" y="28"/>
                  </a:lnTo>
                  <a:lnTo>
                    <a:pt x="38" y="34"/>
                  </a:lnTo>
                  <a:lnTo>
                    <a:pt x="38" y="34"/>
                  </a:lnTo>
                  <a:lnTo>
                    <a:pt x="34" y="40"/>
                  </a:lnTo>
                  <a:lnTo>
                    <a:pt x="32" y="44"/>
                  </a:lnTo>
                  <a:lnTo>
                    <a:pt x="30" y="60"/>
                  </a:lnTo>
                  <a:lnTo>
                    <a:pt x="30" y="60"/>
                  </a:lnTo>
                  <a:lnTo>
                    <a:pt x="32" y="76"/>
                  </a:lnTo>
                  <a:lnTo>
                    <a:pt x="34" y="82"/>
                  </a:lnTo>
                  <a:lnTo>
                    <a:pt x="38" y="88"/>
                  </a:lnTo>
                  <a:lnTo>
                    <a:pt x="38" y="88"/>
                  </a:lnTo>
                  <a:lnTo>
                    <a:pt x="44" y="94"/>
                  </a:lnTo>
                  <a:lnTo>
                    <a:pt x="54" y="96"/>
                  </a:lnTo>
                  <a:lnTo>
                    <a:pt x="54" y="96"/>
                  </a:lnTo>
                  <a:lnTo>
                    <a:pt x="64" y="92"/>
                  </a:lnTo>
                  <a:lnTo>
                    <a:pt x="74" y="86"/>
                  </a:lnTo>
                  <a:lnTo>
                    <a:pt x="94" y="10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46" name="Freeform 36"/>
            <p:cNvSpPr>
              <a:spLocks/>
            </p:cNvSpPr>
            <p:nvPr/>
          </p:nvSpPr>
          <p:spPr bwMode="auto">
            <a:xfrm>
              <a:off x="1824" y="2087"/>
              <a:ext cx="100" cy="162"/>
            </a:xfrm>
            <a:custGeom>
              <a:avLst/>
              <a:gdLst/>
              <a:ahLst/>
              <a:cxnLst>
                <a:cxn ang="0">
                  <a:pos x="100" y="162"/>
                </a:cxn>
                <a:cxn ang="0">
                  <a:pos x="70" y="162"/>
                </a:cxn>
                <a:cxn ang="0">
                  <a:pos x="70" y="90"/>
                </a:cxn>
                <a:cxn ang="0">
                  <a:pos x="70" y="90"/>
                </a:cxn>
                <a:cxn ang="0">
                  <a:pos x="68" y="80"/>
                </a:cxn>
                <a:cxn ang="0">
                  <a:pos x="64" y="72"/>
                </a:cxn>
                <a:cxn ang="0">
                  <a:pos x="64" y="72"/>
                </a:cxn>
                <a:cxn ang="0">
                  <a:pos x="58" y="70"/>
                </a:cxn>
                <a:cxn ang="0">
                  <a:pos x="50" y="68"/>
                </a:cxn>
                <a:cxn ang="0">
                  <a:pos x="50" y="68"/>
                </a:cxn>
                <a:cxn ang="0">
                  <a:pos x="42" y="70"/>
                </a:cxn>
                <a:cxn ang="0">
                  <a:pos x="38" y="72"/>
                </a:cxn>
                <a:cxn ang="0">
                  <a:pos x="38" y="72"/>
                </a:cxn>
                <a:cxn ang="0">
                  <a:pos x="32" y="80"/>
                </a:cxn>
                <a:cxn ang="0">
                  <a:pos x="32" y="90"/>
                </a:cxn>
                <a:cxn ang="0">
                  <a:pos x="32" y="162"/>
                </a:cxn>
                <a:cxn ang="0">
                  <a:pos x="0" y="162"/>
                </a:cxn>
                <a:cxn ang="0">
                  <a:pos x="0" y="0"/>
                </a:cxn>
                <a:cxn ang="0">
                  <a:pos x="32" y="0"/>
                </a:cxn>
                <a:cxn ang="0">
                  <a:pos x="32" y="54"/>
                </a:cxn>
                <a:cxn ang="0">
                  <a:pos x="32" y="54"/>
                </a:cxn>
                <a:cxn ang="0">
                  <a:pos x="38" y="48"/>
                </a:cxn>
                <a:cxn ang="0">
                  <a:pos x="44" y="44"/>
                </a:cxn>
                <a:cxn ang="0">
                  <a:pos x="52" y="42"/>
                </a:cxn>
                <a:cxn ang="0">
                  <a:pos x="60" y="42"/>
                </a:cxn>
                <a:cxn ang="0">
                  <a:pos x="60" y="42"/>
                </a:cxn>
                <a:cxn ang="0">
                  <a:pos x="68" y="42"/>
                </a:cxn>
                <a:cxn ang="0">
                  <a:pos x="76" y="44"/>
                </a:cxn>
                <a:cxn ang="0">
                  <a:pos x="84" y="48"/>
                </a:cxn>
                <a:cxn ang="0">
                  <a:pos x="90" y="54"/>
                </a:cxn>
                <a:cxn ang="0">
                  <a:pos x="90" y="54"/>
                </a:cxn>
                <a:cxn ang="0">
                  <a:pos x="94" y="60"/>
                </a:cxn>
                <a:cxn ang="0">
                  <a:pos x="96" y="68"/>
                </a:cxn>
                <a:cxn ang="0">
                  <a:pos x="98" y="76"/>
                </a:cxn>
                <a:cxn ang="0">
                  <a:pos x="100" y="86"/>
                </a:cxn>
                <a:cxn ang="0">
                  <a:pos x="100" y="162"/>
                </a:cxn>
              </a:cxnLst>
              <a:rect l="0" t="0" r="r" b="b"/>
              <a:pathLst>
                <a:path w="100" h="162">
                  <a:moveTo>
                    <a:pt x="100" y="162"/>
                  </a:moveTo>
                  <a:lnTo>
                    <a:pt x="70" y="162"/>
                  </a:lnTo>
                  <a:lnTo>
                    <a:pt x="70" y="90"/>
                  </a:lnTo>
                  <a:lnTo>
                    <a:pt x="70" y="90"/>
                  </a:lnTo>
                  <a:lnTo>
                    <a:pt x="68" y="80"/>
                  </a:lnTo>
                  <a:lnTo>
                    <a:pt x="64" y="72"/>
                  </a:lnTo>
                  <a:lnTo>
                    <a:pt x="64" y="72"/>
                  </a:lnTo>
                  <a:lnTo>
                    <a:pt x="58" y="70"/>
                  </a:lnTo>
                  <a:lnTo>
                    <a:pt x="50" y="68"/>
                  </a:lnTo>
                  <a:lnTo>
                    <a:pt x="50" y="68"/>
                  </a:lnTo>
                  <a:lnTo>
                    <a:pt x="42" y="70"/>
                  </a:lnTo>
                  <a:lnTo>
                    <a:pt x="38" y="72"/>
                  </a:lnTo>
                  <a:lnTo>
                    <a:pt x="38" y="72"/>
                  </a:lnTo>
                  <a:lnTo>
                    <a:pt x="32" y="80"/>
                  </a:lnTo>
                  <a:lnTo>
                    <a:pt x="32" y="90"/>
                  </a:lnTo>
                  <a:lnTo>
                    <a:pt x="32" y="162"/>
                  </a:lnTo>
                  <a:lnTo>
                    <a:pt x="0" y="162"/>
                  </a:lnTo>
                  <a:lnTo>
                    <a:pt x="0" y="0"/>
                  </a:lnTo>
                  <a:lnTo>
                    <a:pt x="32" y="0"/>
                  </a:lnTo>
                  <a:lnTo>
                    <a:pt x="32" y="54"/>
                  </a:lnTo>
                  <a:lnTo>
                    <a:pt x="32" y="54"/>
                  </a:lnTo>
                  <a:lnTo>
                    <a:pt x="38" y="48"/>
                  </a:lnTo>
                  <a:lnTo>
                    <a:pt x="44" y="44"/>
                  </a:lnTo>
                  <a:lnTo>
                    <a:pt x="52" y="42"/>
                  </a:lnTo>
                  <a:lnTo>
                    <a:pt x="60" y="42"/>
                  </a:lnTo>
                  <a:lnTo>
                    <a:pt x="60" y="42"/>
                  </a:lnTo>
                  <a:lnTo>
                    <a:pt x="68" y="42"/>
                  </a:lnTo>
                  <a:lnTo>
                    <a:pt x="76" y="44"/>
                  </a:lnTo>
                  <a:lnTo>
                    <a:pt x="84" y="48"/>
                  </a:lnTo>
                  <a:lnTo>
                    <a:pt x="90" y="54"/>
                  </a:lnTo>
                  <a:lnTo>
                    <a:pt x="90" y="54"/>
                  </a:lnTo>
                  <a:lnTo>
                    <a:pt x="94" y="60"/>
                  </a:lnTo>
                  <a:lnTo>
                    <a:pt x="96" y="68"/>
                  </a:lnTo>
                  <a:lnTo>
                    <a:pt x="98" y="76"/>
                  </a:lnTo>
                  <a:lnTo>
                    <a:pt x="100" y="86"/>
                  </a:lnTo>
                  <a:lnTo>
                    <a:pt x="100" y="16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47" name="Freeform 37"/>
            <p:cNvSpPr>
              <a:spLocks/>
            </p:cNvSpPr>
            <p:nvPr/>
          </p:nvSpPr>
          <p:spPr bwMode="auto">
            <a:xfrm>
              <a:off x="1956" y="2129"/>
              <a:ext cx="98" cy="120"/>
            </a:xfrm>
            <a:custGeom>
              <a:avLst/>
              <a:gdLst/>
              <a:ahLst/>
              <a:cxnLst>
                <a:cxn ang="0">
                  <a:pos x="98" y="120"/>
                </a:cxn>
                <a:cxn ang="0">
                  <a:pos x="68" y="120"/>
                </a:cxn>
                <a:cxn ang="0">
                  <a:pos x="68" y="48"/>
                </a:cxn>
                <a:cxn ang="0">
                  <a:pos x="68" y="48"/>
                </a:cxn>
                <a:cxn ang="0">
                  <a:pos x="68" y="38"/>
                </a:cxn>
                <a:cxn ang="0">
                  <a:pos x="62" y="32"/>
                </a:cxn>
                <a:cxn ang="0">
                  <a:pos x="62" y="32"/>
                </a:cxn>
                <a:cxn ang="0">
                  <a:pos x="56" y="28"/>
                </a:cxn>
                <a:cxn ang="0">
                  <a:pos x="50" y="26"/>
                </a:cxn>
                <a:cxn ang="0">
                  <a:pos x="50" y="26"/>
                </a:cxn>
                <a:cxn ang="0">
                  <a:pos x="42" y="28"/>
                </a:cxn>
                <a:cxn ang="0">
                  <a:pos x="36" y="32"/>
                </a:cxn>
                <a:cxn ang="0">
                  <a:pos x="36" y="32"/>
                </a:cxn>
                <a:cxn ang="0">
                  <a:pos x="32" y="38"/>
                </a:cxn>
                <a:cxn ang="0">
                  <a:pos x="30" y="48"/>
                </a:cxn>
                <a:cxn ang="0">
                  <a:pos x="30" y="120"/>
                </a:cxn>
                <a:cxn ang="0">
                  <a:pos x="0" y="120"/>
                </a:cxn>
                <a:cxn ang="0">
                  <a:pos x="0" y="0"/>
                </a:cxn>
                <a:cxn ang="0">
                  <a:pos x="28" y="0"/>
                </a:cxn>
                <a:cxn ang="0">
                  <a:pos x="28" y="12"/>
                </a:cxn>
                <a:cxn ang="0">
                  <a:pos x="28" y="12"/>
                </a:cxn>
                <a:cxn ang="0">
                  <a:pos x="34" y="6"/>
                </a:cxn>
                <a:cxn ang="0">
                  <a:pos x="42" y="2"/>
                </a:cxn>
                <a:cxn ang="0">
                  <a:pos x="50" y="0"/>
                </a:cxn>
                <a:cxn ang="0">
                  <a:pos x="58" y="0"/>
                </a:cxn>
                <a:cxn ang="0">
                  <a:pos x="58" y="0"/>
                </a:cxn>
                <a:cxn ang="0">
                  <a:pos x="66" y="0"/>
                </a:cxn>
                <a:cxn ang="0">
                  <a:pos x="74" y="2"/>
                </a:cxn>
                <a:cxn ang="0">
                  <a:pos x="82" y="6"/>
                </a:cxn>
                <a:cxn ang="0">
                  <a:pos x="86" y="10"/>
                </a:cxn>
                <a:cxn ang="0">
                  <a:pos x="86" y="10"/>
                </a:cxn>
                <a:cxn ang="0">
                  <a:pos x="92" y="16"/>
                </a:cxn>
                <a:cxn ang="0">
                  <a:pos x="96" y="24"/>
                </a:cxn>
                <a:cxn ang="0">
                  <a:pos x="98" y="34"/>
                </a:cxn>
                <a:cxn ang="0">
                  <a:pos x="98" y="44"/>
                </a:cxn>
                <a:cxn ang="0">
                  <a:pos x="98" y="120"/>
                </a:cxn>
              </a:cxnLst>
              <a:rect l="0" t="0" r="r" b="b"/>
              <a:pathLst>
                <a:path w="98" h="120">
                  <a:moveTo>
                    <a:pt x="98" y="120"/>
                  </a:moveTo>
                  <a:lnTo>
                    <a:pt x="68" y="120"/>
                  </a:lnTo>
                  <a:lnTo>
                    <a:pt x="68" y="48"/>
                  </a:lnTo>
                  <a:lnTo>
                    <a:pt x="68" y="48"/>
                  </a:lnTo>
                  <a:lnTo>
                    <a:pt x="68" y="38"/>
                  </a:lnTo>
                  <a:lnTo>
                    <a:pt x="62" y="32"/>
                  </a:lnTo>
                  <a:lnTo>
                    <a:pt x="62" y="32"/>
                  </a:lnTo>
                  <a:lnTo>
                    <a:pt x="56" y="28"/>
                  </a:lnTo>
                  <a:lnTo>
                    <a:pt x="50" y="26"/>
                  </a:lnTo>
                  <a:lnTo>
                    <a:pt x="50" y="26"/>
                  </a:lnTo>
                  <a:lnTo>
                    <a:pt x="42" y="28"/>
                  </a:lnTo>
                  <a:lnTo>
                    <a:pt x="36" y="32"/>
                  </a:lnTo>
                  <a:lnTo>
                    <a:pt x="36" y="32"/>
                  </a:lnTo>
                  <a:lnTo>
                    <a:pt x="32" y="38"/>
                  </a:lnTo>
                  <a:lnTo>
                    <a:pt x="30" y="48"/>
                  </a:lnTo>
                  <a:lnTo>
                    <a:pt x="30" y="120"/>
                  </a:lnTo>
                  <a:lnTo>
                    <a:pt x="0" y="120"/>
                  </a:lnTo>
                  <a:lnTo>
                    <a:pt x="0" y="0"/>
                  </a:lnTo>
                  <a:lnTo>
                    <a:pt x="28" y="0"/>
                  </a:lnTo>
                  <a:lnTo>
                    <a:pt x="28" y="12"/>
                  </a:lnTo>
                  <a:lnTo>
                    <a:pt x="28" y="12"/>
                  </a:lnTo>
                  <a:lnTo>
                    <a:pt x="34" y="6"/>
                  </a:lnTo>
                  <a:lnTo>
                    <a:pt x="42" y="2"/>
                  </a:lnTo>
                  <a:lnTo>
                    <a:pt x="50" y="0"/>
                  </a:lnTo>
                  <a:lnTo>
                    <a:pt x="58" y="0"/>
                  </a:lnTo>
                  <a:lnTo>
                    <a:pt x="58" y="0"/>
                  </a:lnTo>
                  <a:lnTo>
                    <a:pt x="66" y="0"/>
                  </a:lnTo>
                  <a:lnTo>
                    <a:pt x="74" y="2"/>
                  </a:lnTo>
                  <a:lnTo>
                    <a:pt x="82" y="6"/>
                  </a:lnTo>
                  <a:lnTo>
                    <a:pt x="86" y="10"/>
                  </a:lnTo>
                  <a:lnTo>
                    <a:pt x="86" y="10"/>
                  </a:lnTo>
                  <a:lnTo>
                    <a:pt x="92" y="16"/>
                  </a:lnTo>
                  <a:lnTo>
                    <a:pt x="96" y="24"/>
                  </a:lnTo>
                  <a:lnTo>
                    <a:pt x="98" y="34"/>
                  </a:lnTo>
                  <a:lnTo>
                    <a:pt x="98" y="44"/>
                  </a:lnTo>
                  <a:lnTo>
                    <a:pt x="98"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48" name="Freeform 38"/>
            <p:cNvSpPr>
              <a:spLocks noEditPoints="1"/>
            </p:cNvSpPr>
            <p:nvPr/>
          </p:nvSpPr>
          <p:spPr bwMode="auto">
            <a:xfrm>
              <a:off x="2082" y="2129"/>
              <a:ext cx="104" cy="122"/>
            </a:xfrm>
            <a:custGeom>
              <a:avLst/>
              <a:gdLst/>
              <a:ahLst/>
              <a:cxnLst>
                <a:cxn ang="0">
                  <a:pos x="28" y="70"/>
                </a:cxn>
                <a:cxn ang="0">
                  <a:pos x="30" y="80"/>
                </a:cxn>
                <a:cxn ang="0">
                  <a:pos x="36" y="90"/>
                </a:cxn>
                <a:cxn ang="0">
                  <a:pos x="54" y="96"/>
                </a:cxn>
                <a:cxn ang="0">
                  <a:pos x="62" y="96"/>
                </a:cxn>
                <a:cxn ang="0">
                  <a:pos x="76" y="90"/>
                </a:cxn>
                <a:cxn ang="0">
                  <a:pos x="100" y="104"/>
                </a:cxn>
                <a:cxn ang="0">
                  <a:pos x="90" y="112"/>
                </a:cxn>
                <a:cxn ang="0">
                  <a:pos x="80" y="118"/>
                </a:cxn>
                <a:cxn ang="0">
                  <a:pos x="54" y="122"/>
                </a:cxn>
                <a:cxn ang="0">
                  <a:pos x="42" y="120"/>
                </a:cxn>
                <a:cxn ang="0">
                  <a:pos x="20" y="114"/>
                </a:cxn>
                <a:cxn ang="0">
                  <a:pos x="6" y="98"/>
                </a:cxn>
                <a:cxn ang="0">
                  <a:pos x="0" y="74"/>
                </a:cxn>
                <a:cxn ang="0">
                  <a:pos x="0" y="60"/>
                </a:cxn>
                <a:cxn ang="0">
                  <a:pos x="2" y="34"/>
                </a:cxn>
                <a:cxn ang="0">
                  <a:pos x="14" y="16"/>
                </a:cxn>
                <a:cxn ang="0">
                  <a:pos x="22" y="8"/>
                </a:cxn>
                <a:cxn ang="0">
                  <a:pos x="40" y="0"/>
                </a:cxn>
                <a:cxn ang="0">
                  <a:pos x="52" y="0"/>
                </a:cxn>
                <a:cxn ang="0">
                  <a:pos x="74" y="4"/>
                </a:cxn>
                <a:cxn ang="0">
                  <a:pos x="90" y="16"/>
                </a:cxn>
                <a:cxn ang="0">
                  <a:pos x="96" y="24"/>
                </a:cxn>
                <a:cxn ang="0">
                  <a:pos x="102" y="44"/>
                </a:cxn>
                <a:cxn ang="0">
                  <a:pos x="104" y="70"/>
                </a:cxn>
                <a:cxn ang="0">
                  <a:pos x="74" y="50"/>
                </a:cxn>
                <a:cxn ang="0">
                  <a:pos x="72" y="36"/>
                </a:cxn>
                <a:cxn ang="0">
                  <a:pos x="68" y="32"/>
                </a:cxn>
                <a:cxn ang="0">
                  <a:pos x="58" y="26"/>
                </a:cxn>
                <a:cxn ang="0">
                  <a:pos x="52" y="24"/>
                </a:cxn>
                <a:cxn ang="0">
                  <a:pos x="40" y="28"/>
                </a:cxn>
                <a:cxn ang="0">
                  <a:pos x="32" y="36"/>
                </a:cxn>
                <a:cxn ang="0">
                  <a:pos x="30" y="42"/>
                </a:cxn>
                <a:cxn ang="0">
                  <a:pos x="74" y="50"/>
                </a:cxn>
              </a:cxnLst>
              <a:rect l="0" t="0" r="r" b="b"/>
              <a:pathLst>
                <a:path w="104" h="122">
                  <a:moveTo>
                    <a:pt x="104" y="70"/>
                  </a:moveTo>
                  <a:lnTo>
                    <a:pt x="28" y="70"/>
                  </a:lnTo>
                  <a:lnTo>
                    <a:pt x="28" y="70"/>
                  </a:lnTo>
                  <a:lnTo>
                    <a:pt x="30" y="80"/>
                  </a:lnTo>
                  <a:lnTo>
                    <a:pt x="36" y="90"/>
                  </a:lnTo>
                  <a:lnTo>
                    <a:pt x="36" y="90"/>
                  </a:lnTo>
                  <a:lnTo>
                    <a:pt x="44" y="94"/>
                  </a:lnTo>
                  <a:lnTo>
                    <a:pt x="54" y="96"/>
                  </a:lnTo>
                  <a:lnTo>
                    <a:pt x="54" y="96"/>
                  </a:lnTo>
                  <a:lnTo>
                    <a:pt x="62" y="96"/>
                  </a:lnTo>
                  <a:lnTo>
                    <a:pt x="70" y="94"/>
                  </a:lnTo>
                  <a:lnTo>
                    <a:pt x="76" y="90"/>
                  </a:lnTo>
                  <a:lnTo>
                    <a:pt x="82" y="86"/>
                  </a:lnTo>
                  <a:lnTo>
                    <a:pt x="100" y="104"/>
                  </a:lnTo>
                  <a:lnTo>
                    <a:pt x="100" y="104"/>
                  </a:lnTo>
                  <a:lnTo>
                    <a:pt x="90" y="112"/>
                  </a:lnTo>
                  <a:lnTo>
                    <a:pt x="80" y="118"/>
                  </a:lnTo>
                  <a:lnTo>
                    <a:pt x="80" y="118"/>
                  </a:lnTo>
                  <a:lnTo>
                    <a:pt x="68" y="120"/>
                  </a:lnTo>
                  <a:lnTo>
                    <a:pt x="54" y="122"/>
                  </a:lnTo>
                  <a:lnTo>
                    <a:pt x="54" y="122"/>
                  </a:lnTo>
                  <a:lnTo>
                    <a:pt x="42" y="120"/>
                  </a:lnTo>
                  <a:lnTo>
                    <a:pt x="30" y="118"/>
                  </a:lnTo>
                  <a:lnTo>
                    <a:pt x="20" y="114"/>
                  </a:lnTo>
                  <a:lnTo>
                    <a:pt x="14" y="106"/>
                  </a:lnTo>
                  <a:lnTo>
                    <a:pt x="6" y="98"/>
                  </a:lnTo>
                  <a:lnTo>
                    <a:pt x="2" y="88"/>
                  </a:lnTo>
                  <a:lnTo>
                    <a:pt x="0" y="74"/>
                  </a:lnTo>
                  <a:lnTo>
                    <a:pt x="0" y="60"/>
                  </a:lnTo>
                  <a:lnTo>
                    <a:pt x="0" y="60"/>
                  </a:lnTo>
                  <a:lnTo>
                    <a:pt x="0" y="48"/>
                  </a:lnTo>
                  <a:lnTo>
                    <a:pt x="2" y="34"/>
                  </a:lnTo>
                  <a:lnTo>
                    <a:pt x="8" y="24"/>
                  </a:lnTo>
                  <a:lnTo>
                    <a:pt x="14" y="16"/>
                  </a:lnTo>
                  <a:lnTo>
                    <a:pt x="14" y="16"/>
                  </a:lnTo>
                  <a:lnTo>
                    <a:pt x="22" y="8"/>
                  </a:lnTo>
                  <a:lnTo>
                    <a:pt x="30" y="4"/>
                  </a:lnTo>
                  <a:lnTo>
                    <a:pt x="40" y="0"/>
                  </a:lnTo>
                  <a:lnTo>
                    <a:pt x="52" y="0"/>
                  </a:lnTo>
                  <a:lnTo>
                    <a:pt x="52" y="0"/>
                  </a:lnTo>
                  <a:lnTo>
                    <a:pt x="62" y="0"/>
                  </a:lnTo>
                  <a:lnTo>
                    <a:pt x="74" y="4"/>
                  </a:lnTo>
                  <a:lnTo>
                    <a:pt x="82" y="8"/>
                  </a:lnTo>
                  <a:lnTo>
                    <a:pt x="90" y="16"/>
                  </a:lnTo>
                  <a:lnTo>
                    <a:pt x="90" y="16"/>
                  </a:lnTo>
                  <a:lnTo>
                    <a:pt x="96" y="24"/>
                  </a:lnTo>
                  <a:lnTo>
                    <a:pt x="100" y="34"/>
                  </a:lnTo>
                  <a:lnTo>
                    <a:pt x="102" y="44"/>
                  </a:lnTo>
                  <a:lnTo>
                    <a:pt x="104" y="56"/>
                  </a:lnTo>
                  <a:lnTo>
                    <a:pt x="104" y="70"/>
                  </a:lnTo>
                  <a:close/>
                  <a:moveTo>
                    <a:pt x="74" y="50"/>
                  </a:moveTo>
                  <a:lnTo>
                    <a:pt x="74" y="50"/>
                  </a:lnTo>
                  <a:lnTo>
                    <a:pt x="74" y="42"/>
                  </a:lnTo>
                  <a:lnTo>
                    <a:pt x="72" y="36"/>
                  </a:lnTo>
                  <a:lnTo>
                    <a:pt x="72" y="36"/>
                  </a:lnTo>
                  <a:lnTo>
                    <a:pt x="68" y="32"/>
                  </a:lnTo>
                  <a:lnTo>
                    <a:pt x="64" y="28"/>
                  </a:lnTo>
                  <a:lnTo>
                    <a:pt x="58" y="26"/>
                  </a:lnTo>
                  <a:lnTo>
                    <a:pt x="52" y="24"/>
                  </a:lnTo>
                  <a:lnTo>
                    <a:pt x="52" y="24"/>
                  </a:lnTo>
                  <a:lnTo>
                    <a:pt x="44" y="26"/>
                  </a:lnTo>
                  <a:lnTo>
                    <a:pt x="40" y="28"/>
                  </a:lnTo>
                  <a:lnTo>
                    <a:pt x="34" y="32"/>
                  </a:lnTo>
                  <a:lnTo>
                    <a:pt x="32" y="36"/>
                  </a:lnTo>
                  <a:lnTo>
                    <a:pt x="32" y="36"/>
                  </a:lnTo>
                  <a:lnTo>
                    <a:pt x="30" y="42"/>
                  </a:lnTo>
                  <a:lnTo>
                    <a:pt x="28" y="50"/>
                  </a:lnTo>
                  <a:lnTo>
                    <a:pt x="74" y="5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49" name="Freeform 39"/>
            <p:cNvSpPr>
              <a:spLocks/>
            </p:cNvSpPr>
            <p:nvPr/>
          </p:nvSpPr>
          <p:spPr bwMode="auto">
            <a:xfrm>
              <a:off x="2212" y="2129"/>
              <a:ext cx="88" cy="120"/>
            </a:xfrm>
            <a:custGeom>
              <a:avLst/>
              <a:gdLst/>
              <a:ahLst/>
              <a:cxnLst>
                <a:cxn ang="0">
                  <a:pos x="88" y="10"/>
                </a:cxn>
                <a:cxn ang="0">
                  <a:pos x="66" y="34"/>
                </a:cxn>
                <a:cxn ang="0">
                  <a:pos x="66" y="34"/>
                </a:cxn>
                <a:cxn ang="0">
                  <a:pos x="58" y="28"/>
                </a:cxn>
                <a:cxn ang="0">
                  <a:pos x="50" y="26"/>
                </a:cxn>
                <a:cxn ang="0">
                  <a:pos x="50" y="26"/>
                </a:cxn>
                <a:cxn ang="0">
                  <a:pos x="44" y="28"/>
                </a:cxn>
                <a:cxn ang="0">
                  <a:pos x="38" y="32"/>
                </a:cxn>
                <a:cxn ang="0">
                  <a:pos x="38" y="32"/>
                </a:cxn>
                <a:cxn ang="0">
                  <a:pos x="32" y="38"/>
                </a:cxn>
                <a:cxn ang="0">
                  <a:pos x="30" y="48"/>
                </a:cxn>
                <a:cxn ang="0">
                  <a:pos x="30" y="120"/>
                </a:cxn>
                <a:cxn ang="0">
                  <a:pos x="0" y="120"/>
                </a:cxn>
                <a:cxn ang="0">
                  <a:pos x="0" y="0"/>
                </a:cxn>
                <a:cxn ang="0">
                  <a:pos x="30" y="0"/>
                </a:cxn>
                <a:cxn ang="0">
                  <a:pos x="30" y="12"/>
                </a:cxn>
                <a:cxn ang="0">
                  <a:pos x="30" y="12"/>
                </a:cxn>
                <a:cxn ang="0">
                  <a:pos x="36" y="6"/>
                </a:cxn>
                <a:cxn ang="0">
                  <a:pos x="44" y="2"/>
                </a:cxn>
                <a:cxn ang="0">
                  <a:pos x="52" y="0"/>
                </a:cxn>
                <a:cxn ang="0">
                  <a:pos x="60" y="0"/>
                </a:cxn>
                <a:cxn ang="0">
                  <a:pos x="60" y="0"/>
                </a:cxn>
                <a:cxn ang="0">
                  <a:pos x="68" y="0"/>
                </a:cxn>
                <a:cxn ang="0">
                  <a:pos x="76" y="2"/>
                </a:cxn>
                <a:cxn ang="0">
                  <a:pos x="82" y="6"/>
                </a:cxn>
                <a:cxn ang="0">
                  <a:pos x="88" y="10"/>
                </a:cxn>
                <a:cxn ang="0">
                  <a:pos x="88" y="10"/>
                </a:cxn>
              </a:cxnLst>
              <a:rect l="0" t="0" r="r" b="b"/>
              <a:pathLst>
                <a:path w="88" h="120">
                  <a:moveTo>
                    <a:pt x="88" y="10"/>
                  </a:moveTo>
                  <a:lnTo>
                    <a:pt x="66" y="34"/>
                  </a:lnTo>
                  <a:lnTo>
                    <a:pt x="66" y="34"/>
                  </a:lnTo>
                  <a:lnTo>
                    <a:pt x="58" y="28"/>
                  </a:lnTo>
                  <a:lnTo>
                    <a:pt x="50" y="26"/>
                  </a:lnTo>
                  <a:lnTo>
                    <a:pt x="50" y="26"/>
                  </a:lnTo>
                  <a:lnTo>
                    <a:pt x="44" y="28"/>
                  </a:lnTo>
                  <a:lnTo>
                    <a:pt x="38" y="32"/>
                  </a:lnTo>
                  <a:lnTo>
                    <a:pt x="38" y="32"/>
                  </a:lnTo>
                  <a:lnTo>
                    <a:pt x="32" y="38"/>
                  </a:lnTo>
                  <a:lnTo>
                    <a:pt x="30" y="48"/>
                  </a:lnTo>
                  <a:lnTo>
                    <a:pt x="30" y="120"/>
                  </a:lnTo>
                  <a:lnTo>
                    <a:pt x="0" y="120"/>
                  </a:lnTo>
                  <a:lnTo>
                    <a:pt x="0" y="0"/>
                  </a:lnTo>
                  <a:lnTo>
                    <a:pt x="30" y="0"/>
                  </a:lnTo>
                  <a:lnTo>
                    <a:pt x="30" y="12"/>
                  </a:lnTo>
                  <a:lnTo>
                    <a:pt x="30" y="12"/>
                  </a:lnTo>
                  <a:lnTo>
                    <a:pt x="36" y="6"/>
                  </a:lnTo>
                  <a:lnTo>
                    <a:pt x="44" y="2"/>
                  </a:lnTo>
                  <a:lnTo>
                    <a:pt x="52" y="0"/>
                  </a:lnTo>
                  <a:lnTo>
                    <a:pt x="60" y="0"/>
                  </a:lnTo>
                  <a:lnTo>
                    <a:pt x="60" y="0"/>
                  </a:lnTo>
                  <a:lnTo>
                    <a:pt x="68" y="0"/>
                  </a:lnTo>
                  <a:lnTo>
                    <a:pt x="76" y="2"/>
                  </a:lnTo>
                  <a:lnTo>
                    <a:pt x="82" y="6"/>
                  </a:lnTo>
                  <a:lnTo>
                    <a:pt x="88" y="10"/>
                  </a:lnTo>
                  <a:lnTo>
                    <a:pt x="88" y="1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50" name="Freeform 40"/>
            <p:cNvSpPr>
              <a:spLocks noEditPoints="1"/>
            </p:cNvSpPr>
            <p:nvPr/>
          </p:nvSpPr>
          <p:spPr bwMode="auto">
            <a:xfrm>
              <a:off x="2312" y="2129"/>
              <a:ext cx="104" cy="122"/>
            </a:xfrm>
            <a:custGeom>
              <a:avLst/>
              <a:gdLst/>
              <a:ahLst/>
              <a:cxnLst>
                <a:cxn ang="0">
                  <a:pos x="28" y="70"/>
                </a:cxn>
                <a:cxn ang="0">
                  <a:pos x="30" y="80"/>
                </a:cxn>
                <a:cxn ang="0">
                  <a:pos x="36" y="90"/>
                </a:cxn>
                <a:cxn ang="0">
                  <a:pos x="56" y="96"/>
                </a:cxn>
                <a:cxn ang="0">
                  <a:pos x="62" y="96"/>
                </a:cxn>
                <a:cxn ang="0">
                  <a:pos x="76" y="90"/>
                </a:cxn>
                <a:cxn ang="0">
                  <a:pos x="100" y="104"/>
                </a:cxn>
                <a:cxn ang="0">
                  <a:pos x="90" y="112"/>
                </a:cxn>
                <a:cxn ang="0">
                  <a:pos x="80" y="118"/>
                </a:cxn>
                <a:cxn ang="0">
                  <a:pos x="54" y="122"/>
                </a:cxn>
                <a:cxn ang="0">
                  <a:pos x="42" y="120"/>
                </a:cxn>
                <a:cxn ang="0">
                  <a:pos x="22" y="114"/>
                </a:cxn>
                <a:cxn ang="0">
                  <a:pos x="8" y="98"/>
                </a:cxn>
                <a:cxn ang="0">
                  <a:pos x="0" y="74"/>
                </a:cxn>
                <a:cxn ang="0">
                  <a:pos x="0" y="60"/>
                </a:cxn>
                <a:cxn ang="0">
                  <a:pos x="4" y="34"/>
                </a:cxn>
                <a:cxn ang="0">
                  <a:pos x="14" y="16"/>
                </a:cxn>
                <a:cxn ang="0">
                  <a:pos x="22" y="8"/>
                </a:cxn>
                <a:cxn ang="0">
                  <a:pos x="40" y="0"/>
                </a:cxn>
                <a:cxn ang="0">
                  <a:pos x="52" y="0"/>
                </a:cxn>
                <a:cxn ang="0">
                  <a:pos x="74" y="4"/>
                </a:cxn>
                <a:cxn ang="0">
                  <a:pos x="90" y="16"/>
                </a:cxn>
                <a:cxn ang="0">
                  <a:pos x="96" y="24"/>
                </a:cxn>
                <a:cxn ang="0">
                  <a:pos x="102" y="44"/>
                </a:cxn>
                <a:cxn ang="0">
                  <a:pos x="104" y="70"/>
                </a:cxn>
                <a:cxn ang="0">
                  <a:pos x="74" y="50"/>
                </a:cxn>
                <a:cxn ang="0">
                  <a:pos x="72" y="36"/>
                </a:cxn>
                <a:cxn ang="0">
                  <a:pos x="68" y="32"/>
                </a:cxn>
                <a:cxn ang="0">
                  <a:pos x="58" y="26"/>
                </a:cxn>
                <a:cxn ang="0">
                  <a:pos x="52" y="24"/>
                </a:cxn>
                <a:cxn ang="0">
                  <a:pos x="40" y="28"/>
                </a:cxn>
                <a:cxn ang="0">
                  <a:pos x="32" y="36"/>
                </a:cxn>
                <a:cxn ang="0">
                  <a:pos x="30" y="42"/>
                </a:cxn>
                <a:cxn ang="0">
                  <a:pos x="74" y="50"/>
                </a:cxn>
              </a:cxnLst>
              <a:rect l="0" t="0" r="r" b="b"/>
              <a:pathLst>
                <a:path w="104" h="122">
                  <a:moveTo>
                    <a:pt x="104" y="70"/>
                  </a:moveTo>
                  <a:lnTo>
                    <a:pt x="28" y="70"/>
                  </a:lnTo>
                  <a:lnTo>
                    <a:pt x="28" y="70"/>
                  </a:lnTo>
                  <a:lnTo>
                    <a:pt x="30" y="80"/>
                  </a:lnTo>
                  <a:lnTo>
                    <a:pt x="36" y="90"/>
                  </a:lnTo>
                  <a:lnTo>
                    <a:pt x="36" y="90"/>
                  </a:lnTo>
                  <a:lnTo>
                    <a:pt x="44" y="94"/>
                  </a:lnTo>
                  <a:lnTo>
                    <a:pt x="56" y="96"/>
                  </a:lnTo>
                  <a:lnTo>
                    <a:pt x="56" y="96"/>
                  </a:lnTo>
                  <a:lnTo>
                    <a:pt x="62" y="96"/>
                  </a:lnTo>
                  <a:lnTo>
                    <a:pt x="70" y="94"/>
                  </a:lnTo>
                  <a:lnTo>
                    <a:pt x="76" y="90"/>
                  </a:lnTo>
                  <a:lnTo>
                    <a:pt x="82" y="86"/>
                  </a:lnTo>
                  <a:lnTo>
                    <a:pt x="100" y="104"/>
                  </a:lnTo>
                  <a:lnTo>
                    <a:pt x="100" y="104"/>
                  </a:lnTo>
                  <a:lnTo>
                    <a:pt x="90" y="112"/>
                  </a:lnTo>
                  <a:lnTo>
                    <a:pt x="80" y="118"/>
                  </a:lnTo>
                  <a:lnTo>
                    <a:pt x="80" y="118"/>
                  </a:lnTo>
                  <a:lnTo>
                    <a:pt x="70" y="120"/>
                  </a:lnTo>
                  <a:lnTo>
                    <a:pt x="54" y="122"/>
                  </a:lnTo>
                  <a:lnTo>
                    <a:pt x="54" y="122"/>
                  </a:lnTo>
                  <a:lnTo>
                    <a:pt x="42" y="120"/>
                  </a:lnTo>
                  <a:lnTo>
                    <a:pt x="30" y="118"/>
                  </a:lnTo>
                  <a:lnTo>
                    <a:pt x="22" y="114"/>
                  </a:lnTo>
                  <a:lnTo>
                    <a:pt x="14" y="106"/>
                  </a:lnTo>
                  <a:lnTo>
                    <a:pt x="8" y="98"/>
                  </a:lnTo>
                  <a:lnTo>
                    <a:pt x="2" y="88"/>
                  </a:lnTo>
                  <a:lnTo>
                    <a:pt x="0" y="74"/>
                  </a:lnTo>
                  <a:lnTo>
                    <a:pt x="0" y="60"/>
                  </a:lnTo>
                  <a:lnTo>
                    <a:pt x="0" y="60"/>
                  </a:lnTo>
                  <a:lnTo>
                    <a:pt x="0" y="48"/>
                  </a:lnTo>
                  <a:lnTo>
                    <a:pt x="4" y="34"/>
                  </a:lnTo>
                  <a:lnTo>
                    <a:pt x="8" y="24"/>
                  </a:lnTo>
                  <a:lnTo>
                    <a:pt x="14" y="16"/>
                  </a:lnTo>
                  <a:lnTo>
                    <a:pt x="14" y="16"/>
                  </a:lnTo>
                  <a:lnTo>
                    <a:pt x="22" y="8"/>
                  </a:lnTo>
                  <a:lnTo>
                    <a:pt x="30" y="4"/>
                  </a:lnTo>
                  <a:lnTo>
                    <a:pt x="40" y="0"/>
                  </a:lnTo>
                  <a:lnTo>
                    <a:pt x="52" y="0"/>
                  </a:lnTo>
                  <a:lnTo>
                    <a:pt x="52" y="0"/>
                  </a:lnTo>
                  <a:lnTo>
                    <a:pt x="64" y="0"/>
                  </a:lnTo>
                  <a:lnTo>
                    <a:pt x="74" y="4"/>
                  </a:lnTo>
                  <a:lnTo>
                    <a:pt x="82" y="8"/>
                  </a:lnTo>
                  <a:lnTo>
                    <a:pt x="90" y="16"/>
                  </a:lnTo>
                  <a:lnTo>
                    <a:pt x="90" y="16"/>
                  </a:lnTo>
                  <a:lnTo>
                    <a:pt x="96" y="24"/>
                  </a:lnTo>
                  <a:lnTo>
                    <a:pt x="100" y="34"/>
                  </a:lnTo>
                  <a:lnTo>
                    <a:pt x="102" y="44"/>
                  </a:lnTo>
                  <a:lnTo>
                    <a:pt x="104" y="56"/>
                  </a:lnTo>
                  <a:lnTo>
                    <a:pt x="104" y="70"/>
                  </a:lnTo>
                  <a:close/>
                  <a:moveTo>
                    <a:pt x="74" y="50"/>
                  </a:moveTo>
                  <a:lnTo>
                    <a:pt x="74" y="50"/>
                  </a:lnTo>
                  <a:lnTo>
                    <a:pt x="74" y="42"/>
                  </a:lnTo>
                  <a:lnTo>
                    <a:pt x="72" y="36"/>
                  </a:lnTo>
                  <a:lnTo>
                    <a:pt x="72" y="36"/>
                  </a:lnTo>
                  <a:lnTo>
                    <a:pt x="68" y="32"/>
                  </a:lnTo>
                  <a:lnTo>
                    <a:pt x="64" y="28"/>
                  </a:lnTo>
                  <a:lnTo>
                    <a:pt x="58" y="26"/>
                  </a:lnTo>
                  <a:lnTo>
                    <a:pt x="52" y="24"/>
                  </a:lnTo>
                  <a:lnTo>
                    <a:pt x="52" y="24"/>
                  </a:lnTo>
                  <a:lnTo>
                    <a:pt x="44" y="26"/>
                  </a:lnTo>
                  <a:lnTo>
                    <a:pt x="40" y="28"/>
                  </a:lnTo>
                  <a:lnTo>
                    <a:pt x="34" y="32"/>
                  </a:lnTo>
                  <a:lnTo>
                    <a:pt x="32" y="36"/>
                  </a:lnTo>
                  <a:lnTo>
                    <a:pt x="32" y="36"/>
                  </a:lnTo>
                  <a:lnTo>
                    <a:pt x="30" y="42"/>
                  </a:lnTo>
                  <a:lnTo>
                    <a:pt x="28" y="50"/>
                  </a:lnTo>
                  <a:lnTo>
                    <a:pt x="74" y="5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51" name="Freeform 41"/>
            <p:cNvSpPr>
              <a:spLocks noEditPoints="1"/>
            </p:cNvSpPr>
            <p:nvPr/>
          </p:nvSpPr>
          <p:spPr bwMode="auto">
            <a:xfrm>
              <a:off x="2444" y="2085"/>
              <a:ext cx="30" cy="164"/>
            </a:xfrm>
            <a:custGeom>
              <a:avLst/>
              <a:gdLst/>
              <a:ahLst/>
              <a:cxnLst>
                <a:cxn ang="0">
                  <a:pos x="30" y="24"/>
                </a:cxn>
                <a:cxn ang="0">
                  <a:pos x="0" y="24"/>
                </a:cxn>
                <a:cxn ang="0">
                  <a:pos x="0" y="0"/>
                </a:cxn>
                <a:cxn ang="0">
                  <a:pos x="30" y="0"/>
                </a:cxn>
                <a:cxn ang="0">
                  <a:pos x="30" y="24"/>
                </a:cxn>
                <a:cxn ang="0">
                  <a:pos x="30" y="164"/>
                </a:cxn>
                <a:cxn ang="0">
                  <a:pos x="0" y="164"/>
                </a:cxn>
                <a:cxn ang="0">
                  <a:pos x="0" y="44"/>
                </a:cxn>
                <a:cxn ang="0">
                  <a:pos x="30" y="44"/>
                </a:cxn>
                <a:cxn ang="0">
                  <a:pos x="30" y="164"/>
                </a:cxn>
              </a:cxnLst>
              <a:rect l="0" t="0" r="r" b="b"/>
              <a:pathLst>
                <a:path w="30" h="164">
                  <a:moveTo>
                    <a:pt x="30" y="24"/>
                  </a:moveTo>
                  <a:lnTo>
                    <a:pt x="0" y="24"/>
                  </a:lnTo>
                  <a:lnTo>
                    <a:pt x="0" y="0"/>
                  </a:lnTo>
                  <a:lnTo>
                    <a:pt x="30" y="0"/>
                  </a:lnTo>
                  <a:lnTo>
                    <a:pt x="30" y="24"/>
                  </a:lnTo>
                  <a:close/>
                  <a:moveTo>
                    <a:pt x="30" y="164"/>
                  </a:moveTo>
                  <a:lnTo>
                    <a:pt x="0" y="164"/>
                  </a:lnTo>
                  <a:lnTo>
                    <a:pt x="0" y="44"/>
                  </a:lnTo>
                  <a:lnTo>
                    <a:pt x="30" y="44"/>
                  </a:lnTo>
                  <a:lnTo>
                    <a:pt x="30" y="16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52" name="Freeform 42"/>
            <p:cNvSpPr>
              <a:spLocks/>
            </p:cNvSpPr>
            <p:nvPr/>
          </p:nvSpPr>
          <p:spPr bwMode="auto">
            <a:xfrm>
              <a:off x="2506" y="2129"/>
              <a:ext cx="100" cy="120"/>
            </a:xfrm>
            <a:custGeom>
              <a:avLst/>
              <a:gdLst/>
              <a:ahLst/>
              <a:cxnLst>
                <a:cxn ang="0">
                  <a:pos x="100" y="120"/>
                </a:cxn>
                <a:cxn ang="0">
                  <a:pos x="70" y="120"/>
                </a:cxn>
                <a:cxn ang="0">
                  <a:pos x="70" y="48"/>
                </a:cxn>
                <a:cxn ang="0">
                  <a:pos x="70" y="48"/>
                </a:cxn>
                <a:cxn ang="0">
                  <a:pos x="68" y="38"/>
                </a:cxn>
                <a:cxn ang="0">
                  <a:pos x="64" y="32"/>
                </a:cxn>
                <a:cxn ang="0">
                  <a:pos x="64" y="32"/>
                </a:cxn>
                <a:cxn ang="0">
                  <a:pos x="58" y="28"/>
                </a:cxn>
                <a:cxn ang="0">
                  <a:pos x="50" y="26"/>
                </a:cxn>
                <a:cxn ang="0">
                  <a:pos x="50" y="26"/>
                </a:cxn>
                <a:cxn ang="0">
                  <a:pos x="42" y="28"/>
                </a:cxn>
                <a:cxn ang="0">
                  <a:pos x="36" y="32"/>
                </a:cxn>
                <a:cxn ang="0">
                  <a:pos x="36" y="32"/>
                </a:cxn>
                <a:cxn ang="0">
                  <a:pos x="32" y="38"/>
                </a:cxn>
                <a:cxn ang="0">
                  <a:pos x="30" y="48"/>
                </a:cxn>
                <a:cxn ang="0">
                  <a:pos x="30" y="120"/>
                </a:cxn>
                <a:cxn ang="0">
                  <a:pos x="0" y="120"/>
                </a:cxn>
                <a:cxn ang="0">
                  <a:pos x="0" y="0"/>
                </a:cxn>
                <a:cxn ang="0">
                  <a:pos x="30" y="0"/>
                </a:cxn>
                <a:cxn ang="0">
                  <a:pos x="30" y="12"/>
                </a:cxn>
                <a:cxn ang="0">
                  <a:pos x="30" y="12"/>
                </a:cxn>
                <a:cxn ang="0">
                  <a:pos x="36" y="6"/>
                </a:cxn>
                <a:cxn ang="0">
                  <a:pos x="42" y="2"/>
                </a:cxn>
                <a:cxn ang="0">
                  <a:pos x="50" y="0"/>
                </a:cxn>
                <a:cxn ang="0">
                  <a:pos x="60" y="0"/>
                </a:cxn>
                <a:cxn ang="0">
                  <a:pos x="60" y="0"/>
                </a:cxn>
                <a:cxn ang="0">
                  <a:pos x="68" y="0"/>
                </a:cxn>
                <a:cxn ang="0">
                  <a:pos x="76" y="2"/>
                </a:cxn>
                <a:cxn ang="0">
                  <a:pos x="82" y="6"/>
                </a:cxn>
                <a:cxn ang="0">
                  <a:pos x="88" y="10"/>
                </a:cxn>
                <a:cxn ang="0">
                  <a:pos x="88" y="10"/>
                </a:cxn>
                <a:cxn ang="0">
                  <a:pos x="92" y="16"/>
                </a:cxn>
                <a:cxn ang="0">
                  <a:pos x="96" y="24"/>
                </a:cxn>
                <a:cxn ang="0">
                  <a:pos x="100" y="34"/>
                </a:cxn>
                <a:cxn ang="0">
                  <a:pos x="100" y="44"/>
                </a:cxn>
                <a:cxn ang="0">
                  <a:pos x="100" y="120"/>
                </a:cxn>
              </a:cxnLst>
              <a:rect l="0" t="0" r="r" b="b"/>
              <a:pathLst>
                <a:path w="100" h="120">
                  <a:moveTo>
                    <a:pt x="100" y="120"/>
                  </a:moveTo>
                  <a:lnTo>
                    <a:pt x="70" y="120"/>
                  </a:lnTo>
                  <a:lnTo>
                    <a:pt x="70" y="48"/>
                  </a:lnTo>
                  <a:lnTo>
                    <a:pt x="70" y="48"/>
                  </a:lnTo>
                  <a:lnTo>
                    <a:pt x="68" y="38"/>
                  </a:lnTo>
                  <a:lnTo>
                    <a:pt x="64" y="32"/>
                  </a:lnTo>
                  <a:lnTo>
                    <a:pt x="64" y="32"/>
                  </a:lnTo>
                  <a:lnTo>
                    <a:pt x="58" y="28"/>
                  </a:lnTo>
                  <a:lnTo>
                    <a:pt x="50" y="26"/>
                  </a:lnTo>
                  <a:lnTo>
                    <a:pt x="50" y="26"/>
                  </a:lnTo>
                  <a:lnTo>
                    <a:pt x="42" y="28"/>
                  </a:lnTo>
                  <a:lnTo>
                    <a:pt x="36" y="32"/>
                  </a:lnTo>
                  <a:lnTo>
                    <a:pt x="36" y="32"/>
                  </a:lnTo>
                  <a:lnTo>
                    <a:pt x="32" y="38"/>
                  </a:lnTo>
                  <a:lnTo>
                    <a:pt x="30" y="48"/>
                  </a:lnTo>
                  <a:lnTo>
                    <a:pt x="30" y="120"/>
                  </a:lnTo>
                  <a:lnTo>
                    <a:pt x="0" y="120"/>
                  </a:lnTo>
                  <a:lnTo>
                    <a:pt x="0" y="0"/>
                  </a:lnTo>
                  <a:lnTo>
                    <a:pt x="30" y="0"/>
                  </a:lnTo>
                  <a:lnTo>
                    <a:pt x="30" y="12"/>
                  </a:lnTo>
                  <a:lnTo>
                    <a:pt x="30" y="12"/>
                  </a:lnTo>
                  <a:lnTo>
                    <a:pt x="36" y="6"/>
                  </a:lnTo>
                  <a:lnTo>
                    <a:pt x="42" y="2"/>
                  </a:lnTo>
                  <a:lnTo>
                    <a:pt x="50" y="0"/>
                  </a:lnTo>
                  <a:lnTo>
                    <a:pt x="60" y="0"/>
                  </a:lnTo>
                  <a:lnTo>
                    <a:pt x="60" y="0"/>
                  </a:lnTo>
                  <a:lnTo>
                    <a:pt x="68" y="0"/>
                  </a:lnTo>
                  <a:lnTo>
                    <a:pt x="76" y="2"/>
                  </a:lnTo>
                  <a:lnTo>
                    <a:pt x="82" y="6"/>
                  </a:lnTo>
                  <a:lnTo>
                    <a:pt x="88" y="10"/>
                  </a:lnTo>
                  <a:lnTo>
                    <a:pt x="88" y="10"/>
                  </a:lnTo>
                  <a:lnTo>
                    <a:pt x="92" y="16"/>
                  </a:lnTo>
                  <a:lnTo>
                    <a:pt x="96" y="24"/>
                  </a:lnTo>
                  <a:lnTo>
                    <a:pt x="100" y="34"/>
                  </a:lnTo>
                  <a:lnTo>
                    <a:pt x="100" y="44"/>
                  </a:lnTo>
                  <a:lnTo>
                    <a:pt x="100"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53" name="Freeform 43"/>
            <p:cNvSpPr>
              <a:spLocks/>
            </p:cNvSpPr>
            <p:nvPr/>
          </p:nvSpPr>
          <p:spPr bwMode="auto">
            <a:xfrm>
              <a:off x="2626" y="2129"/>
              <a:ext cx="102" cy="122"/>
            </a:xfrm>
            <a:custGeom>
              <a:avLst/>
              <a:gdLst/>
              <a:ahLst/>
              <a:cxnLst>
                <a:cxn ang="0">
                  <a:pos x="102" y="82"/>
                </a:cxn>
                <a:cxn ang="0">
                  <a:pos x="98" y="100"/>
                </a:cxn>
                <a:cxn ang="0">
                  <a:pos x="88" y="112"/>
                </a:cxn>
                <a:cxn ang="0">
                  <a:pos x="80" y="116"/>
                </a:cxn>
                <a:cxn ang="0">
                  <a:pos x="62" y="122"/>
                </a:cxn>
                <a:cxn ang="0">
                  <a:pos x="52" y="122"/>
                </a:cxn>
                <a:cxn ang="0">
                  <a:pos x="24" y="118"/>
                </a:cxn>
                <a:cxn ang="0">
                  <a:pos x="12" y="114"/>
                </a:cxn>
                <a:cxn ang="0">
                  <a:pos x="20" y="86"/>
                </a:cxn>
                <a:cxn ang="0">
                  <a:pos x="26" y="90"/>
                </a:cxn>
                <a:cxn ang="0">
                  <a:pos x="42" y="96"/>
                </a:cxn>
                <a:cxn ang="0">
                  <a:pos x="52" y="96"/>
                </a:cxn>
                <a:cxn ang="0">
                  <a:pos x="68" y="94"/>
                </a:cxn>
                <a:cxn ang="0">
                  <a:pos x="74" y="84"/>
                </a:cxn>
                <a:cxn ang="0">
                  <a:pos x="72" y="80"/>
                </a:cxn>
                <a:cxn ang="0">
                  <a:pos x="66" y="74"/>
                </a:cxn>
                <a:cxn ang="0">
                  <a:pos x="42" y="72"/>
                </a:cxn>
                <a:cxn ang="0">
                  <a:pos x="26" y="68"/>
                </a:cxn>
                <a:cxn ang="0">
                  <a:pos x="16" y="62"/>
                </a:cxn>
                <a:cxn ang="0">
                  <a:pos x="8" y="52"/>
                </a:cxn>
                <a:cxn ang="0">
                  <a:pos x="6" y="38"/>
                </a:cxn>
                <a:cxn ang="0">
                  <a:pos x="8" y="30"/>
                </a:cxn>
                <a:cxn ang="0">
                  <a:pos x="14" y="14"/>
                </a:cxn>
                <a:cxn ang="0">
                  <a:pos x="20" y="10"/>
                </a:cxn>
                <a:cxn ang="0">
                  <a:pos x="36" y="2"/>
                </a:cxn>
                <a:cxn ang="0">
                  <a:pos x="52" y="0"/>
                </a:cxn>
                <a:cxn ang="0">
                  <a:pos x="68" y="0"/>
                </a:cxn>
                <a:cxn ang="0">
                  <a:pos x="90" y="8"/>
                </a:cxn>
                <a:cxn ang="0">
                  <a:pos x="80" y="32"/>
                </a:cxn>
                <a:cxn ang="0">
                  <a:pos x="76" y="28"/>
                </a:cxn>
                <a:cxn ang="0">
                  <a:pos x="52" y="24"/>
                </a:cxn>
                <a:cxn ang="0">
                  <a:pos x="44" y="24"/>
                </a:cxn>
                <a:cxn ang="0">
                  <a:pos x="36" y="30"/>
                </a:cxn>
                <a:cxn ang="0">
                  <a:pos x="36" y="36"/>
                </a:cxn>
                <a:cxn ang="0">
                  <a:pos x="38" y="42"/>
                </a:cxn>
                <a:cxn ang="0">
                  <a:pos x="48" y="46"/>
                </a:cxn>
                <a:cxn ang="0">
                  <a:pos x="66" y="48"/>
                </a:cxn>
                <a:cxn ang="0">
                  <a:pos x="88" y="54"/>
                </a:cxn>
                <a:cxn ang="0">
                  <a:pos x="98" y="64"/>
                </a:cxn>
                <a:cxn ang="0">
                  <a:pos x="102" y="76"/>
                </a:cxn>
                <a:cxn ang="0">
                  <a:pos x="102" y="82"/>
                </a:cxn>
              </a:cxnLst>
              <a:rect l="0" t="0" r="r" b="b"/>
              <a:pathLst>
                <a:path w="102" h="122">
                  <a:moveTo>
                    <a:pt x="102" y="82"/>
                  </a:moveTo>
                  <a:lnTo>
                    <a:pt x="102" y="82"/>
                  </a:lnTo>
                  <a:lnTo>
                    <a:pt x="102" y="92"/>
                  </a:lnTo>
                  <a:lnTo>
                    <a:pt x="98" y="100"/>
                  </a:lnTo>
                  <a:lnTo>
                    <a:pt x="94" y="106"/>
                  </a:lnTo>
                  <a:lnTo>
                    <a:pt x="88" y="112"/>
                  </a:lnTo>
                  <a:lnTo>
                    <a:pt x="88" y="112"/>
                  </a:lnTo>
                  <a:lnTo>
                    <a:pt x="80" y="116"/>
                  </a:lnTo>
                  <a:lnTo>
                    <a:pt x="72" y="120"/>
                  </a:lnTo>
                  <a:lnTo>
                    <a:pt x="62" y="122"/>
                  </a:lnTo>
                  <a:lnTo>
                    <a:pt x="52" y="122"/>
                  </a:lnTo>
                  <a:lnTo>
                    <a:pt x="52" y="122"/>
                  </a:lnTo>
                  <a:lnTo>
                    <a:pt x="36" y="122"/>
                  </a:lnTo>
                  <a:lnTo>
                    <a:pt x="24" y="118"/>
                  </a:lnTo>
                  <a:lnTo>
                    <a:pt x="24" y="118"/>
                  </a:lnTo>
                  <a:lnTo>
                    <a:pt x="12" y="114"/>
                  </a:lnTo>
                  <a:lnTo>
                    <a:pt x="0" y="104"/>
                  </a:lnTo>
                  <a:lnTo>
                    <a:pt x="20" y="86"/>
                  </a:lnTo>
                  <a:lnTo>
                    <a:pt x="20" y="86"/>
                  </a:lnTo>
                  <a:lnTo>
                    <a:pt x="26" y="90"/>
                  </a:lnTo>
                  <a:lnTo>
                    <a:pt x="34" y="94"/>
                  </a:lnTo>
                  <a:lnTo>
                    <a:pt x="42" y="96"/>
                  </a:lnTo>
                  <a:lnTo>
                    <a:pt x="52" y="96"/>
                  </a:lnTo>
                  <a:lnTo>
                    <a:pt x="52" y="96"/>
                  </a:lnTo>
                  <a:lnTo>
                    <a:pt x="62" y="96"/>
                  </a:lnTo>
                  <a:lnTo>
                    <a:pt x="68" y="94"/>
                  </a:lnTo>
                  <a:lnTo>
                    <a:pt x="72" y="90"/>
                  </a:lnTo>
                  <a:lnTo>
                    <a:pt x="74" y="84"/>
                  </a:lnTo>
                  <a:lnTo>
                    <a:pt x="74" y="84"/>
                  </a:lnTo>
                  <a:lnTo>
                    <a:pt x="72" y="80"/>
                  </a:lnTo>
                  <a:lnTo>
                    <a:pt x="70" y="76"/>
                  </a:lnTo>
                  <a:lnTo>
                    <a:pt x="66" y="74"/>
                  </a:lnTo>
                  <a:lnTo>
                    <a:pt x="60" y="74"/>
                  </a:lnTo>
                  <a:lnTo>
                    <a:pt x="42" y="72"/>
                  </a:lnTo>
                  <a:lnTo>
                    <a:pt x="42" y="72"/>
                  </a:lnTo>
                  <a:lnTo>
                    <a:pt x="26" y="68"/>
                  </a:lnTo>
                  <a:lnTo>
                    <a:pt x="20" y="64"/>
                  </a:lnTo>
                  <a:lnTo>
                    <a:pt x="16" y="62"/>
                  </a:lnTo>
                  <a:lnTo>
                    <a:pt x="12" y="56"/>
                  </a:lnTo>
                  <a:lnTo>
                    <a:pt x="8" y="52"/>
                  </a:lnTo>
                  <a:lnTo>
                    <a:pt x="8" y="44"/>
                  </a:lnTo>
                  <a:lnTo>
                    <a:pt x="6" y="38"/>
                  </a:lnTo>
                  <a:lnTo>
                    <a:pt x="6" y="38"/>
                  </a:lnTo>
                  <a:lnTo>
                    <a:pt x="8" y="30"/>
                  </a:lnTo>
                  <a:lnTo>
                    <a:pt x="10" y="22"/>
                  </a:lnTo>
                  <a:lnTo>
                    <a:pt x="14" y="14"/>
                  </a:lnTo>
                  <a:lnTo>
                    <a:pt x="20" y="10"/>
                  </a:lnTo>
                  <a:lnTo>
                    <a:pt x="20" y="10"/>
                  </a:lnTo>
                  <a:lnTo>
                    <a:pt x="28" y="4"/>
                  </a:lnTo>
                  <a:lnTo>
                    <a:pt x="36" y="2"/>
                  </a:lnTo>
                  <a:lnTo>
                    <a:pt x="44" y="0"/>
                  </a:lnTo>
                  <a:lnTo>
                    <a:pt x="52" y="0"/>
                  </a:lnTo>
                  <a:lnTo>
                    <a:pt x="52" y="0"/>
                  </a:lnTo>
                  <a:lnTo>
                    <a:pt x="68" y="0"/>
                  </a:lnTo>
                  <a:lnTo>
                    <a:pt x="80" y="4"/>
                  </a:lnTo>
                  <a:lnTo>
                    <a:pt x="90" y="8"/>
                  </a:lnTo>
                  <a:lnTo>
                    <a:pt x="98" y="14"/>
                  </a:lnTo>
                  <a:lnTo>
                    <a:pt x="80" y="32"/>
                  </a:lnTo>
                  <a:lnTo>
                    <a:pt x="80" y="32"/>
                  </a:lnTo>
                  <a:lnTo>
                    <a:pt x="76" y="28"/>
                  </a:lnTo>
                  <a:lnTo>
                    <a:pt x="68" y="26"/>
                  </a:lnTo>
                  <a:lnTo>
                    <a:pt x="52" y="24"/>
                  </a:lnTo>
                  <a:lnTo>
                    <a:pt x="52" y="24"/>
                  </a:lnTo>
                  <a:lnTo>
                    <a:pt x="44" y="24"/>
                  </a:lnTo>
                  <a:lnTo>
                    <a:pt x="40" y="26"/>
                  </a:lnTo>
                  <a:lnTo>
                    <a:pt x="36" y="30"/>
                  </a:lnTo>
                  <a:lnTo>
                    <a:pt x="36" y="36"/>
                  </a:lnTo>
                  <a:lnTo>
                    <a:pt x="36" y="36"/>
                  </a:lnTo>
                  <a:lnTo>
                    <a:pt x="36" y="40"/>
                  </a:lnTo>
                  <a:lnTo>
                    <a:pt x="38" y="42"/>
                  </a:lnTo>
                  <a:lnTo>
                    <a:pt x="42" y="44"/>
                  </a:lnTo>
                  <a:lnTo>
                    <a:pt x="48" y="46"/>
                  </a:lnTo>
                  <a:lnTo>
                    <a:pt x="66" y="48"/>
                  </a:lnTo>
                  <a:lnTo>
                    <a:pt x="66" y="48"/>
                  </a:lnTo>
                  <a:lnTo>
                    <a:pt x="82" y="52"/>
                  </a:lnTo>
                  <a:lnTo>
                    <a:pt x="88" y="54"/>
                  </a:lnTo>
                  <a:lnTo>
                    <a:pt x="94" y="58"/>
                  </a:lnTo>
                  <a:lnTo>
                    <a:pt x="98" y="64"/>
                  </a:lnTo>
                  <a:lnTo>
                    <a:pt x="100" y="68"/>
                  </a:lnTo>
                  <a:lnTo>
                    <a:pt x="102" y="76"/>
                  </a:lnTo>
                  <a:lnTo>
                    <a:pt x="102" y="82"/>
                  </a:lnTo>
                  <a:lnTo>
                    <a:pt x="102" y="8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54" name="Freeform 44"/>
            <p:cNvSpPr>
              <a:spLocks noEditPoints="1"/>
            </p:cNvSpPr>
            <p:nvPr/>
          </p:nvSpPr>
          <p:spPr bwMode="auto">
            <a:xfrm>
              <a:off x="2744" y="2129"/>
              <a:ext cx="100" cy="122"/>
            </a:xfrm>
            <a:custGeom>
              <a:avLst/>
              <a:gdLst/>
              <a:ahLst/>
              <a:cxnLst>
                <a:cxn ang="0">
                  <a:pos x="70" y="120"/>
                </a:cxn>
                <a:cxn ang="0">
                  <a:pos x="70" y="110"/>
                </a:cxn>
                <a:cxn ang="0">
                  <a:pos x="58" y="118"/>
                </a:cxn>
                <a:cxn ang="0">
                  <a:pos x="42" y="122"/>
                </a:cxn>
                <a:cxn ang="0">
                  <a:pos x="32" y="122"/>
                </a:cxn>
                <a:cxn ang="0">
                  <a:pos x="16" y="116"/>
                </a:cxn>
                <a:cxn ang="0">
                  <a:pos x="10" y="112"/>
                </a:cxn>
                <a:cxn ang="0">
                  <a:pos x="4" y="100"/>
                </a:cxn>
                <a:cxn ang="0">
                  <a:pos x="0" y="84"/>
                </a:cxn>
                <a:cxn ang="0">
                  <a:pos x="2" y="78"/>
                </a:cxn>
                <a:cxn ang="0">
                  <a:pos x="6" y="64"/>
                </a:cxn>
                <a:cxn ang="0">
                  <a:pos x="12" y="60"/>
                </a:cxn>
                <a:cxn ang="0">
                  <a:pos x="24" y="52"/>
                </a:cxn>
                <a:cxn ang="0">
                  <a:pos x="42" y="50"/>
                </a:cxn>
                <a:cxn ang="0">
                  <a:pos x="70" y="44"/>
                </a:cxn>
                <a:cxn ang="0">
                  <a:pos x="68" y="36"/>
                </a:cxn>
                <a:cxn ang="0">
                  <a:pos x="58" y="26"/>
                </a:cxn>
                <a:cxn ang="0">
                  <a:pos x="48" y="24"/>
                </a:cxn>
                <a:cxn ang="0">
                  <a:pos x="34" y="28"/>
                </a:cxn>
                <a:cxn ang="0">
                  <a:pos x="24" y="34"/>
                </a:cxn>
                <a:cxn ang="0">
                  <a:pos x="6" y="16"/>
                </a:cxn>
                <a:cxn ang="0">
                  <a:pos x="24" y="2"/>
                </a:cxn>
                <a:cxn ang="0">
                  <a:pos x="34" y="0"/>
                </a:cxn>
                <a:cxn ang="0">
                  <a:pos x="48" y="0"/>
                </a:cxn>
                <a:cxn ang="0">
                  <a:pos x="70" y="2"/>
                </a:cxn>
                <a:cxn ang="0">
                  <a:pos x="86" y="10"/>
                </a:cxn>
                <a:cxn ang="0">
                  <a:pos x="96" y="24"/>
                </a:cxn>
                <a:cxn ang="0">
                  <a:pos x="100" y="42"/>
                </a:cxn>
                <a:cxn ang="0">
                  <a:pos x="70" y="76"/>
                </a:cxn>
                <a:cxn ang="0">
                  <a:pos x="46" y="70"/>
                </a:cxn>
                <a:cxn ang="0">
                  <a:pos x="38" y="70"/>
                </a:cxn>
                <a:cxn ang="0">
                  <a:pos x="30" y="78"/>
                </a:cxn>
                <a:cxn ang="0">
                  <a:pos x="30" y="84"/>
                </a:cxn>
                <a:cxn ang="0">
                  <a:pos x="34" y="94"/>
                </a:cxn>
                <a:cxn ang="0">
                  <a:pos x="46" y="98"/>
                </a:cxn>
                <a:cxn ang="0">
                  <a:pos x="60" y="96"/>
                </a:cxn>
                <a:cxn ang="0">
                  <a:pos x="66" y="90"/>
                </a:cxn>
                <a:cxn ang="0">
                  <a:pos x="68" y="84"/>
                </a:cxn>
                <a:cxn ang="0">
                  <a:pos x="70" y="76"/>
                </a:cxn>
              </a:cxnLst>
              <a:rect l="0" t="0" r="r" b="b"/>
              <a:pathLst>
                <a:path w="100" h="122">
                  <a:moveTo>
                    <a:pt x="100" y="120"/>
                  </a:moveTo>
                  <a:lnTo>
                    <a:pt x="70" y="120"/>
                  </a:lnTo>
                  <a:lnTo>
                    <a:pt x="70" y="110"/>
                  </a:lnTo>
                  <a:lnTo>
                    <a:pt x="70" y="110"/>
                  </a:lnTo>
                  <a:lnTo>
                    <a:pt x="64" y="116"/>
                  </a:lnTo>
                  <a:lnTo>
                    <a:pt x="58" y="118"/>
                  </a:lnTo>
                  <a:lnTo>
                    <a:pt x="50" y="120"/>
                  </a:lnTo>
                  <a:lnTo>
                    <a:pt x="42" y="122"/>
                  </a:lnTo>
                  <a:lnTo>
                    <a:pt x="42" y="122"/>
                  </a:lnTo>
                  <a:lnTo>
                    <a:pt x="32" y="122"/>
                  </a:lnTo>
                  <a:lnTo>
                    <a:pt x="24" y="120"/>
                  </a:lnTo>
                  <a:lnTo>
                    <a:pt x="16" y="116"/>
                  </a:lnTo>
                  <a:lnTo>
                    <a:pt x="10" y="112"/>
                  </a:lnTo>
                  <a:lnTo>
                    <a:pt x="10" y="112"/>
                  </a:lnTo>
                  <a:lnTo>
                    <a:pt x="6" y="106"/>
                  </a:lnTo>
                  <a:lnTo>
                    <a:pt x="4" y="100"/>
                  </a:lnTo>
                  <a:lnTo>
                    <a:pt x="2" y="92"/>
                  </a:lnTo>
                  <a:lnTo>
                    <a:pt x="0" y="84"/>
                  </a:lnTo>
                  <a:lnTo>
                    <a:pt x="0" y="84"/>
                  </a:lnTo>
                  <a:lnTo>
                    <a:pt x="2" y="78"/>
                  </a:lnTo>
                  <a:lnTo>
                    <a:pt x="4" y="70"/>
                  </a:lnTo>
                  <a:lnTo>
                    <a:pt x="6" y="64"/>
                  </a:lnTo>
                  <a:lnTo>
                    <a:pt x="12" y="60"/>
                  </a:lnTo>
                  <a:lnTo>
                    <a:pt x="12" y="60"/>
                  </a:lnTo>
                  <a:lnTo>
                    <a:pt x="16" y="56"/>
                  </a:lnTo>
                  <a:lnTo>
                    <a:pt x="24" y="52"/>
                  </a:lnTo>
                  <a:lnTo>
                    <a:pt x="32" y="50"/>
                  </a:lnTo>
                  <a:lnTo>
                    <a:pt x="42" y="50"/>
                  </a:lnTo>
                  <a:lnTo>
                    <a:pt x="70" y="50"/>
                  </a:lnTo>
                  <a:lnTo>
                    <a:pt x="70" y="44"/>
                  </a:lnTo>
                  <a:lnTo>
                    <a:pt x="70" y="44"/>
                  </a:lnTo>
                  <a:lnTo>
                    <a:pt x="68" y="36"/>
                  </a:lnTo>
                  <a:lnTo>
                    <a:pt x="64" y="30"/>
                  </a:lnTo>
                  <a:lnTo>
                    <a:pt x="58" y="26"/>
                  </a:lnTo>
                  <a:lnTo>
                    <a:pt x="48" y="24"/>
                  </a:lnTo>
                  <a:lnTo>
                    <a:pt x="48" y="24"/>
                  </a:lnTo>
                  <a:lnTo>
                    <a:pt x="40" y="26"/>
                  </a:lnTo>
                  <a:lnTo>
                    <a:pt x="34" y="28"/>
                  </a:lnTo>
                  <a:lnTo>
                    <a:pt x="30" y="30"/>
                  </a:lnTo>
                  <a:lnTo>
                    <a:pt x="24" y="34"/>
                  </a:lnTo>
                  <a:lnTo>
                    <a:pt x="6" y="16"/>
                  </a:lnTo>
                  <a:lnTo>
                    <a:pt x="6" y="16"/>
                  </a:lnTo>
                  <a:lnTo>
                    <a:pt x="14" y="8"/>
                  </a:lnTo>
                  <a:lnTo>
                    <a:pt x="24" y="2"/>
                  </a:lnTo>
                  <a:lnTo>
                    <a:pt x="24" y="2"/>
                  </a:lnTo>
                  <a:lnTo>
                    <a:pt x="34" y="0"/>
                  </a:lnTo>
                  <a:lnTo>
                    <a:pt x="48" y="0"/>
                  </a:lnTo>
                  <a:lnTo>
                    <a:pt x="48" y="0"/>
                  </a:lnTo>
                  <a:lnTo>
                    <a:pt x="60" y="0"/>
                  </a:lnTo>
                  <a:lnTo>
                    <a:pt x="70" y="2"/>
                  </a:lnTo>
                  <a:lnTo>
                    <a:pt x="80" y="6"/>
                  </a:lnTo>
                  <a:lnTo>
                    <a:pt x="86" y="10"/>
                  </a:lnTo>
                  <a:lnTo>
                    <a:pt x="92" y="16"/>
                  </a:lnTo>
                  <a:lnTo>
                    <a:pt x="96" y="24"/>
                  </a:lnTo>
                  <a:lnTo>
                    <a:pt x="98" y="32"/>
                  </a:lnTo>
                  <a:lnTo>
                    <a:pt x="100" y="42"/>
                  </a:lnTo>
                  <a:lnTo>
                    <a:pt x="100" y="120"/>
                  </a:lnTo>
                  <a:close/>
                  <a:moveTo>
                    <a:pt x="70" y="76"/>
                  </a:moveTo>
                  <a:lnTo>
                    <a:pt x="70" y="70"/>
                  </a:lnTo>
                  <a:lnTo>
                    <a:pt x="46" y="70"/>
                  </a:lnTo>
                  <a:lnTo>
                    <a:pt x="46" y="70"/>
                  </a:lnTo>
                  <a:lnTo>
                    <a:pt x="38" y="70"/>
                  </a:lnTo>
                  <a:lnTo>
                    <a:pt x="34" y="74"/>
                  </a:lnTo>
                  <a:lnTo>
                    <a:pt x="30" y="78"/>
                  </a:lnTo>
                  <a:lnTo>
                    <a:pt x="30" y="84"/>
                  </a:lnTo>
                  <a:lnTo>
                    <a:pt x="30" y="84"/>
                  </a:lnTo>
                  <a:lnTo>
                    <a:pt x="30" y="90"/>
                  </a:lnTo>
                  <a:lnTo>
                    <a:pt x="34" y="94"/>
                  </a:lnTo>
                  <a:lnTo>
                    <a:pt x="40" y="96"/>
                  </a:lnTo>
                  <a:lnTo>
                    <a:pt x="46" y="98"/>
                  </a:lnTo>
                  <a:lnTo>
                    <a:pt x="46" y="98"/>
                  </a:lnTo>
                  <a:lnTo>
                    <a:pt x="60" y="96"/>
                  </a:lnTo>
                  <a:lnTo>
                    <a:pt x="64" y="94"/>
                  </a:lnTo>
                  <a:lnTo>
                    <a:pt x="66" y="90"/>
                  </a:lnTo>
                  <a:lnTo>
                    <a:pt x="66" y="90"/>
                  </a:lnTo>
                  <a:lnTo>
                    <a:pt x="68" y="84"/>
                  </a:lnTo>
                  <a:lnTo>
                    <a:pt x="70" y="76"/>
                  </a:lnTo>
                  <a:lnTo>
                    <a:pt x="70" y="7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55" name="Freeform 45"/>
            <p:cNvSpPr>
              <a:spLocks/>
            </p:cNvSpPr>
            <p:nvPr/>
          </p:nvSpPr>
          <p:spPr bwMode="auto">
            <a:xfrm>
              <a:off x="2866" y="2097"/>
              <a:ext cx="64" cy="152"/>
            </a:xfrm>
            <a:custGeom>
              <a:avLst/>
              <a:gdLst/>
              <a:ahLst/>
              <a:cxnLst>
                <a:cxn ang="0">
                  <a:pos x="64" y="152"/>
                </a:cxn>
                <a:cxn ang="0">
                  <a:pos x="48" y="152"/>
                </a:cxn>
                <a:cxn ang="0">
                  <a:pos x="48" y="152"/>
                </a:cxn>
                <a:cxn ang="0">
                  <a:pos x="40" y="152"/>
                </a:cxn>
                <a:cxn ang="0">
                  <a:pos x="32" y="150"/>
                </a:cxn>
                <a:cxn ang="0">
                  <a:pos x="26" y="146"/>
                </a:cxn>
                <a:cxn ang="0">
                  <a:pos x="20" y="142"/>
                </a:cxn>
                <a:cxn ang="0">
                  <a:pos x="20" y="142"/>
                </a:cxn>
                <a:cxn ang="0">
                  <a:pos x="14" y="132"/>
                </a:cxn>
                <a:cxn ang="0">
                  <a:pos x="12" y="118"/>
                </a:cxn>
                <a:cxn ang="0">
                  <a:pos x="12" y="60"/>
                </a:cxn>
                <a:cxn ang="0">
                  <a:pos x="0" y="60"/>
                </a:cxn>
                <a:cxn ang="0">
                  <a:pos x="0" y="36"/>
                </a:cxn>
                <a:cxn ang="0">
                  <a:pos x="12" y="36"/>
                </a:cxn>
                <a:cxn ang="0">
                  <a:pos x="12" y="0"/>
                </a:cxn>
                <a:cxn ang="0">
                  <a:pos x="42" y="0"/>
                </a:cxn>
                <a:cxn ang="0">
                  <a:pos x="42" y="36"/>
                </a:cxn>
                <a:cxn ang="0">
                  <a:pos x="64" y="36"/>
                </a:cxn>
                <a:cxn ang="0">
                  <a:pos x="64" y="60"/>
                </a:cxn>
                <a:cxn ang="0">
                  <a:pos x="42" y="60"/>
                </a:cxn>
                <a:cxn ang="0">
                  <a:pos x="42" y="116"/>
                </a:cxn>
                <a:cxn ang="0">
                  <a:pos x="42" y="116"/>
                </a:cxn>
                <a:cxn ang="0">
                  <a:pos x="44" y="122"/>
                </a:cxn>
                <a:cxn ang="0">
                  <a:pos x="46" y="124"/>
                </a:cxn>
                <a:cxn ang="0">
                  <a:pos x="48" y="126"/>
                </a:cxn>
                <a:cxn ang="0">
                  <a:pos x="52" y="128"/>
                </a:cxn>
                <a:cxn ang="0">
                  <a:pos x="64" y="128"/>
                </a:cxn>
                <a:cxn ang="0">
                  <a:pos x="64" y="152"/>
                </a:cxn>
              </a:cxnLst>
              <a:rect l="0" t="0" r="r" b="b"/>
              <a:pathLst>
                <a:path w="64" h="152">
                  <a:moveTo>
                    <a:pt x="64" y="152"/>
                  </a:moveTo>
                  <a:lnTo>
                    <a:pt x="48" y="152"/>
                  </a:lnTo>
                  <a:lnTo>
                    <a:pt x="48" y="152"/>
                  </a:lnTo>
                  <a:lnTo>
                    <a:pt x="40" y="152"/>
                  </a:lnTo>
                  <a:lnTo>
                    <a:pt x="32" y="150"/>
                  </a:lnTo>
                  <a:lnTo>
                    <a:pt x="26" y="146"/>
                  </a:lnTo>
                  <a:lnTo>
                    <a:pt x="20" y="142"/>
                  </a:lnTo>
                  <a:lnTo>
                    <a:pt x="20" y="142"/>
                  </a:lnTo>
                  <a:lnTo>
                    <a:pt x="14" y="132"/>
                  </a:lnTo>
                  <a:lnTo>
                    <a:pt x="12" y="118"/>
                  </a:lnTo>
                  <a:lnTo>
                    <a:pt x="12" y="60"/>
                  </a:lnTo>
                  <a:lnTo>
                    <a:pt x="0" y="60"/>
                  </a:lnTo>
                  <a:lnTo>
                    <a:pt x="0" y="36"/>
                  </a:lnTo>
                  <a:lnTo>
                    <a:pt x="12" y="36"/>
                  </a:lnTo>
                  <a:lnTo>
                    <a:pt x="12" y="0"/>
                  </a:lnTo>
                  <a:lnTo>
                    <a:pt x="42" y="0"/>
                  </a:lnTo>
                  <a:lnTo>
                    <a:pt x="42" y="36"/>
                  </a:lnTo>
                  <a:lnTo>
                    <a:pt x="64" y="36"/>
                  </a:lnTo>
                  <a:lnTo>
                    <a:pt x="64" y="60"/>
                  </a:lnTo>
                  <a:lnTo>
                    <a:pt x="42" y="60"/>
                  </a:lnTo>
                  <a:lnTo>
                    <a:pt x="42" y="116"/>
                  </a:lnTo>
                  <a:lnTo>
                    <a:pt x="42" y="116"/>
                  </a:lnTo>
                  <a:lnTo>
                    <a:pt x="44" y="122"/>
                  </a:lnTo>
                  <a:lnTo>
                    <a:pt x="46" y="124"/>
                  </a:lnTo>
                  <a:lnTo>
                    <a:pt x="48" y="126"/>
                  </a:lnTo>
                  <a:lnTo>
                    <a:pt x="52" y="128"/>
                  </a:lnTo>
                  <a:lnTo>
                    <a:pt x="64" y="128"/>
                  </a:lnTo>
                  <a:lnTo>
                    <a:pt x="64" y="15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56" name="Freeform 46"/>
            <p:cNvSpPr>
              <a:spLocks/>
            </p:cNvSpPr>
            <p:nvPr/>
          </p:nvSpPr>
          <p:spPr bwMode="auto">
            <a:xfrm>
              <a:off x="2948" y="2129"/>
              <a:ext cx="92" cy="120"/>
            </a:xfrm>
            <a:custGeom>
              <a:avLst/>
              <a:gdLst/>
              <a:ahLst/>
              <a:cxnLst>
                <a:cxn ang="0">
                  <a:pos x="92" y="120"/>
                </a:cxn>
                <a:cxn ang="0">
                  <a:pos x="0" y="120"/>
                </a:cxn>
                <a:cxn ang="0">
                  <a:pos x="0" y="98"/>
                </a:cxn>
                <a:cxn ang="0">
                  <a:pos x="54" y="28"/>
                </a:cxn>
                <a:cxn ang="0">
                  <a:pos x="4" y="28"/>
                </a:cxn>
                <a:cxn ang="0">
                  <a:pos x="4" y="0"/>
                </a:cxn>
                <a:cxn ang="0">
                  <a:pos x="92" y="0"/>
                </a:cxn>
                <a:cxn ang="0">
                  <a:pos x="92" y="24"/>
                </a:cxn>
                <a:cxn ang="0">
                  <a:pos x="38" y="94"/>
                </a:cxn>
                <a:cxn ang="0">
                  <a:pos x="92" y="94"/>
                </a:cxn>
                <a:cxn ang="0">
                  <a:pos x="92" y="120"/>
                </a:cxn>
              </a:cxnLst>
              <a:rect l="0" t="0" r="r" b="b"/>
              <a:pathLst>
                <a:path w="92" h="120">
                  <a:moveTo>
                    <a:pt x="92" y="120"/>
                  </a:moveTo>
                  <a:lnTo>
                    <a:pt x="0" y="120"/>
                  </a:lnTo>
                  <a:lnTo>
                    <a:pt x="0" y="98"/>
                  </a:lnTo>
                  <a:lnTo>
                    <a:pt x="54" y="28"/>
                  </a:lnTo>
                  <a:lnTo>
                    <a:pt x="4" y="28"/>
                  </a:lnTo>
                  <a:lnTo>
                    <a:pt x="4" y="0"/>
                  </a:lnTo>
                  <a:lnTo>
                    <a:pt x="92" y="0"/>
                  </a:lnTo>
                  <a:lnTo>
                    <a:pt x="92" y="24"/>
                  </a:lnTo>
                  <a:lnTo>
                    <a:pt x="38" y="94"/>
                  </a:lnTo>
                  <a:lnTo>
                    <a:pt x="92" y="94"/>
                  </a:lnTo>
                  <a:lnTo>
                    <a:pt x="92"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57" name="Freeform 47"/>
            <p:cNvSpPr>
              <a:spLocks noEditPoints="1"/>
            </p:cNvSpPr>
            <p:nvPr/>
          </p:nvSpPr>
          <p:spPr bwMode="auto">
            <a:xfrm>
              <a:off x="3120" y="2085"/>
              <a:ext cx="30" cy="164"/>
            </a:xfrm>
            <a:custGeom>
              <a:avLst/>
              <a:gdLst/>
              <a:ahLst/>
              <a:cxnLst>
                <a:cxn ang="0">
                  <a:pos x="30" y="24"/>
                </a:cxn>
                <a:cxn ang="0">
                  <a:pos x="0" y="24"/>
                </a:cxn>
                <a:cxn ang="0">
                  <a:pos x="0" y="0"/>
                </a:cxn>
                <a:cxn ang="0">
                  <a:pos x="30" y="0"/>
                </a:cxn>
                <a:cxn ang="0">
                  <a:pos x="30" y="24"/>
                </a:cxn>
                <a:cxn ang="0">
                  <a:pos x="30" y="164"/>
                </a:cxn>
                <a:cxn ang="0">
                  <a:pos x="0" y="164"/>
                </a:cxn>
                <a:cxn ang="0">
                  <a:pos x="0" y="44"/>
                </a:cxn>
                <a:cxn ang="0">
                  <a:pos x="30" y="44"/>
                </a:cxn>
                <a:cxn ang="0">
                  <a:pos x="30" y="164"/>
                </a:cxn>
              </a:cxnLst>
              <a:rect l="0" t="0" r="r" b="b"/>
              <a:pathLst>
                <a:path w="30" h="164">
                  <a:moveTo>
                    <a:pt x="30" y="24"/>
                  </a:moveTo>
                  <a:lnTo>
                    <a:pt x="0" y="24"/>
                  </a:lnTo>
                  <a:lnTo>
                    <a:pt x="0" y="0"/>
                  </a:lnTo>
                  <a:lnTo>
                    <a:pt x="30" y="0"/>
                  </a:lnTo>
                  <a:lnTo>
                    <a:pt x="30" y="24"/>
                  </a:lnTo>
                  <a:close/>
                  <a:moveTo>
                    <a:pt x="30" y="164"/>
                  </a:moveTo>
                  <a:lnTo>
                    <a:pt x="0" y="164"/>
                  </a:lnTo>
                  <a:lnTo>
                    <a:pt x="0" y="44"/>
                  </a:lnTo>
                  <a:lnTo>
                    <a:pt x="30" y="44"/>
                  </a:lnTo>
                  <a:lnTo>
                    <a:pt x="30" y="16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58" name="Freeform 48"/>
            <p:cNvSpPr>
              <a:spLocks/>
            </p:cNvSpPr>
            <p:nvPr/>
          </p:nvSpPr>
          <p:spPr bwMode="auto">
            <a:xfrm>
              <a:off x="3182" y="2129"/>
              <a:ext cx="170" cy="120"/>
            </a:xfrm>
            <a:custGeom>
              <a:avLst/>
              <a:gdLst/>
              <a:ahLst/>
              <a:cxnLst>
                <a:cxn ang="0">
                  <a:pos x="170" y="120"/>
                </a:cxn>
                <a:cxn ang="0">
                  <a:pos x="140" y="120"/>
                </a:cxn>
                <a:cxn ang="0">
                  <a:pos x="140" y="48"/>
                </a:cxn>
                <a:cxn ang="0">
                  <a:pos x="140" y="48"/>
                </a:cxn>
                <a:cxn ang="0">
                  <a:pos x="138" y="38"/>
                </a:cxn>
                <a:cxn ang="0">
                  <a:pos x="134" y="32"/>
                </a:cxn>
                <a:cxn ang="0">
                  <a:pos x="134" y="32"/>
                </a:cxn>
                <a:cxn ang="0">
                  <a:pos x="128" y="28"/>
                </a:cxn>
                <a:cxn ang="0">
                  <a:pos x="120" y="26"/>
                </a:cxn>
                <a:cxn ang="0">
                  <a:pos x="120" y="26"/>
                </a:cxn>
                <a:cxn ang="0">
                  <a:pos x="112" y="28"/>
                </a:cxn>
                <a:cxn ang="0">
                  <a:pos x="106" y="30"/>
                </a:cxn>
                <a:cxn ang="0">
                  <a:pos x="106" y="30"/>
                </a:cxn>
                <a:cxn ang="0">
                  <a:pos x="102" y="38"/>
                </a:cxn>
                <a:cxn ang="0">
                  <a:pos x="100" y="48"/>
                </a:cxn>
                <a:cxn ang="0">
                  <a:pos x="100" y="120"/>
                </a:cxn>
                <a:cxn ang="0">
                  <a:pos x="70" y="120"/>
                </a:cxn>
                <a:cxn ang="0">
                  <a:pos x="70" y="48"/>
                </a:cxn>
                <a:cxn ang="0">
                  <a:pos x="70" y="48"/>
                </a:cxn>
                <a:cxn ang="0">
                  <a:pos x="68" y="38"/>
                </a:cxn>
                <a:cxn ang="0">
                  <a:pos x="64" y="32"/>
                </a:cxn>
                <a:cxn ang="0">
                  <a:pos x="64" y="32"/>
                </a:cxn>
                <a:cxn ang="0">
                  <a:pos x="58" y="28"/>
                </a:cxn>
                <a:cxn ang="0">
                  <a:pos x="50" y="26"/>
                </a:cxn>
                <a:cxn ang="0">
                  <a:pos x="50" y="26"/>
                </a:cxn>
                <a:cxn ang="0">
                  <a:pos x="42" y="28"/>
                </a:cxn>
                <a:cxn ang="0">
                  <a:pos x="36" y="32"/>
                </a:cxn>
                <a:cxn ang="0">
                  <a:pos x="36" y="32"/>
                </a:cxn>
                <a:cxn ang="0">
                  <a:pos x="32" y="38"/>
                </a:cxn>
                <a:cxn ang="0">
                  <a:pos x="30" y="48"/>
                </a:cxn>
                <a:cxn ang="0">
                  <a:pos x="30" y="120"/>
                </a:cxn>
                <a:cxn ang="0">
                  <a:pos x="0" y="120"/>
                </a:cxn>
                <a:cxn ang="0">
                  <a:pos x="0" y="0"/>
                </a:cxn>
                <a:cxn ang="0">
                  <a:pos x="30" y="0"/>
                </a:cxn>
                <a:cxn ang="0">
                  <a:pos x="30" y="12"/>
                </a:cxn>
                <a:cxn ang="0">
                  <a:pos x="30" y="12"/>
                </a:cxn>
                <a:cxn ang="0">
                  <a:pos x="36" y="6"/>
                </a:cxn>
                <a:cxn ang="0">
                  <a:pos x="44" y="2"/>
                </a:cxn>
                <a:cxn ang="0">
                  <a:pos x="50" y="0"/>
                </a:cxn>
                <a:cxn ang="0">
                  <a:pos x="60" y="0"/>
                </a:cxn>
                <a:cxn ang="0">
                  <a:pos x="60" y="0"/>
                </a:cxn>
                <a:cxn ang="0">
                  <a:pos x="70" y="0"/>
                </a:cxn>
                <a:cxn ang="0">
                  <a:pos x="78" y="4"/>
                </a:cxn>
                <a:cxn ang="0">
                  <a:pos x="86" y="8"/>
                </a:cxn>
                <a:cxn ang="0">
                  <a:pos x="92" y="14"/>
                </a:cxn>
                <a:cxn ang="0">
                  <a:pos x="92" y="14"/>
                </a:cxn>
                <a:cxn ang="0">
                  <a:pos x="98" y="8"/>
                </a:cxn>
                <a:cxn ang="0">
                  <a:pos x="108" y="4"/>
                </a:cxn>
                <a:cxn ang="0">
                  <a:pos x="116" y="0"/>
                </a:cxn>
                <a:cxn ang="0">
                  <a:pos x="128" y="0"/>
                </a:cxn>
                <a:cxn ang="0">
                  <a:pos x="128" y="0"/>
                </a:cxn>
                <a:cxn ang="0">
                  <a:pos x="136" y="0"/>
                </a:cxn>
                <a:cxn ang="0">
                  <a:pos x="144" y="2"/>
                </a:cxn>
                <a:cxn ang="0">
                  <a:pos x="150" y="6"/>
                </a:cxn>
                <a:cxn ang="0">
                  <a:pos x="156" y="10"/>
                </a:cxn>
                <a:cxn ang="0">
                  <a:pos x="156" y="10"/>
                </a:cxn>
                <a:cxn ang="0">
                  <a:pos x="162" y="18"/>
                </a:cxn>
                <a:cxn ang="0">
                  <a:pos x="166" y="26"/>
                </a:cxn>
                <a:cxn ang="0">
                  <a:pos x="168" y="34"/>
                </a:cxn>
                <a:cxn ang="0">
                  <a:pos x="170" y="44"/>
                </a:cxn>
                <a:cxn ang="0">
                  <a:pos x="170" y="120"/>
                </a:cxn>
              </a:cxnLst>
              <a:rect l="0" t="0" r="r" b="b"/>
              <a:pathLst>
                <a:path w="170" h="120">
                  <a:moveTo>
                    <a:pt x="170" y="120"/>
                  </a:moveTo>
                  <a:lnTo>
                    <a:pt x="140" y="120"/>
                  </a:lnTo>
                  <a:lnTo>
                    <a:pt x="140" y="48"/>
                  </a:lnTo>
                  <a:lnTo>
                    <a:pt x="140" y="48"/>
                  </a:lnTo>
                  <a:lnTo>
                    <a:pt x="138" y="38"/>
                  </a:lnTo>
                  <a:lnTo>
                    <a:pt x="134" y="32"/>
                  </a:lnTo>
                  <a:lnTo>
                    <a:pt x="134" y="32"/>
                  </a:lnTo>
                  <a:lnTo>
                    <a:pt x="128" y="28"/>
                  </a:lnTo>
                  <a:lnTo>
                    <a:pt x="120" y="26"/>
                  </a:lnTo>
                  <a:lnTo>
                    <a:pt x="120" y="26"/>
                  </a:lnTo>
                  <a:lnTo>
                    <a:pt x="112" y="28"/>
                  </a:lnTo>
                  <a:lnTo>
                    <a:pt x="106" y="30"/>
                  </a:lnTo>
                  <a:lnTo>
                    <a:pt x="106" y="30"/>
                  </a:lnTo>
                  <a:lnTo>
                    <a:pt x="102" y="38"/>
                  </a:lnTo>
                  <a:lnTo>
                    <a:pt x="100" y="48"/>
                  </a:lnTo>
                  <a:lnTo>
                    <a:pt x="100" y="120"/>
                  </a:lnTo>
                  <a:lnTo>
                    <a:pt x="70" y="120"/>
                  </a:lnTo>
                  <a:lnTo>
                    <a:pt x="70" y="48"/>
                  </a:lnTo>
                  <a:lnTo>
                    <a:pt x="70" y="48"/>
                  </a:lnTo>
                  <a:lnTo>
                    <a:pt x="68" y="38"/>
                  </a:lnTo>
                  <a:lnTo>
                    <a:pt x="64" y="32"/>
                  </a:lnTo>
                  <a:lnTo>
                    <a:pt x="64" y="32"/>
                  </a:lnTo>
                  <a:lnTo>
                    <a:pt x="58" y="28"/>
                  </a:lnTo>
                  <a:lnTo>
                    <a:pt x="50" y="26"/>
                  </a:lnTo>
                  <a:lnTo>
                    <a:pt x="50" y="26"/>
                  </a:lnTo>
                  <a:lnTo>
                    <a:pt x="42" y="28"/>
                  </a:lnTo>
                  <a:lnTo>
                    <a:pt x="36" y="32"/>
                  </a:lnTo>
                  <a:lnTo>
                    <a:pt x="36" y="32"/>
                  </a:lnTo>
                  <a:lnTo>
                    <a:pt x="32" y="38"/>
                  </a:lnTo>
                  <a:lnTo>
                    <a:pt x="30" y="48"/>
                  </a:lnTo>
                  <a:lnTo>
                    <a:pt x="30" y="120"/>
                  </a:lnTo>
                  <a:lnTo>
                    <a:pt x="0" y="120"/>
                  </a:lnTo>
                  <a:lnTo>
                    <a:pt x="0" y="0"/>
                  </a:lnTo>
                  <a:lnTo>
                    <a:pt x="30" y="0"/>
                  </a:lnTo>
                  <a:lnTo>
                    <a:pt x="30" y="12"/>
                  </a:lnTo>
                  <a:lnTo>
                    <a:pt x="30" y="12"/>
                  </a:lnTo>
                  <a:lnTo>
                    <a:pt x="36" y="6"/>
                  </a:lnTo>
                  <a:lnTo>
                    <a:pt x="44" y="2"/>
                  </a:lnTo>
                  <a:lnTo>
                    <a:pt x="50" y="0"/>
                  </a:lnTo>
                  <a:lnTo>
                    <a:pt x="60" y="0"/>
                  </a:lnTo>
                  <a:lnTo>
                    <a:pt x="60" y="0"/>
                  </a:lnTo>
                  <a:lnTo>
                    <a:pt x="70" y="0"/>
                  </a:lnTo>
                  <a:lnTo>
                    <a:pt x="78" y="4"/>
                  </a:lnTo>
                  <a:lnTo>
                    <a:pt x="86" y="8"/>
                  </a:lnTo>
                  <a:lnTo>
                    <a:pt x="92" y="14"/>
                  </a:lnTo>
                  <a:lnTo>
                    <a:pt x="92" y="14"/>
                  </a:lnTo>
                  <a:lnTo>
                    <a:pt x="98" y="8"/>
                  </a:lnTo>
                  <a:lnTo>
                    <a:pt x="108" y="4"/>
                  </a:lnTo>
                  <a:lnTo>
                    <a:pt x="116" y="0"/>
                  </a:lnTo>
                  <a:lnTo>
                    <a:pt x="128" y="0"/>
                  </a:lnTo>
                  <a:lnTo>
                    <a:pt x="128" y="0"/>
                  </a:lnTo>
                  <a:lnTo>
                    <a:pt x="136" y="0"/>
                  </a:lnTo>
                  <a:lnTo>
                    <a:pt x="144" y="2"/>
                  </a:lnTo>
                  <a:lnTo>
                    <a:pt x="150" y="6"/>
                  </a:lnTo>
                  <a:lnTo>
                    <a:pt x="156" y="10"/>
                  </a:lnTo>
                  <a:lnTo>
                    <a:pt x="156" y="10"/>
                  </a:lnTo>
                  <a:lnTo>
                    <a:pt x="162" y="18"/>
                  </a:lnTo>
                  <a:lnTo>
                    <a:pt x="166" y="26"/>
                  </a:lnTo>
                  <a:lnTo>
                    <a:pt x="168" y="34"/>
                  </a:lnTo>
                  <a:lnTo>
                    <a:pt x="170" y="44"/>
                  </a:lnTo>
                  <a:lnTo>
                    <a:pt x="170"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59" name="Freeform 49"/>
            <p:cNvSpPr>
              <a:spLocks/>
            </p:cNvSpPr>
            <p:nvPr/>
          </p:nvSpPr>
          <p:spPr bwMode="auto">
            <a:xfrm>
              <a:off x="1442" y="2329"/>
              <a:ext cx="148" cy="162"/>
            </a:xfrm>
            <a:custGeom>
              <a:avLst/>
              <a:gdLst/>
              <a:ahLst/>
              <a:cxnLst>
                <a:cxn ang="0">
                  <a:pos x="148" y="162"/>
                </a:cxn>
                <a:cxn ang="0">
                  <a:pos x="116" y="162"/>
                </a:cxn>
                <a:cxn ang="0">
                  <a:pos x="116" y="68"/>
                </a:cxn>
                <a:cxn ang="0">
                  <a:pos x="84" y="130"/>
                </a:cxn>
                <a:cxn ang="0">
                  <a:pos x="62" y="130"/>
                </a:cxn>
                <a:cxn ang="0">
                  <a:pos x="30" y="68"/>
                </a:cxn>
                <a:cxn ang="0">
                  <a:pos x="30" y="162"/>
                </a:cxn>
                <a:cxn ang="0">
                  <a:pos x="0" y="162"/>
                </a:cxn>
                <a:cxn ang="0">
                  <a:pos x="0" y="0"/>
                </a:cxn>
                <a:cxn ang="0">
                  <a:pos x="30" y="0"/>
                </a:cxn>
                <a:cxn ang="0">
                  <a:pos x="72" y="88"/>
                </a:cxn>
                <a:cxn ang="0">
                  <a:pos x="116" y="0"/>
                </a:cxn>
                <a:cxn ang="0">
                  <a:pos x="148" y="0"/>
                </a:cxn>
                <a:cxn ang="0">
                  <a:pos x="148" y="162"/>
                </a:cxn>
              </a:cxnLst>
              <a:rect l="0" t="0" r="r" b="b"/>
              <a:pathLst>
                <a:path w="148" h="162">
                  <a:moveTo>
                    <a:pt x="148" y="162"/>
                  </a:moveTo>
                  <a:lnTo>
                    <a:pt x="116" y="162"/>
                  </a:lnTo>
                  <a:lnTo>
                    <a:pt x="116" y="68"/>
                  </a:lnTo>
                  <a:lnTo>
                    <a:pt x="84" y="130"/>
                  </a:lnTo>
                  <a:lnTo>
                    <a:pt x="62" y="130"/>
                  </a:lnTo>
                  <a:lnTo>
                    <a:pt x="30" y="68"/>
                  </a:lnTo>
                  <a:lnTo>
                    <a:pt x="30" y="162"/>
                  </a:lnTo>
                  <a:lnTo>
                    <a:pt x="0" y="162"/>
                  </a:lnTo>
                  <a:lnTo>
                    <a:pt x="0" y="0"/>
                  </a:lnTo>
                  <a:lnTo>
                    <a:pt x="30" y="0"/>
                  </a:lnTo>
                  <a:lnTo>
                    <a:pt x="72" y="88"/>
                  </a:lnTo>
                  <a:lnTo>
                    <a:pt x="116" y="0"/>
                  </a:lnTo>
                  <a:lnTo>
                    <a:pt x="148" y="0"/>
                  </a:lnTo>
                  <a:lnTo>
                    <a:pt x="148" y="16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60" name="Freeform 50"/>
            <p:cNvSpPr>
              <a:spLocks noEditPoints="1"/>
            </p:cNvSpPr>
            <p:nvPr/>
          </p:nvSpPr>
          <p:spPr bwMode="auto">
            <a:xfrm>
              <a:off x="1616" y="2371"/>
              <a:ext cx="100" cy="122"/>
            </a:xfrm>
            <a:custGeom>
              <a:avLst/>
              <a:gdLst/>
              <a:ahLst/>
              <a:cxnLst>
                <a:cxn ang="0">
                  <a:pos x="70" y="120"/>
                </a:cxn>
                <a:cxn ang="0">
                  <a:pos x="70" y="110"/>
                </a:cxn>
                <a:cxn ang="0">
                  <a:pos x="58" y="120"/>
                </a:cxn>
                <a:cxn ang="0">
                  <a:pos x="42" y="122"/>
                </a:cxn>
                <a:cxn ang="0">
                  <a:pos x="32" y="122"/>
                </a:cxn>
                <a:cxn ang="0">
                  <a:pos x="16" y="116"/>
                </a:cxn>
                <a:cxn ang="0">
                  <a:pos x="10" y="112"/>
                </a:cxn>
                <a:cxn ang="0">
                  <a:pos x="4" y="100"/>
                </a:cxn>
                <a:cxn ang="0">
                  <a:pos x="0" y="84"/>
                </a:cxn>
                <a:cxn ang="0">
                  <a:pos x="2" y="78"/>
                </a:cxn>
                <a:cxn ang="0">
                  <a:pos x="6" y="64"/>
                </a:cxn>
                <a:cxn ang="0">
                  <a:pos x="12" y="60"/>
                </a:cxn>
                <a:cxn ang="0">
                  <a:pos x="24" y="52"/>
                </a:cxn>
                <a:cxn ang="0">
                  <a:pos x="42" y="50"/>
                </a:cxn>
                <a:cxn ang="0">
                  <a:pos x="70" y="44"/>
                </a:cxn>
                <a:cxn ang="0">
                  <a:pos x="68" y="36"/>
                </a:cxn>
                <a:cxn ang="0">
                  <a:pos x="58" y="26"/>
                </a:cxn>
                <a:cxn ang="0">
                  <a:pos x="48" y="26"/>
                </a:cxn>
                <a:cxn ang="0">
                  <a:pos x="34" y="28"/>
                </a:cxn>
                <a:cxn ang="0">
                  <a:pos x="24" y="36"/>
                </a:cxn>
                <a:cxn ang="0">
                  <a:pos x="6" y="16"/>
                </a:cxn>
                <a:cxn ang="0">
                  <a:pos x="24" y="4"/>
                </a:cxn>
                <a:cxn ang="0">
                  <a:pos x="34" y="0"/>
                </a:cxn>
                <a:cxn ang="0">
                  <a:pos x="48" y="0"/>
                </a:cxn>
                <a:cxn ang="0">
                  <a:pos x="70" y="2"/>
                </a:cxn>
                <a:cxn ang="0">
                  <a:pos x="86" y="10"/>
                </a:cxn>
                <a:cxn ang="0">
                  <a:pos x="96" y="24"/>
                </a:cxn>
                <a:cxn ang="0">
                  <a:pos x="100" y="42"/>
                </a:cxn>
                <a:cxn ang="0">
                  <a:pos x="70" y="76"/>
                </a:cxn>
                <a:cxn ang="0">
                  <a:pos x="46" y="70"/>
                </a:cxn>
                <a:cxn ang="0">
                  <a:pos x="38" y="72"/>
                </a:cxn>
                <a:cxn ang="0">
                  <a:pos x="30" y="78"/>
                </a:cxn>
                <a:cxn ang="0">
                  <a:pos x="30" y="84"/>
                </a:cxn>
                <a:cxn ang="0">
                  <a:pos x="34" y="94"/>
                </a:cxn>
                <a:cxn ang="0">
                  <a:pos x="46" y="98"/>
                </a:cxn>
                <a:cxn ang="0">
                  <a:pos x="60" y="96"/>
                </a:cxn>
                <a:cxn ang="0">
                  <a:pos x="66" y="90"/>
                </a:cxn>
                <a:cxn ang="0">
                  <a:pos x="68" y="84"/>
                </a:cxn>
                <a:cxn ang="0">
                  <a:pos x="70" y="76"/>
                </a:cxn>
              </a:cxnLst>
              <a:rect l="0" t="0" r="r" b="b"/>
              <a:pathLst>
                <a:path w="100" h="122">
                  <a:moveTo>
                    <a:pt x="100" y="120"/>
                  </a:moveTo>
                  <a:lnTo>
                    <a:pt x="70" y="120"/>
                  </a:lnTo>
                  <a:lnTo>
                    <a:pt x="70" y="110"/>
                  </a:lnTo>
                  <a:lnTo>
                    <a:pt x="70" y="110"/>
                  </a:lnTo>
                  <a:lnTo>
                    <a:pt x="64" y="116"/>
                  </a:lnTo>
                  <a:lnTo>
                    <a:pt x="58" y="120"/>
                  </a:lnTo>
                  <a:lnTo>
                    <a:pt x="50" y="122"/>
                  </a:lnTo>
                  <a:lnTo>
                    <a:pt x="42" y="122"/>
                  </a:lnTo>
                  <a:lnTo>
                    <a:pt x="42" y="122"/>
                  </a:lnTo>
                  <a:lnTo>
                    <a:pt x="32" y="122"/>
                  </a:lnTo>
                  <a:lnTo>
                    <a:pt x="24" y="120"/>
                  </a:lnTo>
                  <a:lnTo>
                    <a:pt x="16" y="116"/>
                  </a:lnTo>
                  <a:lnTo>
                    <a:pt x="10" y="112"/>
                  </a:lnTo>
                  <a:lnTo>
                    <a:pt x="10" y="112"/>
                  </a:lnTo>
                  <a:lnTo>
                    <a:pt x="6" y="106"/>
                  </a:lnTo>
                  <a:lnTo>
                    <a:pt x="4" y="100"/>
                  </a:lnTo>
                  <a:lnTo>
                    <a:pt x="2" y="92"/>
                  </a:lnTo>
                  <a:lnTo>
                    <a:pt x="0" y="84"/>
                  </a:lnTo>
                  <a:lnTo>
                    <a:pt x="0" y="84"/>
                  </a:lnTo>
                  <a:lnTo>
                    <a:pt x="2" y="78"/>
                  </a:lnTo>
                  <a:lnTo>
                    <a:pt x="4" y="70"/>
                  </a:lnTo>
                  <a:lnTo>
                    <a:pt x="6" y="64"/>
                  </a:lnTo>
                  <a:lnTo>
                    <a:pt x="12" y="60"/>
                  </a:lnTo>
                  <a:lnTo>
                    <a:pt x="12" y="60"/>
                  </a:lnTo>
                  <a:lnTo>
                    <a:pt x="16" y="56"/>
                  </a:lnTo>
                  <a:lnTo>
                    <a:pt x="24" y="52"/>
                  </a:lnTo>
                  <a:lnTo>
                    <a:pt x="32" y="50"/>
                  </a:lnTo>
                  <a:lnTo>
                    <a:pt x="42" y="50"/>
                  </a:lnTo>
                  <a:lnTo>
                    <a:pt x="70" y="50"/>
                  </a:lnTo>
                  <a:lnTo>
                    <a:pt x="70" y="44"/>
                  </a:lnTo>
                  <a:lnTo>
                    <a:pt x="70" y="44"/>
                  </a:lnTo>
                  <a:lnTo>
                    <a:pt x="68" y="36"/>
                  </a:lnTo>
                  <a:lnTo>
                    <a:pt x="64" y="30"/>
                  </a:lnTo>
                  <a:lnTo>
                    <a:pt x="58" y="26"/>
                  </a:lnTo>
                  <a:lnTo>
                    <a:pt x="48" y="26"/>
                  </a:lnTo>
                  <a:lnTo>
                    <a:pt x="48" y="26"/>
                  </a:lnTo>
                  <a:lnTo>
                    <a:pt x="40" y="26"/>
                  </a:lnTo>
                  <a:lnTo>
                    <a:pt x="34" y="28"/>
                  </a:lnTo>
                  <a:lnTo>
                    <a:pt x="30" y="30"/>
                  </a:lnTo>
                  <a:lnTo>
                    <a:pt x="24" y="36"/>
                  </a:lnTo>
                  <a:lnTo>
                    <a:pt x="6" y="16"/>
                  </a:lnTo>
                  <a:lnTo>
                    <a:pt x="6" y="16"/>
                  </a:lnTo>
                  <a:lnTo>
                    <a:pt x="14" y="8"/>
                  </a:lnTo>
                  <a:lnTo>
                    <a:pt x="24" y="4"/>
                  </a:lnTo>
                  <a:lnTo>
                    <a:pt x="24" y="4"/>
                  </a:lnTo>
                  <a:lnTo>
                    <a:pt x="34" y="0"/>
                  </a:lnTo>
                  <a:lnTo>
                    <a:pt x="48" y="0"/>
                  </a:lnTo>
                  <a:lnTo>
                    <a:pt x="48" y="0"/>
                  </a:lnTo>
                  <a:lnTo>
                    <a:pt x="60" y="0"/>
                  </a:lnTo>
                  <a:lnTo>
                    <a:pt x="70" y="2"/>
                  </a:lnTo>
                  <a:lnTo>
                    <a:pt x="80" y="6"/>
                  </a:lnTo>
                  <a:lnTo>
                    <a:pt x="86" y="10"/>
                  </a:lnTo>
                  <a:lnTo>
                    <a:pt x="92" y="16"/>
                  </a:lnTo>
                  <a:lnTo>
                    <a:pt x="96" y="24"/>
                  </a:lnTo>
                  <a:lnTo>
                    <a:pt x="98" y="32"/>
                  </a:lnTo>
                  <a:lnTo>
                    <a:pt x="100" y="42"/>
                  </a:lnTo>
                  <a:lnTo>
                    <a:pt x="100" y="120"/>
                  </a:lnTo>
                  <a:close/>
                  <a:moveTo>
                    <a:pt x="70" y="76"/>
                  </a:moveTo>
                  <a:lnTo>
                    <a:pt x="70" y="70"/>
                  </a:lnTo>
                  <a:lnTo>
                    <a:pt x="46" y="70"/>
                  </a:lnTo>
                  <a:lnTo>
                    <a:pt x="46" y="70"/>
                  </a:lnTo>
                  <a:lnTo>
                    <a:pt x="38" y="72"/>
                  </a:lnTo>
                  <a:lnTo>
                    <a:pt x="34" y="74"/>
                  </a:lnTo>
                  <a:lnTo>
                    <a:pt x="30" y="78"/>
                  </a:lnTo>
                  <a:lnTo>
                    <a:pt x="30" y="84"/>
                  </a:lnTo>
                  <a:lnTo>
                    <a:pt x="30" y="84"/>
                  </a:lnTo>
                  <a:lnTo>
                    <a:pt x="30" y="90"/>
                  </a:lnTo>
                  <a:lnTo>
                    <a:pt x="34" y="94"/>
                  </a:lnTo>
                  <a:lnTo>
                    <a:pt x="40" y="96"/>
                  </a:lnTo>
                  <a:lnTo>
                    <a:pt x="46" y="98"/>
                  </a:lnTo>
                  <a:lnTo>
                    <a:pt x="46" y="98"/>
                  </a:lnTo>
                  <a:lnTo>
                    <a:pt x="60" y="96"/>
                  </a:lnTo>
                  <a:lnTo>
                    <a:pt x="64" y="94"/>
                  </a:lnTo>
                  <a:lnTo>
                    <a:pt x="66" y="90"/>
                  </a:lnTo>
                  <a:lnTo>
                    <a:pt x="66" y="90"/>
                  </a:lnTo>
                  <a:lnTo>
                    <a:pt x="68" y="84"/>
                  </a:lnTo>
                  <a:lnTo>
                    <a:pt x="70" y="76"/>
                  </a:lnTo>
                  <a:lnTo>
                    <a:pt x="70" y="7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61" name="Freeform 51"/>
            <p:cNvSpPr>
              <a:spLocks/>
            </p:cNvSpPr>
            <p:nvPr/>
          </p:nvSpPr>
          <p:spPr bwMode="auto">
            <a:xfrm>
              <a:off x="1736" y="2371"/>
              <a:ext cx="102" cy="122"/>
            </a:xfrm>
            <a:custGeom>
              <a:avLst/>
              <a:gdLst/>
              <a:ahLst/>
              <a:cxnLst>
                <a:cxn ang="0">
                  <a:pos x="102" y="84"/>
                </a:cxn>
                <a:cxn ang="0">
                  <a:pos x="98" y="100"/>
                </a:cxn>
                <a:cxn ang="0">
                  <a:pos x="88" y="112"/>
                </a:cxn>
                <a:cxn ang="0">
                  <a:pos x="80" y="116"/>
                </a:cxn>
                <a:cxn ang="0">
                  <a:pos x="62" y="122"/>
                </a:cxn>
                <a:cxn ang="0">
                  <a:pos x="52" y="122"/>
                </a:cxn>
                <a:cxn ang="0">
                  <a:pos x="24" y="120"/>
                </a:cxn>
                <a:cxn ang="0">
                  <a:pos x="12" y="114"/>
                </a:cxn>
                <a:cxn ang="0">
                  <a:pos x="20" y="86"/>
                </a:cxn>
                <a:cxn ang="0">
                  <a:pos x="26" y="90"/>
                </a:cxn>
                <a:cxn ang="0">
                  <a:pos x="42" y="96"/>
                </a:cxn>
                <a:cxn ang="0">
                  <a:pos x="52" y="96"/>
                </a:cxn>
                <a:cxn ang="0">
                  <a:pos x="68" y="94"/>
                </a:cxn>
                <a:cxn ang="0">
                  <a:pos x="72" y="84"/>
                </a:cxn>
                <a:cxn ang="0">
                  <a:pos x="72" y="80"/>
                </a:cxn>
                <a:cxn ang="0">
                  <a:pos x="66" y="74"/>
                </a:cxn>
                <a:cxn ang="0">
                  <a:pos x="42" y="72"/>
                </a:cxn>
                <a:cxn ang="0">
                  <a:pos x="26" y="68"/>
                </a:cxn>
                <a:cxn ang="0">
                  <a:pos x="16" y="62"/>
                </a:cxn>
                <a:cxn ang="0">
                  <a:pos x="8" y="52"/>
                </a:cxn>
                <a:cxn ang="0">
                  <a:pos x="6" y="38"/>
                </a:cxn>
                <a:cxn ang="0">
                  <a:pos x="8" y="30"/>
                </a:cxn>
                <a:cxn ang="0">
                  <a:pos x="14" y="16"/>
                </a:cxn>
                <a:cxn ang="0">
                  <a:pos x="20" y="10"/>
                </a:cxn>
                <a:cxn ang="0">
                  <a:pos x="34" y="2"/>
                </a:cxn>
                <a:cxn ang="0">
                  <a:pos x="52" y="0"/>
                </a:cxn>
                <a:cxn ang="0">
                  <a:pos x="66" y="0"/>
                </a:cxn>
                <a:cxn ang="0">
                  <a:pos x="90" y="8"/>
                </a:cxn>
                <a:cxn ang="0">
                  <a:pos x="80" y="32"/>
                </a:cxn>
                <a:cxn ang="0">
                  <a:pos x="74" y="30"/>
                </a:cxn>
                <a:cxn ang="0">
                  <a:pos x="52" y="24"/>
                </a:cxn>
                <a:cxn ang="0">
                  <a:pos x="44" y="26"/>
                </a:cxn>
                <a:cxn ang="0">
                  <a:pos x="36" y="30"/>
                </a:cxn>
                <a:cxn ang="0">
                  <a:pos x="34" y="36"/>
                </a:cxn>
                <a:cxn ang="0">
                  <a:pos x="38" y="44"/>
                </a:cxn>
                <a:cxn ang="0">
                  <a:pos x="48" y="46"/>
                </a:cxn>
                <a:cxn ang="0">
                  <a:pos x="66" y="48"/>
                </a:cxn>
                <a:cxn ang="0">
                  <a:pos x="88" y="54"/>
                </a:cxn>
                <a:cxn ang="0">
                  <a:pos x="96" y="64"/>
                </a:cxn>
                <a:cxn ang="0">
                  <a:pos x="102" y="76"/>
                </a:cxn>
                <a:cxn ang="0">
                  <a:pos x="102" y="84"/>
                </a:cxn>
              </a:cxnLst>
              <a:rect l="0" t="0" r="r" b="b"/>
              <a:pathLst>
                <a:path w="102" h="122">
                  <a:moveTo>
                    <a:pt x="102" y="84"/>
                  </a:moveTo>
                  <a:lnTo>
                    <a:pt x="102" y="84"/>
                  </a:lnTo>
                  <a:lnTo>
                    <a:pt x="100" y="92"/>
                  </a:lnTo>
                  <a:lnTo>
                    <a:pt x="98" y="100"/>
                  </a:lnTo>
                  <a:lnTo>
                    <a:pt x="94" y="106"/>
                  </a:lnTo>
                  <a:lnTo>
                    <a:pt x="88" y="112"/>
                  </a:lnTo>
                  <a:lnTo>
                    <a:pt x="88" y="112"/>
                  </a:lnTo>
                  <a:lnTo>
                    <a:pt x="80" y="116"/>
                  </a:lnTo>
                  <a:lnTo>
                    <a:pt x="72" y="120"/>
                  </a:lnTo>
                  <a:lnTo>
                    <a:pt x="62" y="122"/>
                  </a:lnTo>
                  <a:lnTo>
                    <a:pt x="52" y="122"/>
                  </a:lnTo>
                  <a:lnTo>
                    <a:pt x="52" y="122"/>
                  </a:lnTo>
                  <a:lnTo>
                    <a:pt x="36" y="122"/>
                  </a:lnTo>
                  <a:lnTo>
                    <a:pt x="24" y="120"/>
                  </a:lnTo>
                  <a:lnTo>
                    <a:pt x="24" y="120"/>
                  </a:lnTo>
                  <a:lnTo>
                    <a:pt x="12" y="114"/>
                  </a:lnTo>
                  <a:lnTo>
                    <a:pt x="0" y="106"/>
                  </a:lnTo>
                  <a:lnTo>
                    <a:pt x="20" y="86"/>
                  </a:lnTo>
                  <a:lnTo>
                    <a:pt x="20" y="86"/>
                  </a:lnTo>
                  <a:lnTo>
                    <a:pt x="26" y="90"/>
                  </a:lnTo>
                  <a:lnTo>
                    <a:pt x="34" y="94"/>
                  </a:lnTo>
                  <a:lnTo>
                    <a:pt x="42" y="96"/>
                  </a:lnTo>
                  <a:lnTo>
                    <a:pt x="52" y="96"/>
                  </a:lnTo>
                  <a:lnTo>
                    <a:pt x="52" y="96"/>
                  </a:lnTo>
                  <a:lnTo>
                    <a:pt x="60" y="96"/>
                  </a:lnTo>
                  <a:lnTo>
                    <a:pt x="68" y="94"/>
                  </a:lnTo>
                  <a:lnTo>
                    <a:pt x="72" y="90"/>
                  </a:lnTo>
                  <a:lnTo>
                    <a:pt x="72" y="84"/>
                  </a:lnTo>
                  <a:lnTo>
                    <a:pt x="72" y="84"/>
                  </a:lnTo>
                  <a:lnTo>
                    <a:pt x="72" y="80"/>
                  </a:lnTo>
                  <a:lnTo>
                    <a:pt x="70" y="76"/>
                  </a:lnTo>
                  <a:lnTo>
                    <a:pt x="66" y="74"/>
                  </a:lnTo>
                  <a:lnTo>
                    <a:pt x="60" y="74"/>
                  </a:lnTo>
                  <a:lnTo>
                    <a:pt x="42" y="72"/>
                  </a:lnTo>
                  <a:lnTo>
                    <a:pt x="42" y="72"/>
                  </a:lnTo>
                  <a:lnTo>
                    <a:pt x="26" y="68"/>
                  </a:lnTo>
                  <a:lnTo>
                    <a:pt x="20" y="66"/>
                  </a:lnTo>
                  <a:lnTo>
                    <a:pt x="16" y="62"/>
                  </a:lnTo>
                  <a:lnTo>
                    <a:pt x="12" y="56"/>
                  </a:lnTo>
                  <a:lnTo>
                    <a:pt x="8" y="52"/>
                  </a:lnTo>
                  <a:lnTo>
                    <a:pt x="6" y="46"/>
                  </a:lnTo>
                  <a:lnTo>
                    <a:pt x="6" y="38"/>
                  </a:lnTo>
                  <a:lnTo>
                    <a:pt x="6" y="38"/>
                  </a:lnTo>
                  <a:lnTo>
                    <a:pt x="8" y="30"/>
                  </a:lnTo>
                  <a:lnTo>
                    <a:pt x="10" y="22"/>
                  </a:lnTo>
                  <a:lnTo>
                    <a:pt x="14" y="16"/>
                  </a:lnTo>
                  <a:lnTo>
                    <a:pt x="20" y="10"/>
                  </a:lnTo>
                  <a:lnTo>
                    <a:pt x="20" y="10"/>
                  </a:lnTo>
                  <a:lnTo>
                    <a:pt x="28" y="6"/>
                  </a:lnTo>
                  <a:lnTo>
                    <a:pt x="34" y="2"/>
                  </a:lnTo>
                  <a:lnTo>
                    <a:pt x="44" y="0"/>
                  </a:lnTo>
                  <a:lnTo>
                    <a:pt x="52" y="0"/>
                  </a:lnTo>
                  <a:lnTo>
                    <a:pt x="52" y="0"/>
                  </a:lnTo>
                  <a:lnTo>
                    <a:pt x="66" y="0"/>
                  </a:lnTo>
                  <a:lnTo>
                    <a:pt x="80" y="4"/>
                  </a:lnTo>
                  <a:lnTo>
                    <a:pt x="90" y="8"/>
                  </a:lnTo>
                  <a:lnTo>
                    <a:pt x="98" y="14"/>
                  </a:lnTo>
                  <a:lnTo>
                    <a:pt x="80" y="32"/>
                  </a:lnTo>
                  <a:lnTo>
                    <a:pt x="80" y="32"/>
                  </a:lnTo>
                  <a:lnTo>
                    <a:pt x="74" y="30"/>
                  </a:lnTo>
                  <a:lnTo>
                    <a:pt x="68" y="26"/>
                  </a:lnTo>
                  <a:lnTo>
                    <a:pt x="52" y="24"/>
                  </a:lnTo>
                  <a:lnTo>
                    <a:pt x="52" y="24"/>
                  </a:lnTo>
                  <a:lnTo>
                    <a:pt x="44" y="26"/>
                  </a:lnTo>
                  <a:lnTo>
                    <a:pt x="40" y="28"/>
                  </a:lnTo>
                  <a:lnTo>
                    <a:pt x="36" y="30"/>
                  </a:lnTo>
                  <a:lnTo>
                    <a:pt x="34" y="36"/>
                  </a:lnTo>
                  <a:lnTo>
                    <a:pt x="34" y="36"/>
                  </a:lnTo>
                  <a:lnTo>
                    <a:pt x="36" y="40"/>
                  </a:lnTo>
                  <a:lnTo>
                    <a:pt x="38" y="44"/>
                  </a:lnTo>
                  <a:lnTo>
                    <a:pt x="42" y="46"/>
                  </a:lnTo>
                  <a:lnTo>
                    <a:pt x="48" y="46"/>
                  </a:lnTo>
                  <a:lnTo>
                    <a:pt x="66" y="48"/>
                  </a:lnTo>
                  <a:lnTo>
                    <a:pt x="66" y="48"/>
                  </a:lnTo>
                  <a:lnTo>
                    <a:pt x="82" y="52"/>
                  </a:lnTo>
                  <a:lnTo>
                    <a:pt x="88" y="54"/>
                  </a:lnTo>
                  <a:lnTo>
                    <a:pt x="92" y="58"/>
                  </a:lnTo>
                  <a:lnTo>
                    <a:pt x="96" y="64"/>
                  </a:lnTo>
                  <a:lnTo>
                    <a:pt x="100" y="70"/>
                  </a:lnTo>
                  <a:lnTo>
                    <a:pt x="102" y="76"/>
                  </a:lnTo>
                  <a:lnTo>
                    <a:pt x="102" y="84"/>
                  </a:lnTo>
                  <a:lnTo>
                    <a:pt x="102" y="8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62" name="Freeform 52"/>
            <p:cNvSpPr>
              <a:spLocks/>
            </p:cNvSpPr>
            <p:nvPr/>
          </p:nvSpPr>
          <p:spPr bwMode="auto">
            <a:xfrm>
              <a:off x="1856" y="2371"/>
              <a:ext cx="94" cy="122"/>
            </a:xfrm>
            <a:custGeom>
              <a:avLst/>
              <a:gdLst/>
              <a:ahLst/>
              <a:cxnLst>
                <a:cxn ang="0">
                  <a:pos x="94" y="106"/>
                </a:cxn>
                <a:cxn ang="0">
                  <a:pos x="94" y="106"/>
                </a:cxn>
                <a:cxn ang="0">
                  <a:pos x="86" y="114"/>
                </a:cxn>
                <a:cxn ang="0">
                  <a:pos x="76" y="118"/>
                </a:cxn>
                <a:cxn ang="0">
                  <a:pos x="66" y="122"/>
                </a:cxn>
                <a:cxn ang="0">
                  <a:pos x="54" y="122"/>
                </a:cxn>
                <a:cxn ang="0">
                  <a:pos x="54" y="122"/>
                </a:cxn>
                <a:cxn ang="0">
                  <a:pos x="44" y="122"/>
                </a:cxn>
                <a:cxn ang="0">
                  <a:pos x="34" y="120"/>
                </a:cxn>
                <a:cxn ang="0">
                  <a:pos x="26" y="116"/>
                </a:cxn>
                <a:cxn ang="0">
                  <a:pos x="18" y="110"/>
                </a:cxn>
                <a:cxn ang="0">
                  <a:pos x="18" y="110"/>
                </a:cxn>
                <a:cxn ang="0">
                  <a:pos x="10" y="100"/>
                </a:cxn>
                <a:cxn ang="0">
                  <a:pos x="6" y="90"/>
                </a:cxn>
                <a:cxn ang="0">
                  <a:pos x="2" y="76"/>
                </a:cxn>
                <a:cxn ang="0">
                  <a:pos x="0" y="62"/>
                </a:cxn>
                <a:cxn ang="0">
                  <a:pos x="0" y="62"/>
                </a:cxn>
                <a:cxn ang="0">
                  <a:pos x="2" y="46"/>
                </a:cxn>
                <a:cxn ang="0">
                  <a:pos x="6" y="32"/>
                </a:cxn>
                <a:cxn ang="0">
                  <a:pos x="10" y="22"/>
                </a:cxn>
                <a:cxn ang="0">
                  <a:pos x="18" y="12"/>
                </a:cxn>
                <a:cxn ang="0">
                  <a:pos x="18" y="12"/>
                </a:cxn>
                <a:cxn ang="0">
                  <a:pos x="26" y="6"/>
                </a:cxn>
                <a:cxn ang="0">
                  <a:pos x="34" y="4"/>
                </a:cxn>
                <a:cxn ang="0">
                  <a:pos x="44" y="0"/>
                </a:cxn>
                <a:cxn ang="0">
                  <a:pos x="54" y="0"/>
                </a:cxn>
                <a:cxn ang="0">
                  <a:pos x="54" y="0"/>
                </a:cxn>
                <a:cxn ang="0">
                  <a:pos x="66" y="0"/>
                </a:cxn>
                <a:cxn ang="0">
                  <a:pos x="76" y="4"/>
                </a:cxn>
                <a:cxn ang="0">
                  <a:pos x="86" y="8"/>
                </a:cxn>
                <a:cxn ang="0">
                  <a:pos x="94" y="16"/>
                </a:cxn>
                <a:cxn ang="0">
                  <a:pos x="74" y="36"/>
                </a:cxn>
                <a:cxn ang="0">
                  <a:pos x="74" y="36"/>
                </a:cxn>
                <a:cxn ang="0">
                  <a:pos x="64" y="30"/>
                </a:cxn>
                <a:cxn ang="0">
                  <a:pos x="54" y="26"/>
                </a:cxn>
                <a:cxn ang="0">
                  <a:pos x="54" y="26"/>
                </a:cxn>
                <a:cxn ang="0">
                  <a:pos x="44" y="28"/>
                </a:cxn>
                <a:cxn ang="0">
                  <a:pos x="38" y="34"/>
                </a:cxn>
                <a:cxn ang="0">
                  <a:pos x="38" y="34"/>
                </a:cxn>
                <a:cxn ang="0">
                  <a:pos x="34" y="40"/>
                </a:cxn>
                <a:cxn ang="0">
                  <a:pos x="32" y="46"/>
                </a:cxn>
                <a:cxn ang="0">
                  <a:pos x="30" y="62"/>
                </a:cxn>
                <a:cxn ang="0">
                  <a:pos x="30" y="62"/>
                </a:cxn>
                <a:cxn ang="0">
                  <a:pos x="32" y="76"/>
                </a:cxn>
                <a:cxn ang="0">
                  <a:pos x="34" y="82"/>
                </a:cxn>
                <a:cxn ang="0">
                  <a:pos x="38" y="88"/>
                </a:cxn>
                <a:cxn ang="0">
                  <a:pos x="38" y="88"/>
                </a:cxn>
                <a:cxn ang="0">
                  <a:pos x="44" y="94"/>
                </a:cxn>
                <a:cxn ang="0">
                  <a:pos x="54" y="96"/>
                </a:cxn>
                <a:cxn ang="0">
                  <a:pos x="54" y="96"/>
                </a:cxn>
                <a:cxn ang="0">
                  <a:pos x="64" y="94"/>
                </a:cxn>
                <a:cxn ang="0">
                  <a:pos x="74" y="86"/>
                </a:cxn>
                <a:cxn ang="0">
                  <a:pos x="94" y="106"/>
                </a:cxn>
              </a:cxnLst>
              <a:rect l="0" t="0" r="r" b="b"/>
              <a:pathLst>
                <a:path w="94" h="122">
                  <a:moveTo>
                    <a:pt x="94" y="106"/>
                  </a:moveTo>
                  <a:lnTo>
                    <a:pt x="94" y="106"/>
                  </a:lnTo>
                  <a:lnTo>
                    <a:pt x="86" y="114"/>
                  </a:lnTo>
                  <a:lnTo>
                    <a:pt x="76" y="118"/>
                  </a:lnTo>
                  <a:lnTo>
                    <a:pt x="66" y="122"/>
                  </a:lnTo>
                  <a:lnTo>
                    <a:pt x="54" y="122"/>
                  </a:lnTo>
                  <a:lnTo>
                    <a:pt x="54" y="122"/>
                  </a:lnTo>
                  <a:lnTo>
                    <a:pt x="44" y="122"/>
                  </a:lnTo>
                  <a:lnTo>
                    <a:pt x="34" y="120"/>
                  </a:lnTo>
                  <a:lnTo>
                    <a:pt x="26" y="116"/>
                  </a:lnTo>
                  <a:lnTo>
                    <a:pt x="18" y="110"/>
                  </a:lnTo>
                  <a:lnTo>
                    <a:pt x="18" y="110"/>
                  </a:lnTo>
                  <a:lnTo>
                    <a:pt x="10" y="100"/>
                  </a:lnTo>
                  <a:lnTo>
                    <a:pt x="6" y="90"/>
                  </a:lnTo>
                  <a:lnTo>
                    <a:pt x="2" y="76"/>
                  </a:lnTo>
                  <a:lnTo>
                    <a:pt x="0" y="62"/>
                  </a:lnTo>
                  <a:lnTo>
                    <a:pt x="0" y="62"/>
                  </a:lnTo>
                  <a:lnTo>
                    <a:pt x="2" y="46"/>
                  </a:lnTo>
                  <a:lnTo>
                    <a:pt x="6" y="32"/>
                  </a:lnTo>
                  <a:lnTo>
                    <a:pt x="10" y="22"/>
                  </a:lnTo>
                  <a:lnTo>
                    <a:pt x="18" y="12"/>
                  </a:lnTo>
                  <a:lnTo>
                    <a:pt x="18" y="12"/>
                  </a:lnTo>
                  <a:lnTo>
                    <a:pt x="26" y="6"/>
                  </a:lnTo>
                  <a:lnTo>
                    <a:pt x="34" y="4"/>
                  </a:lnTo>
                  <a:lnTo>
                    <a:pt x="44" y="0"/>
                  </a:lnTo>
                  <a:lnTo>
                    <a:pt x="54" y="0"/>
                  </a:lnTo>
                  <a:lnTo>
                    <a:pt x="54" y="0"/>
                  </a:lnTo>
                  <a:lnTo>
                    <a:pt x="66" y="0"/>
                  </a:lnTo>
                  <a:lnTo>
                    <a:pt x="76" y="4"/>
                  </a:lnTo>
                  <a:lnTo>
                    <a:pt x="86" y="8"/>
                  </a:lnTo>
                  <a:lnTo>
                    <a:pt x="94" y="16"/>
                  </a:lnTo>
                  <a:lnTo>
                    <a:pt x="74" y="36"/>
                  </a:lnTo>
                  <a:lnTo>
                    <a:pt x="74" y="36"/>
                  </a:lnTo>
                  <a:lnTo>
                    <a:pt x="64" y="30"/>
                  </a:lnTo>
                  <a:lnTo>
                    <a:pt x="54" y="26"/>
                  </a:lnTo>
                  <a:lnTo>
                    <a:pt x="54" y="26"/>
                  </a:lnTo>
                  <a:lnTo>
                    <a:pt x="44" y="28"/>
                  </a:lnTo>
                  <a:lnTo>
                    <a:pt x="38" y="34"/>
                  </a:lnTo>
                  <a:lnTo>
                    <a:pt x="38" y="34"/>
                  </a:lnTo>
                  <a:lnTo>
                    <a:pt x="34" y="40"/>
                  </a:lnTo>
                  <a:lnTo>
                    <a:pt x="32" y="46"/>
                  </a:lnTo>
                  <a:lnTo>
                    <a:pt x="30" y="62"/>
                  </a:lnTo>
                  <a:lnTo>
                    <a:pt x="30" y="62"/>
                  </a:lnTo>
                  <a:lnTo>
                    <a:pt x="32" y="76"/>
                  </a:lnTo>
                  <a:lnTo>
                    <a:pt x="34" y="82"/>
                  </a:lnTo>
                  <a:lnTo>
                    <a:pt x="38" y="88"/>
                  </a:lnTo>
                  <a:lnTo>
                    <a:pt x="38" y="88"/>
                  </a:lnTo>
                  <a:lnTo>
                    <a:pt x="44" y="94"/>
                  </a:lnTo>
                  <a:lnTo>
                    <a:pt x="54" y="96"/>
                  </a:lnTo>
                  <a:lnTo>
                    <a:pt x="54" y="96"/>
                  </a:lnTo>
                  <a:lnTo>
                    <a:pt x="64" y="94"/>
                  </a:lnTo>
                  <a:lnTo>
                    <a:pt x="74" y="86"/>
                  </a:lnTo>
                  <a:lnTo>
                    <a:pt x="94" y="10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63" name="Freeform 53"/>
            <p:cNvSpPr>
              <a:spLocks/>
            </p:cNvSpPr>
            <p:nvPr/>
          </p:nvSpPr>
          <p:spPr bwMode="auto">
            <a:xfrm>
              <a:off x="1972" y="2329"/>
              <a:ext cx="100" cy="162"/>
            </a:xfrm>
            <a:custGeom>
              <a:avLst/>
              <a:gdLst/>
              <a:ahLst/>
              <a:cxnLst>
                <a:cxn ang="0">
                  <a:pos x="100" y="162"/>
                </a:cxn>
                <a:cxn ang="0">
                  <a:pos x="70" y="162"/>
                </a:cxn>
                <a:cxn ang="0">
                  <a:pos x="70" y="90"/>
                </a:cxn>
                <a:cxn ang="0">
                  <a:pos x="70" y="90"/>
                </a:cxn>
                <a:cxn ang="0">
                  <a:pos x="68" y="80"/>
                </a:cxn>
                <a:cxn ang="0">
                  <a:pos x="64" y="74"/>
                </a:cxn>
                <a:cxn ang="0">
                  <a:pos x="64" y="74"/>
                </a:cxn>
                <a:cxn ang="0">
                  <a:pos x="58" y="70"/>
                </a:cxn>
                <a:cxn ang="0">
                  <a:pos x="50" y="68"/>
                </a:cxn>
                <a:cxn ang="0">
                  <a:pos x="50" y="68"/>
                </a:cxn>
                <a:cxn ang="0">
                  <a:pos x="42" y="70"/>
                </a:cxn>
                <a:cxn ang="0">
                  <a:pos x="38" y="74"/>
                </a:cxn>
                <a:cxn ang="0">
                  <a:pos x="38" y="74"/>
                </a:cxn>
                <a:cxn ang="0">
                  <a:pos x="32" y="80"/>
                </a:cxn>
                <a:cxn ang="0">
                  <a:pos x="30" y="90"/>
                </a:cxn>
                <a:cxn ang="0">
                  <a:pos x="30" y="162"/>
                </a:cxn>
                <a:cxn ang="0">
                  <a:pos x="0" y="162"/>
                </a:cxn>
                <a:cxn ang="0">
                  <a:pos x="0" y="0"/>
                </a:cxn>
                <a:cxn ang="0">
                  <a:pos x="30" y="0"/>
                </a:cxn>
                <a:cxn ang="0">
                  <a:pos x="30" y="54"/>
                </a:cxn>
                <a:cxn ang="0">
                  <a:pos x="30" y="54"/>
                </a:cxn>
                <a:cxn ang="0">
                  <a:pos x="38" y="48"/>
                </a:cxn>
                <a:cxn ang="0">
                  <a:pos x="44" y="46"/>
                </a:cxn>
                <a:cxn ang="0">
                  <a:pos x="52" y="42"/>
                </a:cxn>
                <a:cxn ang="0">
                  <a:pos x="60" y="42"/>
                </a:cxn>
                <a:cxn ang="0">
                  <a:pos x="60" y="42"/>
                </a:cxn>
                <a:cxn ang="0">
                  <a:pos x="68" y="42"/>
                </a:cxn>
                <a:cxn ang="0">
                  <a:pos x="76" y="46"/>
                </a:cxn>
                <a:cxn ang="0">
                  <a:pos x="84" y="48"/>
                </a:cxn>
                <a:cxn ang="0">
                  <a:pos x="90" y="54"/>
                </a:cxn>
                <a:cxn ang="0">
                  <a:pos x="90" y="54"/>
                </a:cxn>
                <a:cxn ang="0">
                  <a:pos x="94" y="60"/>
                </a:cxn>
                <a:cxn ang="0">
                  <a:pos x="96" y="68"/>
                </a:cxn>
                <a:cxn ang="0">
                  <a:pos x="98" y="76"/>
                </a:cxn>
                <a:cxn ang="0">
                  <a:pos x="100" y="86"/>
                </a:cxn>
                <a:cxn ang="0">
                  <a:pos x="100" y="162"/>
                </a:cxn>
              </a:cxnLst>
              <a:rect l="0" t="0" r="r" b="b"/>
              <a:pathLst>
                <a:path w="100" h="162">
                  <a:moveTo>
                    <a:pt x="100" y="162"/>
                  </a:moveTo>
                  <a:lnTo>
                    <a:pt x="70" y="162"/>
                  </a:lnTo>
                  <a:lnTo>
                    <a:pt x="70" y="90"/>
                  </a:lnTo>
                  <a:lnTo>
                    <a:pt x="70" y="90"/>
                  </a:lnTo>
                  <a:lnTo>
                    <a:pt x="68" y="80"/>
                  </a:lnTo>
                  <a:lnTo>
                    <a:pt x="64" y="74"/>
                  </a:lnTo>
                  <a:lnTo>
                    <a:pt x="64" y="74"/>
                  </a:lnTo>
                  <a:lnTo>
                    <a:pt x="58" y="70"/>
                  </a:lnTo>
                  <a:lnTo>
                    <a:pt x="50" y="68"/>
                  </a:lnTo>
                  <a:lnTo>
                    <a:pt x="50" y="68"/>
                  </a:lnTo>
                  <a:lnTo>
                    <a:pt x="42" y="70"/>
                  </a:lnTo>
                  <a:lnTo>
                    <a:pt x="38" y="74"/>
                  </a:lnTo>
                  <a:lnTo>
                    <a:pt x="38" y="74"/>
                  </a:lnTo>
                  <a:lnTo>
                    <a:pt x="32" y="80"/>
                  </a:lnTo>
                  <a:lnTo>
                    <a:pt x="30" y="90"/>
                  </a:lnTo>
                  <a:lnTo>
                    <a:pt x="30" y="162"/>
                  </a:lnTo>
                  <a:lnTo>
                    <a:pt x="0" y="162"/>
                  </a:lnTo>
                  <a:lnTo>
                    <a:pt x="0" y="0"/>
                  </a:lnTo>
                  <a:lnTo>
                    <a:pt x="30" y="0"/>
                  </a:lnTo>
                  <a:lnTo>
                    <a:pt x="30" y="54"/>
                  </a:lnTo>
                  <a:lnTo>
                    <a:pt x="30" y="54"/>
                  </a:lnTo>
                  <a:lnTo>
                    <a:pt x="38" y="48"/>
                  </a:lnTo>
                  <a:lnTo>
                    <a:pt x="44" y="46"/>
                  </a:lnTo>
                  <a:lnTo>
                    <a:pt x="52" y="42"/>
                  </a:lnTo>
                  <a:lnTo>
                    <a:pt x="60" y="42"/>
                  </a:lnTo>
                  <a:lnTo>
                    <a:pt x="60" y="42"/>
                  </a:lnTo>
                  <a:lnTo>
                    <a:pt x="68" y="42"/>
                  </a:lnTo>
                  <a:lnTo>
                    <a:pt x="76" y="46"/>
                  </a:lnTo>
                  <a:lnTo>
                    <a:pt x="84" y="48"/>
                  </a:lnTo>
                  <a:lnTo>
                    <a:pt x="90" y="54"/>
                  </a:lnTo>
                  <a:lnTo>
                    <a:pt x="90" y="54"/>
                  </a:lnTo>
                  <a:lnTo>
                    <a:pt x="94" y="60"/>
                  </a:lnTo>
                  <a:lnTo>
                    <a:pt x="96" y="68"/>
                  </a:lnTo>
                  <a:lnTo>
                    <a:pt x="98" y="76"/>
                  </a:lnTo>
                  <a:lnTo>
                    <a:pt x="100" y="86"/>
                  </a:lnTo>
                  <a:lnTo>
                    <a:pt x="100" y="16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64" name="Freeform 54"/>
            <p:cNvSpPr>
              <a:spLocks noEditPoints="1"/>
            </p:cNvSpPr>
            <p:nvPr/>
          </p:nvSpPr>
          <p:spPr bwMode="auto">
            <a:xfrm>
              <a:off x="2104" y="2327"/>
              <a:ext cx="30" cy="164"/>
            </a:xfrm>
            <a:custGeom>
              <a:avLst/>
              <a:gdLst/>
              <a:ahLst/>
              <a:cxnLst>
                <a:cxn ang="0">
                  <a:pos x="30" y="26"/>
                </a:cxn>
                <a:cxn ang="0">
                  <a:pos x="0" y="26"/>
                </a:cxn>
                <a:cxn ang="0">
                  <a:pos x="0" y="0"/>
                </a:cxn>
                <a:cxn ang="0">
                  <a:pos x="30" y="0"/>
                </a:cxn>
                <a:cxn ang="0">
                  <a:pos x="30" y="26"/>
                </a:cxn>
                <a:cxn ang="0">
                  <a:pos x="30" y="164"/>
                </a:cxn>
                <a:cxn ang="0">
                  <a:pos x="0" y="164"/>
                </a:cxn>
                <a:cxn ang="0">
                  <a:pos x="0" y="46"/>
                </a:cxn>
                <a:cxn ang="0">
                  <a:pos x="30" y="46"/>
                </a:cxn>
                <a:cxn ang="0">
                  <a:pos x="30" y="164"/>
                </a:cxn>
              </a:cxnLst>
              <a:rect l="0" t="0" r="r" b="b"/>
              <a:pathLst>
                <a:path w="30" h="164">
                  <a:moveTo>
                    <a:pt x="30" y="26"/>
                  </a:moveTo>
                  <a:lnTo>
                    <a:pt x="0" y="26"/>
                  </a:lnTo>
                  <a:lnTo>
                    <a:pt x="0" y="0"/>
                  </a:lnTo>
                  <a:lnTo>
                    <a:pt x="30" y="0"/>
                  </a:lnTo>
                  <a:lnTo>
                    <a:pt x="30" y="26"/>
                  </a:lnTo>
                  <a:close/>
                  <a:moveTo>
                    <a:pt x="30" y="164"/>
                  </a:moveTo>
                  <a:lnTo>
                    <a:pt x="0" y="164"/>
                  </a:lnTo>
                  <a:lnTo>
                    <a:pt x="0" y="46"/>
                  </a:lnTo>
                  <a:lnTo>
                    <a:pt x="30" y="46"/>
                  </a:lnTo>
                  <a:lnTo>
                    <a:pt x="30" y="16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65" name="Freeform 55"/>
            <p:cNvSpPr>
              <a:spLocks/>
            </p:cNvSpPr>
            <p:nvPr/>
          </p:nvSpPr>
          <p:spPr bwMode="auto">
            <a:xfrm>
              <a:off x="2166" y="2371"/>
              <a:ext cx="100" cy="120"/>
            </a:xfrm>
            <a:custGeom>
              <a:avLst/>
              <a:gdLst/>
              <a:ahLst/>
              <a:cxnLst>
                <a:cxn ang="0">
                  <a:pos x="100" y="120"/>
                </a:cxn>
                <a:cxn ang="0">
                  <a:pos x="70" y="120"/>
                </a:cxn>
                <a:cxn ang="0">
                  <a:pos x="70" y="48"/>
                </a:cxn>
                <a:cxn ang="0">
                  <a:pos x="70" y="48"/>
                </a:cxn>
                <a:cxn ang="0">
                  <a:pos x="68" y="38"/>
                </a:cxn>
                <a:cxn ang="0">
                  <a:pos x="64" y="32"/>
                </a:cxn>
                <a:cxn ang="0">
                  <a:pos x="64" y="32"/>
                </a:cxn>
                <a:cxn ang="0">
                  <a:pos x="58" y="28"/>
                </a:cxn>
                <a:cxn ang="0">
                  <a:pos x="50" y="26"/>
                </a:cxn>
                <a:cxn ang="0">
                  <a:pos x="50" y="26"/>
                </a:cxn>
                <a:cxn ang="0">
                  <a:pos x="42" y="28"/>
                </a:cxn>
                <a:cxn ang="0">
                  <a:pos x="36" y="32"/>
                </a:cxn>
                <a:cxn ang="0">
                  <a:pos x="36" y="32"/>
                </a:cxn>
                <a:cxn ang="0">
                  <a:pos x="32" y="38"/>
                </a:cxn>
                <a:cxn ang="0">
                  <a:pos x="30" y="48"/>
                </a:cxn>
                <a:cxn ang="0">
                  <a:pos x="30" y="120"/>
                </a:cxn>
                <a:cxn ang="0">
                  <a:pos x="0" y="120"/>
                </a:cxn>
                <a:cxn ang="0">
                  <a:pos x="0" y="2"/>
                </a:cxn>
                <a:cxn ang="0">
                  <a:pos x="30" y="2"/>
                </a:cxn>
                <a:cxn ang="0">
                  <a:pos x="30" y="12"/>
                </a:cxn>
                <a:cxn ang="0">
                  <a:pos x="30" y="12"/>
                </a:cxn>
                <a:cxn ang="0">
                  <a:pos x="36" y="6"/>
                </a:cxn>
                <a:cxn ang="0">
                  <a:pos x="44" y="4"/>
                </a:cxn>
                <a:cxn ang="0">
                  <a:pos x="50" y="0"/>
                </a:cxn>
                <a:cxn ang="0">
                  <a:pos x="60" y="0"/>
                </a:cxn>
                <a:cxn ang="0">
                  <a:pos x="60" y="0"/>
                </a:cxn>
                <a:cxn ang="0">
                  <a:pos x="68" y="0"/>
                </a:cxn>
                <a:cxn ang="0">
                  <a:pos x="76" y="2"/>
                </a:cxn>
                <a:cxn ang="0">
                  <a:pos x="82" y="6"/>
                </a:cxn>
                <a:cxn ang="0">
                  <a:pos x="88" y="10"/>
                </a:cxn>
                <a:cxn ang="0">
                  <a:pos x="88" y="10"/>
                </a:cxn>
                <a:cxn ang="0">
                  <a:pos x="94" y="18"/>
                </a:cxn>
                <a:cxn ang="0">
                  <a:pos x="96" y="26"/>
                </a:cxn>
                <a:cxn ang="0">
                  <a:pos x="100" y="34"/>
                </a:cxn>
                <a:cxn ang="0">
                  <a:pos x="100" y="44"/>
                </a:cxn>
                <a:cxn ang="0">
                  <a:pos x="100" y="120"/>
                </a:cxn>
              </a:cxnLst>
              <a:rect l="0" t="0" r="r" b="b"/>
              <a:pathLst>
                <a:path w="100" h="120">
                  <a:moveTo>
                    <a:pt x="100" y="120"/>
                  </a:moveTo>
                  <a:lnTo>
                    <a:pt x="70" y="120"/>
                  </a:lnTo>
                  <a:lnTo>
                    <a:pt x="70" y="48"/>
                  </a:lnTo>
                  <a:lnTo>
                    <a:pt x="70" y="48"/>
                  </a:lnTo>
                  <a:lnTo>
                    <a:pt x="68" y="38"/>
                  </a:lnTo>
                  <a:lnTo>
                    <a:pt x="64" y="32"/>
                  </a:lnTo>
                  <a:lnTo>
                    <a:pt x="64" y="32"/>
                  </a:lnTo>
                  <a:lnTo>
                    <a:pt x="58" y="28"/>
                  </a:lnTo>
                  <a:lnTo>
                    <a:pt x="50" y="26"/>
                  </a:lnTo>
                  <a:lnTo>
                    <a:pt x="50" y="26"/>
                  </a:lnTo>
                  <a:lnTo>
                    <a:pt x="42" y="28"/>
                  </a:lnTo>
                  <a:lnTo>
                    <a:pt x="36" y="32"/>
                  </a:lnTo>
                  <a:lnTo>
                    <a:pt x="36" y="32"/>
                  </a:lnTo>
                  <a:lnTo>
                    <a:pt x="32" y="38"/>
                  </a:lnTo>
                  <a:lnTo>
                    <a:pt x="30" y="48"/>
                  </a:lnTo>
                  <a:lnTo>
                    <a:pt x="30" y="120"/>
                  </a:lnTo>
                  <a:lnTo>
                    <a:pt x="0" y="120"/>
                  </a:lnTo>
                  <a:lnTo>
                    <a:pt x="0" y="2"/>
                  </a:lnTo>
                  <a:lnTo>
                    <a:pt x="30" y="2"/>
                  </a:lnTo>
                  <a:lnTo>
                    <a:pt x="30" y="12"/>
                  </a:lnTo>
                  <a:lnTo>
                    <a:pt x="30" y="12"/>
                  </a:lnTo>
                  <a:lnTo>
                    <a:pt x="36" y="6"/>
                  </a:lnTo>
                  <a:lnTo>
                    <a:pt x="44" y="4"/>
                  </a:lnTo>
                  <a:lnTo>
                    <a:pt x="50" y="0"/>
                  </a:lnTo>
                  <a:lnTo>
                    <a:pt x="60" y="0"/>
                  </a:lnTo>
                  <a:lnTo>
                    <a:pt x="60" y="0"/>
                  </a:lnTo>
                  <a:lnTo>
                    <a:pt x="68" y="0"/>
                  </a:lnTo>
                  <a:lnTo>
                    <a:pt x="76" y="2"/>
                  </a:lnTo>
                  <a:lnTo>
                    <a:pt x="82" y="6"/>
                  </a:lnTo>
                  <a:lnTo>
                    <a:pt x="88" y="10"/>
                  </a:lnTo>
                  <a:lnTo>
                    <a:pt x="88" y="10"/>
                  </a:lnTo>
                  <a:lnTo>
                    <a:pt x="94" y="18"/>
                  </a:lnTo>
                  <a:lnTo>
                    <a:pt x="96" y="26"/>
                  </a:lnTo>
                  <a:lnTo>
                    <a:pt x="100" y="34"/>
                  </a:lnTo>
                  <a:lnTo>
                    <a:pt x="100" y="44"/>
                  </a:lnTo>
                  <a:lnTo>
                    <a:pt x="100"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66" name="Freeform 56"/>
            <p:cNvSpPr>
              <a:spLocks noEditPoints="1"/>
            </p:cNvSpPr>
            <p:nvPr/>
          </p:nvSpPr>
          <p:spPr bwMode="auto">
            <a:xfrm>
              <a:off x="2292" y="2371"/>
              <a:ext cx="104" cy="122"/>
            </a:xfrm>
            <a:custGeom>
              <a:avLst/>
              <a:gdLst/>
              <a:ahLst/>
              <a:cxnLst>
                <a:cxn ang="0">
                  <a:pos x="30" y="70"/>
                </a:cxn>
                <a:cxn ang="0">
                  <a:pos x="32" y="82"/>
                </a:cxn>
                <a:cxn ang="0">
                  <a:pos x="36" y="90"/>
                </a:cxn>
                <a:cxn ang="0">
                  <a:pos x="56" y="98"/>
                </a:cxn>
                <a:cxn ang="0">
                  <a:pos x="64" y="96"/>
                </a:cxn>
                <a:cxn ang="0">
                  <a:pos x="76" y="90"/>
                </a:cxn>
                <a:cxn ang="0">
                  <a:pos x="100" y="104"/>
                </a:cxn>
                <a:cxn ang="0">
                  <a:pos x="92" y="112"/>
                </a:cxn>
                <a:cxn ang="0">
                  <a:pos x="82" y="118"/>
                </a:cxn>
                <a:cxn ang="0">
                  <a:pos x="56" y="122"/>
                </a:cxn>
                <a:cxn ang="0">
                  <a:pos x="42" y="122"/>
                </a:cxn>
                <a:cxn ang="0">
                  <a:pos x="22" y="114"/>
                </a:cxn>
                <a:cxn ang="0">
                  <a:pos x="8" y="98"/>
                </a:cxn>
                <a:cxn ang="0">
                  <a:pos x="2" y="76"/>
                </a:cxn>
                <a:cxn ang="0">
                  <a:pos x="0" y="62"/>
                </a:cxn>
                <a:cxn ang="0">
                  <a:pos x="4" y="36"/>
                </a:cxn>
                <a:cxn ang="0">
                  <a:pos x="14" y="16"/>
                </a:cxn>
                <a:cxn ang="0">
                  <a:pos x="22" y="8"/>
                </a:cxn>
                <a:cxn ang="0">
                  <a:pos x="42" y="0"/>
                </a:cxn>
                <a:cxn ang="0">
                  <a:pos x="52" y="0"/>
                </a:cxn>
                <a:cxn ang="0">
                  <a:pos x="74" y="4"/>
                </a:cxn>
                <a:cxn ang="0">
                  <a:pos x="90" y="16"/>
                </a:cxn>
                <a:cxn ang="0">
                  <a:pos x="96" y="24"/>
                </a:cxn>
                <a:cxn ang="0">
                  <a:pos x="104" y="46"/>
                </a:cxn>
                <a:cxn ang="0">
                  <a:pos x="104" y="70"/>
                </a:cxn>
                <a:cxn ang="0">
                  <a:pos x="76" y="50"/>
                </a:cxn>
                <a:cxn ang="0">
                  <a:pos x="72" y="38"/>
                </a:cxn>
                <a:cxn ang="0">
                  <a:pos x="68" y="32"/>
                </a:cxn>
                <a:cxn ang="0">
                  <a:pos x="58" y="26"/>
                </a:cxn>
                <a:cxn ang="0">
                  <a:pos x="52" y="24"/>
                </a:cxn>
                <a:cxn ang="0">
                  <a:pos x="40" y="28"/>
                </a:cxn>
                <a:cxn ang="0">
                  <a:pos x="32" y="38"/>
                </a:cxn>
                <a:cxn ang="0">
                  <a:pos x="30" y="44"/>
                </a:cxn>
                <a:cxn ang="0">
                  <a:pos x="76" y="50"/>
                </a:cxn>
              </a:cxnLst>
              <a:rect l="0" t="0" r="r" b="b"/>
              <a:pathLst>
                <a:path w="104" h="122">
                  <a:moveTo>
                    <a:pt x="104" y="70"/>
                  </a:moveTo>
                  <a:lnTo>
                    <a:pt x="30" y="70"/>
                  </a:lnTo>
                  <a:lnTo>
                    <a:pt x="30" y="70"/>
                  </a:lnTo>
                  <a:lnTo>
                    <a:pt x="32" y="82"/>
                  </a:lnTo>
                  <a:lnTo>
                    <a:pt x="36" y="90"/>
                  </a:lnTo>
                  <a:lnTo>
                    <a:pt x="36" y="90"/>
                  </a:lnTo>
                  <a:lnTo>
                    <a:pt x="44" y="96"/>
                  </a:lnTo>
                  <a:lnTo>
                    <a:pt x="56" y="98"/>
                  </a:lnTo>
                  <a:lnTo>
                    <a:pt x="56" y="98"/>
                  </a:lnTo>
                  <a:lnTo>
                    <a:pt x="64" y="96"/>
                  </a:lnTo>
                  <a:lnTo>
                    <a:pt x="70" y="94"/>
                  </a:lnTo>
                  <a:lnTo>
                    <a:pt x="76" y="90"/>
                  </a:lnTo>
                  <a:lnTo>
                    <a:pt x="82" y="86"/>
                  </a:lnTo>
                  <a:lnTo>
                    <a:pt x="100" y="104"/>
                  </a:lnTo>
                  <a:lnTo>
                    <a:pt x="100" y="104"/>
                  </a:lnTo>
                  <a:lnTo>
                    <a:pt x="92" y="112"/>
                  </a:lnTo>
                  <a:lnTo>
                    <a:pt x="82" y="118"/>
                  </a:lnTo>
                  <a:lnTo>
                    <a:pt x="82" y="118"/>
                  </a:lnTo>
                  <a:lnTo>
                    <a:pt x="70" y="122"/>
                  </a:lnTo>
                  <a:lnTo>
                    <a:pt x="56" y="122"/>
                  </a:lnTo>
                  <a:lnTo>
                    <a:pt x="56" y="122"/>
                  </a:lnTo>
                  <a:lnTo>
                    <a:pt x="42" y="122"/>
                  </a:lnTo>
                  <a:lnTo>
                    <a:pt x="32" y="118"/>
                  </a:lnTo>
                  <a:lnTo>
                    <a:pt x="22" y="114"/>
                  </a:lnTo>
                  <a:lnTo>
                    <a:pt x="14" y="106"/>
                  </a:lnTo>
                  <a:lnTo>
                    <a:pt x="8" y="98"/>
                  </a:lnTo>
                  <a:lnTo>
                    <a:pt x="4" y="88"/>
                  </a:lnTo>
                  <a:lnTo>
                    <a:pt x="2" y="76"/>
                  </a:lnTo>
                  <a:lnTo>
                    <a:pt x="0" y="62"/>
                  </a:lnTo>
                  <a:lnTo>
                    <a:pt x="0" y="62"/>
                  </a:lnTo>
                  <a:lnTo>
                    <a:pt x="2" y="48"/>
                  </a:lnTo>
                  <a:lnTo>
                    <a:pt x="4" y="36"/>
                  </a:lnTo>
                  <a:lnTo>
                    <a:pt x="8" y="24"/>
                  </a:lnTo>
                  <a:lnTo>
                    <a:pt x="14" y="16"/>
                  </a:lnTo>
                  <a:lnTo>
                    <a:pt x="14" y="16"/>
                  </a:lnTo>
                  <a:lnTo>
                    <a:pt x="22" y="8"/>
                  </a:lnTo>
                  <a:lnTo>
                    <a:pt x="32" y="4"/>
                  </a:lnTo>
                  <a:lnTo>
                    <a:pt x="42" y="0"/>
                  </a:lnTo>
                  <a:lnTo>
                    <a:pt x="52" y="0"/>
                  </a:lnTo>
                  <a:lnTo>
                    <a:pt x="52" y="0"/>
                  </a:lnTo>
                  <a:lnTo>
                    <a:pt x="64" y="0"/>
                  </a:lnTo>
                  <a:lnTo>
                    <a:pt x="74" y="4"/>
                  </a:lnTo>
                  <a:lnTo>
                    <a:pt x="84" y="10"/>
                  </a:lnTo>
                  <a:lnTo>
                    <a:pt x="90" y="16"/>
                  </a:lnTo>
                  <a:lnTo>
                    <a:pt x="90" y="16"/>
                  </a:lnTo>
                  <a:lnTo>
                    <a:pt x="96" y="24"/>
                  </a:lnTo>
                  <a:lnTo>
                    <a:pt x="102" y="34"/>
                  </a:lnTo>
                  <a:lnTo>
                    <a:pt x="104" y="46"/>
                  </a:lnTo>
                  <a:lnTo>
                    <a:pt x="104" y="58"/>
                  </a:lnTo>
                  <a:lnTo>
                    <a:pt x="104" y="70"/>
                  </a:lnTo>
                  <a:close/>
                  <a:moveTo>
                    <a:pt x="76" y="50"/>
                  </a:moveTo>
                  <a:lnTo>
                    <a:pt x="76" y="50"/>
                  </a:lnTo>
                  <a:lnTo>
                    <a:pt x="74" y="44"/>
                  </a:lnTo>
                  <a:lnTo>
                    <a:pt x="72" y="38"/>
                  </a:lnTo>
                  <a:lnTo>
                    <a:pt x="72" y="38"/>
                  </a:lnTo>
                  <a:lnTo>
                    <a:pt x="68" y="32"/>
                  </a:lnTo>
                  <a:lnTo>
                    <a:pt x="64" y="28"/>
                  </a:lnTo>
                  <a:lnTo>
                    <a:pt x="58" y="26"/>
                  </a:lnTo>
                  <a:lnTo>
                    <a:pt x="52" y="24"/>
                  </a:lnTo>
                  <a:lnTo>
                    <a:pt x="52" y="24"/>
                  </a:lnTo>
                  <a:lnTo>
                    <a:pt x="46" y="26"/>
                  </a:lnTo>
                  <a:lnTo>
                    <a:pt x="40" y="28"/>
                  </a:lnTo>
                  <a:lnTo>
                    <a:pt x="36" y="32"/>
                  </a:lnTo>
                  <a:lnTo>
                    <a:pt x="32" y="38"/>
                  </a:lnTo>
                  <a:lnTo>
                    <a:pt x="32" y="38"/>
                  </a:lnTo>
                  <a:lnTo>
                    <a:pt x="30" y="44"/>
                  </a:lnTo>
                  <a:lnTo>
                    <a:pt x="30" y="50"/>
                  </a:lnTo>
                  <a:lnTo>
                    <a:pt x="76" y="5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67" name="Freeform 57"/>
            <p:cNvSpPr>
              <a:spLocks/>
            </p:cNvSpPr>
            <p:nvPr/>
          </p:nvSpPr>
          <p:spPr bwMode="auto">
            <a:xfrm>
              <a:off x="2424" y="2371"/>
              <a:ext cx="100" cy="120"/>
            </a:xfrm>
            <a:custGeom>
              <a:avLst/>
              <a:gdLst/>
              <a:ahLst/>
              <a:cxnLst>
                <a:cxn ang="0">
                  <a:pos x="100" y="120"/>
                </a:cxn>
                <a:cxn ang="0">
                  <a:pos x="70" y="120"/>
                </a:cxn>
                <a:cxn ang="0">
                  <a:pos x="70" y="48"/>
                </a:cxn>
                <a:cxn ang="0">
                  <a:pos x="70" y="48"/>
                </a:cxn>
                <a:cxn ang="0">
                  <a:pos x="68" y="38"/>
                </a:cxn>
                <a:cxn ang="0">
                  <a:pos x="62" y="32"/>
                </a:cxn>
                <a:cxn ang="0">
                  <a:pos x="62" y="32"/>
                </a:cxn>
                <a:cxn ang="0">
                  <a:pos x="56" y="28"/>
                </a:cxn>
                <a:cxn ang="0">
                  <a:pos x="50" y="26"/>
                </a:cxn>
                <a:cxn ang="0">
                  <a:pos x="50" y="26"/>
                </a:cxn>
                <a:cxn ang="0">
                  <a:pos x="42" y="28"/>
                </a:cxn>
                <a:cxn ang="0">
                  <a:pos x="36" y="32"/>
                </a:cxn>
                <a:cxn ang="0">
                  <a:pos x="36" y="32"/>
                </a:cxn>
                <a:cxn ang="0">
                  <a:pos x="32" y="38"/>
                </a:cxn>
                <a:cxn ang="0">
                  <a:pos x="30" y="48"/>
                </a:cxn>
                <a:cxn ang="0">
                  <a:pos x="30" y="120"/>
                </a:cxn>
                <a:cxn ang="0">
                  <a:pos x="0" y="120"/>
                </a:cxn>
                <a:cxn ang="0">
                  <a:pos x="0" y="2"/>
                </a:cxn>
                <a:cxn ang="0">
                  <a:pos x="30" y="2"/>
                </a:cxn>
                <a:cxn ang="0">
                  <a:pos x="30" y="12"/>
                </a:cxn>
                <a:cxn ang="0">
                  <a:pos x="30" y="12"/>
                </a:cxn>
                <a:cxn ang="0">
                  <a:pos x="36" y="6"/>
                </a:cxn>
                <a:cxn ang="0">
                  <a:pos x="42" y="4"/>
                </a:cxn>
                <a:cxn ang="0">
                  <a:pos x="50" y="0"/>
                </a:cxn>
                <a:cxn ang="0">
                  <a:pos x="58" y="0"/>
                </a:cxn>
                <a:cxn ang="0">
                  <a:pos x="58" y="0"/>
                </a:cxn>
                <a:cxn ang="0">
                  <a:pos x="68" y="0"/>
                </a:cxn>
                <a:cxn ang="0">
                  <a:pos x="74" y="2"/>
                </a:cxn>
                <a:cxn ang="0">
                  <a:pos x="82" y="6"/>
                </a:cxn>
                <a:cxn ang="0">
                  <a:pos x="88" y="10"/>
                </a:cxn>
                <a:cxn ang="0">
                  <a:pos x="88" y="10"/>
                </a:cxn>
                <a:cxn ang="0">
                  <a:pos x="92" y="18"/>
                </a:cxn>
                <a:cxn ang="0">
                  <a:pos x="96" y="26"/>
                </a:cxn>
                <a:cxn ang="0">
                  <a:pos x="98" y="34"/>
                </a:cxn>
                <a:cxn ang="0">
                  <a:pos x="100" y="44"/>
                </a:cxn>
                <a:cxn ang="0">
                  <a:pos x="100" y="120"/>
                </a:cxn>
              </a:cxnLst>
              <a:rect l="0" t="0" r="r" b="b"/>
              <a:pathLst>
                <a:path w="100" h="120">
                  <a:moveTo>
                    <a:pt x="100" y="120"/>
                  </a:moveTo>
                  <a:lnTo>
                    <a:pt x="70" y="120"/>
                  </a:lnTo>
                  <a:lnTo>
                    <a:pt x="70" y="48"/>
                  </a:lnTo>
                  <a:lnTo>
                    <a:pt x="70" y="48"/>
                  </a:lnTo>
                  <a:lnTo>
                    <a:pt x="68" y="38"/>
                  </a:lnTo>
                  <a:lnTo>
                    <a:pt x="62" y="32"/>
                  </a:lnTo>
                  <a:lnTo>
                    <a:pt x="62" y="32"/>
                  </a:lnTo>
                  <a:lnTo>
                    <a:pt x="56" y="28"/>
                  </a:lnTo>
                  <a:lnTo>
                    <a:pt x="50" y="26"/>
                  </a:lnTo>
                  <a:lnTo>
                    <a:pt x="50" y="26"/>
                  </a:lnTo>
                  <a:lnTo>
                    <a:pt x="42" y="28"/>
                  </a:lnTo>
                  <a:lnTo>
                    <a:pt x="36" y="32"/>
                  </a:lnTo>
                  <a:lnTo>
                    <a:pt x="36" y="32"/>
                  </a:lnTo>
                  <a:lnTo>
                    <a:pt x="32" y="38"/>
                  </a:lnTo>
                  <a:lnTo>
                    <a:pt x="30" y="48"/>
                  </a:lnTo>
                  <a:lnTo>
                    <a:pt x="30" y="120"/>
                  </a:lnTo>
                  <a:lnTo>
                    <a:pt x="0" y="120"/>
                  </a:lnTo>
                  <a:lnTo>
                    <a:pt x="0" y="2"/>
                  </a:lnTo>
                  <a:lnTo>
                    <a:pt x="30" y="2"/>
                  </a:lnTo>
                  <a:lnTo>
                    <a:pt x="30" y="12"/>
                  </a:lnTo>
                  <a:lnTo>
                    <a:pt x="30" y="12"/>
                  </a:lnTo>
                  <a:lnTo>
                    <a:pt x="36" y="6"/>
                  </a:lnTo>
                  <a:lnTo>
                    <a:pt x="42" y="4"/>
                  </a:lnTo>
                  <a:lnTo>
                    <a:pt x="50" y="0"/>
                  </a:lnTo>
                  <a:lnTo>
                    <a:pt x="58" y="0"/>
                  </a:lnTo>
                  <a:lnTo>
                    <a:pt x="58" y="0"/>
                  </a:lnTo>
                  <a:lnTo>
                    <a:pt x="68" y="0"/>
                  </a:lnTo>
                  <a:lnTo>
                    <a:pt x="74" y="2"/>
                  </a:lnTo>
                  <a:lnTo>
                    <a:pt x="82" y="6"/>
                  </a:lnTo>
                  <a:lnTo>
                    <a:pt x="88" y="10"/>
                  </a:lnTo>
                  <a:lnTo>
                    <a:pt x="88" y="10"/>
                  </a:lnTo>
                  <a:lnTo>
                    <a:pt x="92" y="18"/>
                  </a:lnTo>
                  <a:lnTo>
                    <a:pt x="96" y="26"/>
                  </a:lnTo>
                  <a:lnTo>
                    <a:pt x="98" y="34"/>
                  </a:lnTo>
                  <a:lnTo>
                    <a:pt x="100" y="44"/>
                  </a:lnTo>
                  <a:lnTo>
                    <a:pt x="100"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68" name="Freeform 58"/>
            <p:cNvSpPr>
              <a:spLocks noEditPoints="1"/>
            </p:cNvSpPr>
            <p:nvPr/>
          </p:nvSpPr>
          <p:spPr bwMode="auto">
            <a:xfrm>
              <a:off x="2556" y="2329"/>
              <a:ext cx="100" cy="164"/>
            </a:xfrm>
            <a:custGeom>
              <a:avLst/>
              <a:gdLst/>
              <a:ahLst/>
              <a:cxnLst>
                <a:cxn ang="0">
                  <a:pos x="100" y="104"/>
                </a:cxn>
                <a:cxn ang="0">
                  <a:pos x="98" y="130"/>
                </a:cxn>
                <a:cxn ang="0">
                  <a:pos x="88" y="154"/>
                </a:cxn>
                <a:cxn ang="0">
                  <a:pos x="82" y="158"/>
                </a:cxn>
                <a:cxn ang="0">
                  <a:pos x="68" y="164"/>
                </a:cxn>
                <a:cxn ang="0">
                  <a:pos x="58" y="164"/>
                </a:cxn>
                <a:cxn ang="0">
                  <a:pos x="42" y="162"/>
                </a:cxn>
                <a:cxn ang="0">
                  <a:pos x="28" y="152"/>
                </a:cxn>
                <a:cxn ang="0">
                  <a:pos x="0" y="162"/>
                </a:cxn>
                <a:cxn ang="0">
                  <a:pos x="30" y="0"/>
                </a:cxn>
                <a:cxn ang="0">
                  <a:pos x="30" y="54"/>
                </a:cxn>
                <a:cxn ang="0">
                  <a:pos x="42" y="44"/>
                </a:cxn>
                <a:cxn ang="0">
                  <a:pos x="58" y="42"/>
                </a:cxn>
                <a:cxn ang="0">
                  <a:pos x="68" y="42"/>
                </a:cxn>
                <a:cxn ang="0">
                  <a:pos x="82" y="48"/>
                </a:cxn>
                <a:cxn ang="0">
                  <a:pos x="88" y="52"/>
                </a:cxn>
                <a:cxn ang="0">
                  <a:pos x="98" y="76"/>
                </a:cxn>
                <a:cxn ang="0">
                  <a:pos x="100" y="104"/>
                </a:cxn>
                <a:cxn ang="0">
                  <a:pos x="70" y="104"/>
                </a:cxn>
                <a:cxn ang="0">
                  <a:pos x="68" y="90"/>
                </a:cxn>
                <a:cxn ang="0">
                  <a:pos x="68" y="80"/>
                </a:cxn>
                <a:cxn ang="0">
                  <a:pos x="60" y="72"/>
                </a:cxn>
                <a:cxn ang="0">
                  <a:pos x="50" y="68"/>
                </a:cxn>
                <a:cxn ang="0">
                  <a:pos x="44" y="70"/>
                </a:cxn>
                <a:cxn ang="0">
                  <a:pos x="34" y="76"/>
                </a:cxn>
                <a:cxn ang="0">
                  <a:pos x="32" y="80"/>
                </a:cxn>
                <a:cxn ang="0">
                  <a:pos x="30" y="104"/>
                </a:cxn>
                <a:cxn ang="0">
                  <a:pos x="30" y="116"/>
                </a:cxn>
                <a:cxn ang="0">
                  <a:pos x="32" y="126"/>
                </a:cxn>
                <a:cxn ang="0">
                  <a:pos x="38" y="134"/>
                </a:cxn>
                <a:cxn ang="0">
                  <a:pos x="50" y="138"/>
                </a:cxn>
                <a:cxn ang="0">
                  <a:pos x="56" y="136"/>
                </a:cxn>
                <a:cxn ang="0">
                  <a:pos x="64" y="130"/>
                </a:cxn>
                <a:cxn ang="0">
                  <a:pos x="68" y="126"/>
                </a:cxn>
                <a:cxn ang="0">
                  <a:pos x="70" y="104"/>
                </a:cxn>
              </a:cxnLst>
              <a:rect l="0" t="0" r="r" b="b"/>
              <a:pathLst>
                <a:path w="100" h="164">
                  <a:moveTo>
                    <a:pt x="100" y="104"/>
                  </a:moveTo>
                  <a:lnTo>
                    <a:pt x="100" y="104"/>
                  </a:lnTo>
                  <a:lnTo>
                    <a:pt x="98" y="130"/>
                  </a:lnTo>
                  <a:lnTo>
                    <a:pt x="98" y="130"/>
                  </a:lnTo>
                  <a:lnTo>
                    <a:pt x="94" y="144"/>
                  </a:lnTo>
                  <a:lnTo>
                    <a:pt x="88" y="154"/>
                  </a:lnTo>
                  <a:lnTo>
                    <a:pt x="88" y="154"/>
                  </a:lnTo>
                  <a:lnTo>
                    <a:pt x="82" y="158"/>
                  </a:lnTo>
                  <a:lnTo>
                    <a:pt x="74" y="162"/>
                  </a:lnTo>
                  <a:lnTo>
                    <a:pt x="68" y="164"/>
                  </a:lnTo>
                  <a:lnTo>
                    <a:pt x="58" y="164"/>
                  </a:lnTo>
                  <a:lnTo>
                    <a:pt x="58" y="164"/>
                  </a:lnTo>
                  <a:lnTo>
                    <a:pt x="50" y="164"/>
                  </a:lnTo>
                  <a:lnTo>
                    <a:pt x="42" y="162"/>
                  </a:lnTo>
                  <a:lnTo>
                    <a:pt x="34" y="158"/>
                  </a:lnTo>
                  <a:lnTo>
                    <a:pt x="28" y="152"/>
                  </a:lnTo>
                  <a:lnTo>
                    <a:pt x="28" y="162"/>
                  </a:lnTo>
                  <a:lnTo>
                    <a:pt x="0" y="162"/>
                  </a:lnTo>
                  <a:lnTo>
                    <a:pt x="0" y="0"/>
                  </a:lnTo>
                  <a:lnTo>
                    <a:pt x="30" y="0"/>
                  </a:lnTo>
                  <a:lnTo>
                    <a:pt x="30" y="54"/>
                  </a:lnTo>
                  <a:lnTo>
                    <a:pt x="30" y="54"/>
                  </a:lnTo>
                  <a:lnTo>
                    <a:pt x="36" y="48"/>
                  </a:lnTo>
                  <a:lnTo>
                    <a:pt x="42" y="44"/>
                  </a:lnTo>
                  <a:lnTo>
                    <a:pt x="50" y="42"/>
                  </a:lnTo>
                  <a:lnTo>
                    <a:pt x="58" y="42"/>
                  </a:lnTo>
                  <a:lnTo>
                    <a:pt x="58" y="42"/>
                  </a:lnTo>
                  <a:lnTo>
                    <a:pt x="68" y="42"/>
                  </a:lnTo>
                  <a:lnTo>
                    <a:pt x="74" y="44"/>
                  </a:lnTo>
                  <a:lnTo>
                    <a:pt x="82" y="48"/>
                  </a:lnTo>
                  <a:lnTo>
                    <a:pt x="88" y="52"/>
                  </a:lnTo>
                  <a:lnTo>
                    <a:pt x="88" y="52"/>
                  </a:lnTo>
                  <a:lnTo>
                    <a:pt x="94" y="62"/>
                  </a:lnTo>
                  <a:lnTo>
                    <a:pt x="98" y="76"/>
                  </a:lnTo>
                  <a:lnTo>
                    <a:pt x="98" y="76"/>
                  </a:lnTo>
                  <a:lnTo>
                    <a:pt x="100" y="104"/>
                  </a:lnTo>
                  <a:lnTo>
                    <a:pt x="100" y="104"/>
                  </a:lnTo>
                  <a:close/>
                  <a:moveTo>
                    <a:pt x="70" y="104"/>
                  </a:moveTo>
                  <a:lnTo>
                    <a:pt x="70" y="104"/>
                  </a:lnTo>
                  <a:lnTo>
                    <a:pt x="68" y="90"/>
                  </a:lnTo>
                  <a:lnTo>
                    <a:pt x="68" y="80"/>
                  </a:lnTo>
                  <a:lnTo>
                    <a:pt x="68" y="80"/>
                  </a:lnTo>
                  <a:lnTo>
                    <a:pt x="64" y="76"/>
                  </a:lnTo>
                  <a:lnTo>
                    <a:pt x="60" y="72"/>
                  </a:lnTo>
                  <a:lnTo>
                    <a:pt x="56" y="70"/>
                  </a:lnTo>
                  <a:lnTo>
                    <a:pt x="50" y="68"/>
                  </a:lnTo>
                  <a:lnTo>
                    <a:pt x="50" y="68"/>
                  </a:lnTo>
                  <a:lnTo>
                    <a:pt x="44" y="70"/>
                  </a:lnTo>
                  <a:lnTo>
                    <a:pt x="38" y="72"/>
                  </a:lnTo>
                  <a:lnTo>
                    <a:pt x="34" y="76"/>
                  </a:lnTo>
                  <a:lnTo>
                    <a:pt x="32" y="80"/>
                  </a:lnTo>
                  <a:lnTo>
                    <a:pt x="32" y="80"/>
                  </a:lnTo>
                  <a:lnTo>
                    <a:pt x="30" y="90"/>
                  </a:lnTo>
                  <a:lnTo>
                    <a:pt x="30" y="104"/>
                  </a:lnTo>
                  <a:lnTo>
                    <a:pt x="30" y="104"/>
                  </a:lnTo>
                  <a:lnTo>
                    <a:pt x="30" y="116"/>
                  </a:lnTo>
                  <a:lnTo>
                    <a:pt x="32" y="126"/>
                  </a:lnTo>
                  <a:lnTo>
                    <a:pt x="32" y="126"/>
                  </a:lnTo>
                  <a:lnTo>
                    <a:pt x="34" y="130"/>
                  </a:lnTo>
                  <a:lnTo>
                    <a:pt x="38" y="134"/>
                  </a:lnTo>
                  <a:lnTo>
                    <a:pt x="44" y="136"/>
                  </a:lnTo>
                  <a:lnTo>
                    <a:pt x="50" y="138"/>
                  </a:lnTo>
                  <a:lnTo>
                    <a:pt x="50" y="138"/>
                  </a:lnTo>
                  <a:lnTo>
                    <a:pt x="56" y="136"/>
                  </a:lnTo>
                  <a:lnTo>
                    <a:pt x="60" y="134"/>
                  </a:lnTo>
                  <a:lnTo>
                    <a:pt x="64" y="130"/>
                  </a:lnTo>
                  <a:lnTo>
                    <a:pt x="68" y="126"/>
                  </a:lnTo>
                  <a:lnTo>
                    <a:pt x="68" y="126"/>
                  </a:lnTo>
                  <a:lnTo>
                    <a:pt x="68" y="116"/>
                  </a:lnTo>
                  <a:lnTo>
                    <a:pt x="70" y="104"/>
                  </a:lnTo>
                  <a:lnTo>
                    <a:pt x="70" y="10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69" name="Freeform 59"/>
            <p:cNvSpPr>
              <a:spLocks noEditPoints="1"/>
            </p:cNvSpPr>
            <p:nvPr/>
          </p:nvSpPr>
          <p:spPr bwMode="auto">
            <a:xfrm>
              <a:off x="2676" y="2371"/>
              <a:ext cx="98" cy="122"/>
            </a:xfrm>
            <a:custGeom>
              <a:avLst/>
              <a:gdLst/>
              <a:ahLst/>
              <a:cxnLst>
                <a:cxn ang="0">
                  <a:pos x="70" y="120"/>
                </a:cxn>
                <a:cxn ang="0">
                  <a:pos x="70" y="110"/>
                </a:cxn>
                <a:cxn ang="0">
                  <a:pos x="56" y="120"/>
                </a:cxn>
                <a:cxn ang="0">
                  <a:pos x="40" y="122"/>
                </a:cxn>
                <a:cxn ang="0">
                  <a:pos x="30" y="122"/>
                </a:cxn>
                <a:cxn ang="0">
                  <a:pos x="16" y="116"/>
                </a:cxn>
                <a:cxn ang="0">
                  <a:pos x="10" y="112"/>
                </a:cxn>
                <a:cxn ang="0">
                  <a:pos x="2" y="100"/>
                </a:cxn>
                <a:cxn ang="0">
                  <a:pos x="0" y="84"/>
                </a:cxn>
                <a:cxn ang="0">
                  <a:pos x="0" y="78"/>
                </a:cxn>
                <a:cxn ang="0">
                  <a:pos x="6" y="64"/>
                </a:cxn>
                <a:cxn ang="0">
                  <a:pos x="10" y="60"/>
                </a:cxn>
                <a:cxn ang="0">
                  <a:pos x="24" y="52"/>
                </a:cxn>
                <a:cxn ang="0">
                  <a:pos x="40" y="50"/>
                </a:cxn>
                <a:cxn ang="0">
                  <a:pos x="68" y="44"/>
                </a:cxn>
                <a:cxn ang="0">
                  <a:pos x="68" y="36"/>
                </a:cxn>
                <a:cxn ang="0">
                  <a:pos x="56" y="26"/>
                </a:cxn>
                <a:cxn ang="0">
                  <a:pos x="46" y="26"/>
                </a:cxn>
                <a:cxn ang="0">
                  <a:pos x="34" y="28"/>
                </a:cxn>
                <a:cxn ang="0">
                  <a:pos x="24" y="36"/>
                </a:cxn>
                <a:cxn ang="0">
                  <a:pos x="4" y="16"/>
                </a:cxn>
                <a:cxn ang="0">
                  <a:pos x="24" y="4"/>
                </a:cxn>
                <a:cxn ang="0">
                  <a:pos x="34" y="0"/>
                </a:cxn>
                <a:cxn ang="0">
                  <a:pos x="48" y="0"/>
                </a:cxn>
                <a:cxn ang="0">
                  <a:pos x="70" y="2"/>
                </a:cxn>
                <a:cxn ang="0">
                  <a:pos x="86" y="10"/>
                </a:cxn>
                <a:cxn ang="0">
                  <a:pos x="96" y="24"/>
                </a:cxn>
                <a:cxn ang="0">
                  <a:pos x="98" y="42"/>
                </a:cxn>
                <a:cxn ang="0">
                  <a:pos x="68" y="76"/>
                </a:cxn>
                <a:cxn ang="0">
                  <a:pos x="46" y="70"/>
                </a:cxn>
                <a:cxn ang="0">
                  <a:pos x="38" y="72"/>
                </a:cxn>
                <a:cxn ang="0">
                  <a:pos x="30" y="78"/>
                </a:cxn>
                <a:cxn ang="0">
                  <a:pos x="28" y="84"/>
                </a:cxn>
                <a:cxn ang="0">
                  <a:pos x="32" y="94"/>
                </a:cxn>
                <a:cxn ang="0">
                  <a:pos x="46" y="98"/>
                </a:cxn>
                <a:cxn ang="0">
                  <a:pos x="58" y="96"/>
                </a:cxn>
                <a:cxn ang="0">
                  <a:pos x="66" y="90"/>
                </a:cxn>
                <a:cxn ang="0">
                  <a:pos x="68" y="84"/>
                </a:cxn>
                <a:cxn ang="0">
                  <a:pos x="68" y="76"/>
                </a:cxn>
              </a:cxnLst>
              <a:rect l="0" t="0" r="r" b="b"/>
              <a:pathLst>
                <a:path w="98" h="122">
                  <a:moveTo>
                    <a:pt x="98" y="120"/>
                  </a:moveTo>
                  <a:lnTo>
                    <a:pt x="70" y="120"/>
                  </a:lnTo>
                  <a:lnTo>
                    <a:pt x="70" y="110"/>
                  </a:lnTo>
                  <a:lnTo>
                    <a:pt x="70" y="110"/>
                  </a:lnTo>
                  <a:lnTo>
                    <a:pt x="64" y="116"/>
                  </a:lnTo>
                  <a:lnTo>
                    <a:pt x="56" y="120"/>
                  </a:lnTo>
                  <a:lnTo>
                    <a:pt x="48" y="122"/>
                  </a:lnTo>
                  <a:lnTo>
                    <a:pt x="40" y="122"/>
                  </a:lnTo>
                  <a:lnTo>
                    <a:pt x="40" y="122"/>
                  </a:lnTo>
                  <a:lnTo>
                    <a:pt x="30" y="122"/>
                  </a:lnTo>
                  <a:lnTo>
                    <a:pt x="22" y="120"/>
                  </a:lnTo>
                  <a:lnTo>
                    <a:pt x="16" y="116"/>
                  </a:lnTo>
                  <a:lnTo>
                    <a:pt x="10" y="112"/>
                  </a:lnTo>
                  <a:lnTo>
                    <a:pt x="10" y="112"/>
                  </a:lnTo>
                  <a:lnTo>
                    <a:pt x="6" y="106"/>
                  </a:lnTo>
                  <a:lnTo>
                    <a:pt x="2" y="100"/>
                  </a:lnTo>
                  <a:lnTo>
                    <a:pt x="0" y="92"/>
                  </a:lnTo>
                  <a:lnTo>
                    <a:pt x="0" y="84"/>
                  </a:lnTo>
                  <a:lnTo>
                    <a:pt x="0" y="84"/>
                  </a:lnTo>
                  <a:lnTo>
                    <a:pt x="0" y="78"/>
                  </a:lnTo>
                  <a:lnTo>
                    <a:pt x="2" y="70"/>
                  </a:lnTo>
                  <a:lnTo>
                    <a:pt x="6" y="64"/>
                  </a:lnTo>
                  <a:lnTo>
                    <a:pt x="10" y="60"/>
                  </a:lnTo>
                  <a:lnTo>
                    <a:pt x="10" y="60"/>
                  </a:lnTo>
                  <a:lnTo>
                    <a:pt x="16" y="56"/>
                  </a:lnTo>
                  <a:lnTo>
                    <a:pt x="24" y="52"/>
                  </a:lnTo>
                  <a:lnTo>
                    <a:pt x="32" y="50"/>
                  </a:lnTo>
                  <a:lnTo>
                    <a:pt x="40" y="50"/>
                  </a:lnTo>
                  <a:lnTo>
                    <a:pt x="68" y="50"/>
                  </a:lnTo>
                  <a:lnTo>
                    <a:pt x="68" y="44"/>
                  </a:lnTo>
                  <a:lnTo>
                    <a:pt x="68" y="44"/>
                  </a:lnTo>
                  <a:lnTo>
                    <a:pt x="68" y="36"/>
                  </a:lnTo>
                  <a:lnTo>
                    <a:pt x="64" y="30"/>
                  </a:lnTo>
                  <a:lnTo>
                    <a:pt x="56" y="26"/>
                  </a:lnTo>
                  <a:lnTo>
                    <a:pt x="46" y="26"/>
                  </a:lnTo>
                  <a:lnTo>
                    <a:pt x="46" y="26"/>
                  </a:lnTo>
                  <a:lnTo>
                    <a:pt x="40" y="26"/>
                  </a:lnTo>
                  <a:lnTo>
                    <a:pt x="34" y="28"/>
                  </a:lnTo>
                  <a:lnTo>
                    <a:pt x="28" y="30"/>
                  </a:lnTo>
                  <a:lnTo>
                    <a:pt x="24" y="36"/>
                  </a:lnTo>
                  <a:lnTo>
                    <a:pt x="4" y="16"/>
                  </a:lnTo>
                  <a:lnTo>
                    <a:pt x="4" y="16"/>
                  </a:lnTo>
                  <a:lnTo>
                    <a:pt x="14" y="8"/>
                  </a:lnTo>
                  <a:lnTo>
                    <a:pt x="24" y="4"/>
                  </a:lnTo>
                  <a:lnTo>
                    <a:pt x="24" y="4"/>
                  </a:lnTo>
                  <a:lnTo>
                    <a:pt x="34" y="0"/>
                  </a:lnTo>
                  <a:lnTo>
                    <a:pt x="48" y="0"/>
                  </a:lnTo>
                  <a:lnTo>
                    <a:pt x="48" y="0"/>
                  </a:lnTo>
                  <a:lnTo>
                    <a:pt x="60" y="0"/>
                  </a:lnTo>
                  <a:lnTo>
                    <a:pt x="70" y="2"/>
                  </a:lnTo>
                  <a:lnTo>
                    <a:pt x="78" y="6"/>
                  </a:lnTo>
                  <a:lnTo>
                    <a:pt x="86" y="10"/>
                  </a:lnTo>
                  <a:lnTo>
                    <a:pt x="92" y="16"/>
                  </a:lnTo>
                  <a:lnTo>
                    <a:pt x="96" y="24"/>
                  </a:lnTo>
                  <a:lnTo>
                    <a:pt x="98" y="32"/>
                  </a:lnTo>
                  <a:lnTo>
                    <a:pt x="98" y="42"/>
                  </a:lnTo>
                  <a:lnTo>
                    <a:pt x="98" y="120"/>
                  </a:lnTo>
                  <a:close/>
                  <a:moveTo>
                    <a:pt x="68" y="76"/>
                  </a:moveTo>
                  <a:lnTo>
                    <a:pt x="68" y="70"/>
                  </a:lnTo>
                  <a:lnTo>
                    <a:pt x="46" y="70"/>
                  </a:lnTo>
                  <a:lnTo>
                    <a:pt x="46" y="70"/>
                  </a:lnTo>
                  <a:lnTo>
                    <a:pt x="38" y="72"/>
                  </a:lnTo>
                  <a:lnTo>
                    <a:pt x="32" y="74"/>
                  </a:lnTo>
                  <a:lnTo>
                    <a:pt x="30" y="78"/>
                  </a:lnTo>
                  <a:lnTo>
                    <a:pt x="28" y="84"/>
                  </a:lnTo>
                  <a:lnTo>
                    <a:pt x="28" y="84"/>
                  </a:lnTo>
                  <a:lnTo>
                    <a:pt x="30" y="90"/>
                  </a:lnTo>
                  <a:lnTo>
                    <a:pt x="32" y="94"/>
                  </a:lnTo>
                  <a:lnTo>
                    <a:pt x="38" y="96"/>
                  </a:lnTo>
                  <a:lnTo>
                    <a:pt x="46" y="98"/>
                  </a:lnTo>
                  <a:lnTo>
                    <a:pt x="46" y="98"/>
                  </a:lnTo>
                  <a:lnTo>
                    <a:pt x="58" y="96"/>
                  </a:lnTo>
                  <a:lnTo>
                    <a:pt x="62" y="94"/>
                  </a:lnTo>
                  <a:lnTo>
                    <a:pt x="66" y="90"/>
                  </a:lnTo>
                  <a:lnTo>
                    <a:pt x="66" y="90"/>
                  </a:lnTo>
                  <a:lnTo>
                    <a:pt x="68" y="84"/>
                  </a:lnTo>
                  <a:lnTo>
                    <a:pt x="68" y="76"/>
                  </a:lnTo>
                  <a:lnTo>
                    <a:pt x="68" y="7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70" name="Freeform 60"/>
            <p:cNvSpPr>
              <a:spLocks/>
            </p:cNvSpPr>
            <p:nvPr/>
          </p:nvSpPr>
          <p:spPr bwMode="auto">
            <a:xfrm>
              <a:off x="2806" y="2373"/>
              <a:ext cx="98" cy="120"/>
            </a:xfrm>
            <a:custGeom>
              <a:avLst/>
              <a:gdLst/>
              <a:ahLst/>
              <a:cxnLst>
                <a:cxn ang="0">
                  <a:pos x="98" y="118"/>
                </a:cxn>
                <a:cxn ang="0">
                  <a:pos x="70" y="118"/>
                </a:cxn>
                <a:cxn ang="0">
                  <a:pos x="70" y="108"/>
                </a:cxn>
                <a:cxn ang="0">
                  <a:pos x="70" y="108"/>
                </a:cxn>
                <a:cxn ang="0">
                  <a:pos x="64" y="114"/>
                </a:cxn>
                <a:cxn ang="0">
                  <a:pos x="56" y="118"/>
                </a:cxn>
                <a:cxn ang="0">
                  <a:pos x="48" y="120"/>
                </a:cxn>
                <a:cxn ang="0">
                  <a:pos x="40" y="120"/>
                </a:cxn>
                <a:cxn ang="0">
                  <a:pos x="40" y="120"/>
                </a:cxn>
                <a:cxn ang="0">
                  <a:pos x="32" y="120"/>
                </a:cxn>
                <a:cxn ang="0">
                  <a:pos x="24" y="118"/>
                </a:cxn>
                <a:cxn ang="0">
                  <a:pos x="18" y="114"/>
                </a:cxn>
                <a:cxn ang="0">
                  <a:pos x="12" y="110"/>
                </a:cxn>
                <a:cxn ang="0">
                  <a:pos x="12" y="110"/>
                </a:cxn>
                <a:cxn ang="0">
                  <a:pos x="6" y="104"/>
                </a:cxn>
                <a:cxn ang="0">
                  <a:pos x="2" y="96"/>
                </a:cxn>
                <a:cxn ang="0">
                  <a:pos x="0" y="86"/>
                </a:cxn>
                <a:cxn ang="0">
                  <a:pos x="0" y="76"/>
                </a:cxn>
                <a:cxn ang="0">
                  <a:pos x="0" y="0"/>
                </a:cxn>
                <a:cxn ang="0">
                  <a:pos x="30" y="0"/>
                </a:cxn>
                <a:cxn ang="0">
                  <a:pos x="30" y="72"/>
                </a:cxn>
                <a:cxn ang="0">
                  <a:pos x="30" y="72"/>
                </a:cxn>
                <a:cxn ang="0">
                  <a:pos x="32" y="82"/>
                </a:cxn>
                <a:cxn ang="0">
                  <a:pos x="36" y="88"/>
                </a:cxn>
                <a:cxn ang="0">
                  <a:pos x="36" y="88"/>
                </a:cxn>
                <a:cxn ang="0">
                  <a:pos x="42" y="92"/>
                </a:cxn>
                <a:cxn ang="0">
                  <a:pos x="50" y="94"/>
                </a:cxn>
                <a:cxn ang="0">
                  <a:pos x="50" y="94"/>
                </a:cxn>
                <a:cxn ang="0">
                  <a:pos x="56" y="92"/>
                </a:cxn>
                <a:cxn ang="0">
                  <a:pos x="62" y="88"/>
                </a:cxn>
                <a:cxn ang="0">
                  <a:pos x="62" y="88"/>
                </a:cxn>
                <a:cxn ang="0">
                  <a:pos x="68" y="82"/>
                </a:cxn>
                <a:cxn ang="0">
                  <a:pos x="68" y="72"/>
                </a:cxn>
                <a:cxn ang="0">
                  <a:pos x="68" y="0"/>
                </a:cxn>
                <a:cxn ang="0">
                  <a:pos x="98" y="0"/>
                </a:cxn>
                <a:cxn ang="0">
                  <a:pos x="98" y="118"/>
                </a:cxn>
              </a:cxnLst>
              <a:rect l="0" t="0" r="r" b="b"/>
              <a:pathLst>
                <a:path w="98" h="120">
                  <a:moveTo>
                    <a:pt x="98" y="118"/>
                  </a:moveTo>
                  <a:lnTo>
                    <a:pt x="70" y="118"/>
                  </a:lnTo>
                  <a:lnTo>
                    <a:pt x="70" y="108"/>
                  </a:lnTo>
                  <a:lnTo>
                    <a:pt x="70" y="108"/>
                  </a:lnTo>
                  <a:lnTo>
                    <a:pt x="64" y="114"/>
                  </a:lnTo>
                  <a:lnTo>
                    <a:pt x="56" y="118"/>
                  </a:lnTo>
                  <a:lnTo>
                    <a:pt x="48" y="120"/>
                  </a:lnTo>
                  <a:lnTo>
                    <a:pt x="40" y="120"/>
                  </a:lnTo>
                  <a:lnTo>
                    <a:pt x="40" y="120"/>
                  </a:lnTo>
                  <a:lnTo>
                    <a:pt x="32" y="120"/>
                  </a:lnTo>
                  <a:lnTo>
                    <a:pt x="24" y="118"/>
                  </a:lnTo>
                  <a:lnTo>
                    <a:pt x="18" y="114"/>
                  </a:lnTo>
                  <a:lnTo>
                    <a:pt x="12" y="110"/>
                  </a:lnTo>
                  <a:lnTo>
                    <a:pt x="12" y="110"/>
                  </a:lnTo>
                  <a:lnTo>
                    <a:pt x="6" y="104"/>
                  </a:lnTo>
                  <a:lnTo>
                    <a:pt x="2" y="96"/>
                  </a:lnTo>
                  <a:lnTo>
                    <a:pt x="0" y="86"/>
                  </a:lnTo>
                  <a:lnTo>
                    <a:pt x="0" y="76"/>
                  </a:lnTo>
                  <a:lnTo>
                    <a:pt x="0" y="0"/>
                  </a:lnTo>
                  <a:lnTo>
                    <a:pt x="30" y="0"/>
                  </a:lnTo>
                  <a:lnTo>
                    <a:pt x="30" y="72"/>
                  </a:lnTo>
                  <a:lnTo>
                    <a:pt x="30" y="72"/>
                  </a:lnTo>
                  <a:lnTo>
                    <a:pt x="32" y="82"/>
                  </a:lnTo>
                  <a:lnTo>
                    <a:pt x="36" y="88"/>
                  </a:lnTo>
                  <a:lnTo>
                    <a:pt x="36" y="88"/>
                  </a:lnTo>
                  <a:lnTo>
                    <a:pt x="42" y="92"/>
                  </a:lnTo>
                  <a:lnTo>
                    <a:pt x="50" y="94"/>
                  </a:lnTo>
                  <a:lnTo>
                    <a:pt x="50" y="94"/>
                  </a:lnTo>
                  <a:lnTo>
                    <a:pt x="56" y="92"/>
                  </a:lnTo>
                  <a:lnTo>
                    <a:pt x="62" y="88"/>
                  </a:lnTo>
                  <a:lnTo>
                    <a:pt x="62" y="88"/>
                  </a:lnTo>
                  <a:lnTo>
                    <a:pt x="68" y="82"/>
                  </a:lnTo>
                  <a:lnTo>
                    <a:pt x="68" y="72"/>
                  </a:lnTo>
                  <a:lnTo>
                    <a:pt x="68" y="0"/>
                  </a:lnTo>
                  <a:lnTo>
                    <a:pt x="98" y="0"/>
                  </a:lnTo>
                  <a:lnTo>
                    <a:pt x="98" y="118"/>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71" name="Freeform 61"/>
            <p:cNvSpPr>
              <a:spLocks/>
            </p:cNvSpPr>
            <p:nvPr/>
          </p:nvSpPr>
          <p:spPr bwMode="auto">
            <a:xfrm>
              <a:off x="2994" y="2307"/>
              <a:ext cx="46" cy="206"/>
            </a:xfrm>
            <a:custGeom>
              <a:avLst/>
              <a:gdLst/>
              <a:ahLst/>
              <a:cxnLst>
                <a:cxn ang="0">
                  <a:pos x="46" y="186"/>
                </a:cxn>
                <a:cxn ang="0">
                  <a:pos x="26" y="206"/>
                </a:cxn>
                <a:cxn ang="0">
                  <a:pos x="26" y="206"/>
                </a:cxn>
                <a:cxn ang="0">
                  <a:pos x="14" y="196"/>
                </a:cxn>
                <a:cxn ang="0">
                  <a:pos x="14" y="196"/>
                </a:cxn>
                <a:cxn ang="0">
                  <a:pos x="6" y="182"/>
                </a:cxn>
                <a:cxn ang="0">
                  <a:pos x="6" y="182"/>
                </a:cxn>
                <a:cxn ang="0">
                  <a:pos x="0" y="170"/>
                </a:cxn>
                <a:cxn ang="0">
                  <a:pos x="0" y="154"/>
                </a:cxn>
                <a:cxn ang="0">
                  <a:pos x="0" y="54"/>
                </a:cxn>
                <a:cxn ang="0">
                  <a:pos x="0" y="54"/>
                </a:cxn>
                <a:cxn ang="0">
                  <a:pos x="0" y="36"/>
                </a:cxn>
                <a:cxn ang="0">
                  <a:pos x="6" y="24"/>
                </a:cxn>
                <a:cxn ang="0">
                  <a:pos x="6" y="24"/>
                </a:cxn>
                <a:cxn ang="0">
                  <a:pos x="12" y="14"/>
                </a:cxn>
                <a:cxn ang="0">
                  <a:pos x="26" y="0"/>
                </a:cxn>
                <a:cxn ang="0">
                  <a:pos x="46" y="20"/>
                </a:cxn>
                <a:cxn ang="0">
                  <a:pos x="46" y="20"/>
                </a:cxn>
                <a:cxn ang="0">
                  <a:pos x="38" y="28"/>
                </a:cxn>
                <a:cxn ang="0">
                  <a:pos x="38" y="28"/>
                </a:cxn>
                <a:cxn ang="0">
                  <a:pos x="32" y="36"/>
                </a:cxn>
                <a:cxn ang="0">
                  <a:pos x="32" y="36"/>
                </a:cxn>
                <a:cxn ang="0">
                  <a:pos x="30" y="44"/>
                </a:cxn>
                <a:cxn ang="0">
                  <a:pos x="30" y="54"/>
                </a:cxn>
                <a:cxn ang="0">
                  <a:pos x="30" y="152"/>
                </a:cxn>
                <a:cxn ang="0">
                  <a:pos x="30" y="152"/>
                </a:cxn>
                <a:cxn ang="0">
                  <a:pos x="30" y="164"/>
                </a:cxn>
                <a:cxn ang="0">
                  <a:pos x="32" y="172"/>
                </a:cxn>
                <a:cxn ang="0">
                  <a:pos x="32" y="172"/>
                </a:cxn>
                <a:cxn ang="0">
                  <a:pos x="46" y="186"/>
                </a:cxn>
                <a:cxn ang="0">
                  <a:pos x="46" y="186"/>
                </a:cxn>
              </a:cxnLst>
              <a:rect l="0" t="0" r="r" b="b"/>
              <a:pathLst>
                <a:path w="46" h="206">
                  <a:moveTo>
                    <a:pt x="46" y="186"/>
                  </a:moveTo>
                  <a:lnTo>
                    <a:pt x="26" y="206"/>
                  </a:lnTo>
                  <a:lnTo>
                    <a:pt x="26" y="206"/>
                  </a:lnTo>
                  <a:lnTo>
                    <a:pt x="14" y="196"/>
                  </a:lnTo>
                  <a:lnTo>
                    <a:pt x="14" y="196"/>
                  </a:lnTo>
                  <a:lnTo>
                    <a:pt x="6" y="182"/>
                  </a:lnTo>
                  <a:lnTo>
                    <a:pt x="6" y="182"/>
                  </a:lnTo>
                  <a:lnTo>
                    <a:pt x="0" y="170"/>
                  </a:lnTo>
                  <a:lnTo>
                    <a:pt x="0" y="154"/>
                  </a:lnTo>
                  <a:lnTo>
                    <a:pt x="0" y="54"/>
                  </a:lnTo>
                  <a:lnTo>
                    <a:pt x="0" y="54"/>
                  </a:lnTo>
                  <a:lnTo>
                    <a:pt x="0" y="36"/>
                  </a:lnTo>
                  <a:lnTo>
                    <a:pt x="6" y="24"/>
                  </a:lnTo>
                  <a:lnTo>
                    <a:pt x="6" y="24"/>
                  </a:lnTo>
                  <a:lnTo>
                    <a:pt x="12" y="14"/>
                  </a:lnTo>
                  <a:lnTo>
                    <a:pt x="26" y="0"/>
                  </a:lnTo>
                  <a:lnTo>
                    <a:pt x="46" y="20"/>
                  </a:lnTo>
                  <a:lnTo>
                    <a:pt x="46" y="20"/>
                  </a:lnTo>
                  <a:lnTo>
                    <a:pt x="38" y="28"/>
                  </a:lnTo>
                  <a:lnTo>
                    <a:pt x="38" y="28"/>
                  </a:lnTo>
                  <a:lnTo>
                    <a:pt x="32" y="36"/>
                  </a:lnTo>
                  <a:lnTo>
                    <a:pt x="32" y="36"/>
                  </a:lnTo>
                  <a:lnTo>
                    <a:pt x="30" y="44"/>
                  </a:lnTo>
                  <a:lnTo>
                    <a:pt x="30" y="54"/>
                  </a:lnTo>
                  <a:lnTo>
                    <a:pt x="30" y="152"/>
                  </a:lnTo>
                  <a:lnTo>
                    <a:pt x="30" y="152"/>
                  </a:lnTo>
                  <a:lnTo>
                    <a:pt x="30" y="164"/>
                  </a:lnTo>
                  <a:lnTo>
                    <a:pt x="32" y="172"/>
                  </a:lnTo>
                  <a:lnTo>
                    <a:pt x="32" y="172"/>
                  </a:lnTo>
                  <a:lnTo>
                    <a:pt x="46" y="186"/>
                  </a:lnTo>
                  <a:lnTo>
                    <a:pt x="46" y="18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72" name="Freeform 62"/>
            <p:cNvSpPr>
              <a:spLocks/>
            </p:cNvSpPr>
            <p:nvPr/>
          </p:nvSpPr>
          <p:spPr bwMode="auto">
            <a:xfrm>
              <a:off x="3056" y="2327"/>
              <a:ext cx="120" cy="166"/>
            </a:xfrm>
            <a:custGeom>
              <a:avLst/>
              <a:gdLst/>
              <a:ahLst/>
              <a:cxnLst>
                <a:cxn ang="0">
                  <a:pos x="120" y="116"/>
                </a:cxn>
                <a:cxn ang="0">
                  <a:pos x="116" y="138"/>
                </a:cxn>
                <a:cxn ang="0">
                  <a:pos x="104" y="154"/>
                </a:cxn>
                <a:cxn ang="0">
                  <a:pos x="94" y="158"/>
                </a:cxn>
                <a:cxn ang="0">
                  <a:pos x="72" y="166"/>
                </a:cxn>
                <a:cxn ang="0">
                  <a:pos x="60" y="166"/>
                </a:cxn>
                <a:cxn ang="0">
                  <a:pos x="26" y="160"/>
                </a:cxn>
                <a:cxn ang="0">
                  <a:pos x="0" y="144"/>
                </a:cxn>
                <a:cxn ang="0">
                  <a:pos x="22" y="124"/>
                </a:cxn>
                <a:cxn ang="0">
                  <a:pos x="38" y="134"/>
                </a:cxn>
                <a:cxn ang="0">
                  <a:pos x="60" y="138"/>
                </a:cxn>
                <a:cxn ang="0">
                  <a:pos x="74" y="136"/>
                </a:cxn>
                <a:cxn ang="0">
                  <a:pos x="88" y="126"/>
                </a:cxn>
                <a:cxn ang="0">
                  <a:pos x="90" y="118"/>
                </a:cxn>
                <a:cxn ang="0">
                  <a:pos x="84" y="104"/>
                </a:cxn>
                <a:cxn ang="0">
                  <a:pos x="78" y="100"/>
                </a:cxn>
                <a:cxn ang="0">
                  <a:pos x="50" y="96"/>
                </a:cxn>
                <a:cxn ang="0">
                  <a:pos x="40" y="94"/>
                </a:cxn>
                <a:cxn ang="0">
                  <a:pos x="24" y="86"/>
                </a:cxn>
                <a:cxn ang="0">
                  <a:pos x="14" y="74"/>
                </a:cxn>
                <a:cxn ang="0">
                  <a:pos x="8" y="60"/>
                </a:cxn>
                <a:cxn ang="0">
                  <a:pos x="6" y="50"/>
                </a:cxn>
                <a:cxn ang="0">
                  <a:pos x="10" y="30"/>
                </a:cxn>
                <a:cxn ang="0">
                  <a:pos x="22" y="14"/>
                </a:cxn>
                <a:cxn ang="0">
                  <a:pos x="30" y="8"/>
                </a:cxn>
                <a:cxn ang="0">
                  <a:pos x="52" y="0"/>
                </a:cxn>
                <a:cxn ang="0">
                  <a:pos x="64" y="0"/>
                </a:cxn>
                <a:cxn ang="0">
                  <a:pos x="94" y="4"/>
                </a:cxn>
                <a:cxn ang="0">
                  <a:pos x="116" y="20"/>
                </a:cxn>
                <a:cxn ang="0">
                  <a:pos x="96" y="40"/>
                </a:cxn>
                <a:cxn ang="0">
                  <a:pos x="82" y="30"/>
                </a:cxn>
                <a:cxn ang="0">
                  <a:pos x="62" y="28"/>
                </a:cxn>
                <a:cxn ang="0">
                  <a:pos x="52" y="30"/>
                </a:cxn>
                <a:cxn ang="0">
                  <a:pos x="44" y="34"/>
                </a:cxn>
                <a:cxn ang="0">
                  <a:pos x="38" y="48"/>
                </a:cxn>
                <a:cxn ang="0">
                  <a:pos x="40" y="56"/>
                </a:cxn>
                <a:cxn ang="0">
                  <a:pos x="42" y="60"/>
                </a:cxn>
                <a:cxn ang="0">
                  <a:pos x="58" y="66"/>
                </a:cxn>
                <a:cxn ang="0">
                  <a:pos x="76" y="70"/>
                </a:cxn>
                <a:cxn ang="0">
                  <a:pos x="102" y="78"/>
                </a:cxn>
                <a:cxn ang="0">
                  <a:pos x="108" y="82"/>
                </a:cxn>
                <a:cxn ang="0">
                  <a:pos x="118" y="96"/>
                </a:cxn>
                <a:cxn ang="0">
                  <a:pos x="120" y="116"/>
                </a:cxn>
              </a:cxnLst>
              <a:rect l="0" t="0" r="r" b="b"/>
              <a:pathLst>
                <a:path w="120" h="166">
                  <a:moveTo>
                    <a:pt x="120" y="116"/>
                  </a:moveTo>
                  <a:lnTo>
                    <a:pt x="120" y="116"/>
                  </a:lnTo>
                  <a:lnTo>
                    <a:pt x="120" y="128"/>
                  </a:lnTo>
                  <a:lnTo>
                    <a:pt x="116" y="138"/>
                  </a:lnTo>
                  <a:lnTo>
                    <a:pt x="112" y="146"/>
                  </a:lnTo>
                  <a:lnTo>
                    <a:pt x="104" y="154"/>
                  </a:lnTo>
                  <a:lnTo>
                    <a:pt x="104" y="154"/>
                  </a:lnTo>
                  <a:lnTo>
                    <a:pt x="94" y="158"/>
                  </a:lnTo>
                  <a:lnTo>
                    <a:pt x="84" y="164"/>
                  </a:lnTo>
                  <a:lnTo>
                    <a:pt x="72" y="166"/>
                  </a:lnTo>
                  <a:lnTo>
                    <a:pt x="60" y="166"/>
                  </a:lnTo>
                  <a:lnTo>
                    <a:pt x="60" y="166"/>
                  </a:lnTo>
                  <a:lnTo>
                    <a:pt x="42" y="164"/>
                  </a:lnTo>
                  <a:lnTo>
                    <a:pt x="26" y="160"/>
                  </a:lnTo>
                  <a:lnTo>
                    <a:pt x="12" y="154"/>
                  </a:lnTo>
                  <a:lnTo>
                    <a:pt x="0" y="144"/>
                  </a:lnTo>
                  <a:lnTo>
                    <a:pt x="22" y="124"/>
                  </a:lnTo>
                  <a:lnTo>
                    <a:pt x="22" y="124"/>
                  </a:lnTo>
                  <a:lnTo>
                    <a:pt x="28" y="130"/>
                  </a:lnTo>
                  <a:lnTo>
                    <a:pt x="38" y="134"/>
                  </a:lnTo>
                  <a:lnTo>
                    <a:pt x="48" y="136"/>
                  </a:lnTo>
                  <a:lnTo>
                    <a:pt x="60" y="138"/>
                  </a:lnTo>
                  <a:lnTo>
                    <a:pt x="60" y="138"/>
                  </a:lnTo>
                  <a:lnTo>
                    <a:pt x="74" y="136"/>
                  </a:lnTo>
                  <a:lnTo>
                    <a:pt x="82" y="132"/>
                  </a:lnTo>
                  <a:lnTo>
                    <a:pt x="88" y="126"/>
                  </a:lnTo>
                  <a:lnTo>
                    <a:pt x="90" y="118"/>
                  </a:lnTo>
                  <a:lnTo>
                    <a:pt x="90" y="118"/>
                  </a:lnTo>
                  <a:lnTo>
                    <a:pt x="88" y="110"/>
                  </a:lnTo>
                  <a:lnTo>
                    <a:pt x="84" y="104"/>
                  </a:lnTo>
                  <a:lnTo>
                    <a:pt x="84" y="104"/>
                  </a:lnTo>
                  <a:lnTo>
                    <a:pt x="78" y="100"/>
                  </a:lnTo>
                  <a:lnTo>
                    <a:pt x="70" y="98"/>
                  </a:lnTo>
                  <a:lnTo>
                    <a:pt x="50" y="96"/>
                  </a:lnTo>
                  <a:lnTo>
                    <a:pt x="50" y="96"/>
                  </a:lnTo>
                  <a:lnTo>
                    <a:pt x="40" y="94"/>
                  </a:lnTo>
                  <a:lnTo>
                    <a:pt x="32" y="90"/>
                  </a:lnTo>
                  <a:lnTo>
                    <a:pt x="24" y="86"/>
                  </a:lnTo>
                  <a:lnTo>
                    <a:pt x="18" y="80"/>
                  </a:lnTo>
                  <a:lnTo>
                    <a:pt x="14" y="74"/>
                  </a:lnTo>
                  <a:lnTo>
                    <a:pt x="10" y="68"/>
                  </a:lnTo>
                  <a:lnTo>
                    <a:pt x="8" y="60"/>
                  </a:lnTo>
                  <a:lnTo>
                    <a:pt x="6" y="50"/>
                  </a:lnTo>
                  <a:lnTo>
                    <a:pt x="6" y="50"/>
                  </a:lnTo>
                  <a:lnTo>
                    <a:pt x="8" y="40"/>
                  </a:lnTo>
                  <a:lnTo>
                    <a:pt x="10" y="30"/>
                  </a:lnTo>
                  <a:lnTo>
                    <a:pt x="16" y="22"/>
                  </a:lnTo>
                  <a:lnTo>
                    <a:pt x="22" y="14"/>
                  </a:lnTo>
                  <a:lnTo>
                    <a:pt x="22" y="14"/>
                  </a:lnTo>
                  <a:lnTo>
                    <a:pt x="30" y="8"/>
                  </a:lnTo>
                  <a:lnTo>
                    <a:pt x="40" y="4"/>
                  </a:lnTo>
                  <a:lnTo>
                    <a:pt x="52" y="0"/>
                  </a:lnTo>
                  <a:lnTo>
                    <a:pt x="64" y="0"/>
                  </a:lnTo>
                  <a:lnTo>
                    <a:pt x="64" y="0"/>
                  </a:lnTo>
                  <a:lnTo>
                    <a:pt x="80" y="2"/>
                  </a:lnTo>
                  <a:lnTo>
                    <a:pt x="94" y="4"/>
                  </a:lnTo>
                  <a:lnTo>
                    <a:pt x="106" y="10"/>
                  </a:lnTo>
                  <a:lnTo>
                    <a:pt x="116" y="20"/>
                  </a:lnTo>
                  <a:lnTo>
                    <a:pt x="96" y="40"/>
                  </a:lnTo>
                  <a:lnTo>
                    <a:pt x="96" y="40"/>
                  </a:lnTo>
                  <a:lnTo>
                    <a:pt x="90" y="34"/>
                  </a:lnTo>
                  <a:lnTo>
                    <a:pt x="82" y="30"/>
                  </a:lnTo>
                  <a:lnTo>
                    <a:pt x="74" y="28"/>
                  </a:lnTo>
                  <a:lnTo>
                    <a:pt x="62" y="28"/>
                  </a:lnTo>
                  <a:lnTo>
                    <a:pt x="62" y="28"/>
                  </a:lnTo>
                  <a:lnTo>
                    <a:pt x="52" y="30"/>
                  </a:lnTo>
                  <a:lnTo>
                    <a:pt x="44" y="34"/>
                  </a:lnTo>
                  <a:lnTo>
                    <a:pt x="44" y="34"/>
                  </a:lnTo>
                  <a:lnTo>
                    <a:pt x="40" y="40"/>
                  </a:lnTo>
                  <a:lnTo>
                    <a:pt x="38" y="48"/>
                  </a:lnTo>
                  <a:lnTo>
                    <a:pt x="38" y="48"/>
                  </a:lnTo>
                  <a:lnTo>
                    <a:pt x="40" y="56"/>
                  </a:lnTo>
                  <a:lnTo>
                    <a:pt x="42" y="60"/>
                  </a:lnTo>
                  <a:lnTo>
                    <a:pt x="42" y="60"/>
                  </a:lnTo>
                  <a:lnTo>
                    <a:pt x="50" y="64"/>
                  </a:lnTo>
                  <a:lnTo>
                    <a:pt x="58" y="66"/>
                  </a:lnTo>
                  <a:lnTo>
                    <a:pt x="76" y="70"/>
                  </a:lnTo>
                  <a:lnTo>
                    <a:pt x="76" y="70"/>
                  </a:lnTo>
                  <a:lnTo>
                    <a:pt x="96" y="74"/>
                  </a:lnTo>
                  <a:lnTo>
                    <a:pt x="102" y="78"/>
                  </a:lnTo>
                  <a:lnTo>
                    <a:pt x="108" y="82"/>
                  </a:lnTo>
                  <a:lnTo>
                    <a:pt x="108" y="82"/>
                  </a:lnTo>
                  <a:lnTo>
                    <a:pt x="114" y="88"/>
                  </a:lnTo>
                  <a:lnTo>
                    <a:pt x="118" y="96"/>
                  </a:lnTo>
                  <a:lnTo>
                    <a:pt x="120" y="106"/>
                  </a:lnTo>
                  <a:lnTo>
                    <a:pt x="120" y="116"/>
                  </a:lnTo>
                  <a:lnTo>
                    <a:pt x="120" y="11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73" name="Freeform 63"/>
            <p:cNvSpPr>
              <a:spLocks/>
            </p:cNvSpPr>
            <p:nvPr/>
          </p:nvSpPr>
          <p:spPr bwMode="auto">
            <a:xfrm>
              <a:off x="3194" y="2329"/>
              <a:ext cx="118" cy="162"/>
            </a:xfrm>
            <a:custGeom>
              <a:avLst/>
              <a:gdLst/>
              <a:ahLst/>
              <a:cxnLst>
                <a:cxn ang="0">
                  <a:pos x="118" y="28"/>
                </a:cxn>
                <a:cxn ang="0">
                  <a:pos x="76" y="28"/>
                </a:cxn>
                <a:cxn ang="0">
                  <a:pos x="76" y="162"/>
                </a:cxn>
                <a:cxn ang="0">
                  <a:pos x="44" y="162"/>
                </a:cxn>
                <a:cxn ang="0">
                  <a:pos x="44" y="28"/>
                </a:cxn>
                <a:cxn ang="0">
                  <a:pos x="0" y="28"/>
                </a:cxn>
                <a:cxn ang="0">
                  <a:pos x="0" y="0"/>
                </a:cxn>
                <a:cxn ang="0">
                  <a:pos x="118" y="0"/>
                </a:cxn>
                <a:cxn ang="0">
                  <a:pos x="118" y="28"/>
                </a:cxn>
              </a:cxnLst>
              <a:rect l="0" t="0" r="r" b="b"/>
              <a:pathLst>
                <a:path w="118" h="162">
                  <a:moveTo>
                    <a:pt x="118" y="28"/>
                  </a:moveTo>
                  <a:lnTo>
                    <a:pt x="76" y="28"/>
                  </a:lnTo>
                  <a:lnTo>
                    <a:pt x="76" y="162"/>
                  </a:lnTo>
                  <a:lnTo>
                    <a:pt x="44" y="162"/>
                  </a:lnTo>
                  <a:lnTo>
                    <a:pt x="44" y="28"/>
                  </a:lnTo>
                  <a:lnTo>
                    <a:pt x="0" y="28"/>
                  </a:lnTo>
                  <a:lnTo>
                    <a:pt x="0" y="0"/>
                  </a:lnTo>
                  <a:lnTo>
                    <a:pt x="118" y="0"/>
                  </a:lnTo>
                  <a:lnTo>
                    <a:pt x="118" y="28"/>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74" name="Freeform 64"/>
            <p:cNvSpPr>
              <a:spLocks/>
            </p:cNvSpPr>
            <p:nvPr/>
          </p:nvSpPr>
          <p:spPr bwMode="auto">
            <a:xfrm>
              <a:off x="3328" y="2329"/>
              <a:ext cx="108" cy="162"/>
            </a:xfrm>
            <a:custGeom>
              <a:avLst/>
              <a:gdLst/>
              <a:ahLst/>
              <a:cxnLst>
                <a:cxn ang="0">
                  <a:pos x="108" y="162"/>
                </a:cxn>
                <a:cxn ang="0">
                  <a:pos x="0" y="162"/>
                </a:cxn>
                <a:cxn ang="0">
                  <a:pos x="0" y="138"/>
                </a:cxn>
                <a:cxn ang="0">
                  <a:pos x="70" y="28"/>
                </a:cxn>
                <a:cxn ang="0">
                  <a:pos x="2" y="28"/>
                </a:cxn>
                <a:cxn ang="0">
                  <a:pos x="2" y="0"/>
                </a:cxn>
                <a:cxn ang="0">
                  <a:pos x="108" y="0"/>
                </a:cxn>
                <a:cxn ang="0">
                  <a:pos x="108" y="24"/>
                </a:cxn>
                <a:cxn ang="0">
                  <a:pos x="38" y="134"/>
                </a:cxn>
                <a:cxn ang="0">
                  <a:pos x="108" y="134"/>
                </a:cxn>
                <a:cxn ang="0">
                  <a:pos x="108" y="162"/>
                </a:cxn>
              </a:cxnLst>
              <a:rect l="0" t="0" r="r" b="b"/>
              <a:pathLst>
                <a:path w="108" h="162">
                  <a:moveTo>
                    <a:pt x="108" y="162"/>
                  </a:moveTo>
                  <a:lnTo>
                    <a:pt x="0" y="162"/>
                  </a:lnTo>
                  <a:lnTo>
                    <a:pt x="0" y="138"/>
                  </a:lnTo>
                  <a:lnTo>
                    <a:pt x="70" y="28"/>
                  </a:lnTo>
                  <a:lnTo>
                    <a:pt x="2" y="28"/>
                  </a:lnTo>
                  <a:lnTo>
                    <a:pt x="2" y="0"/>
                  </a:lnTo>
                  <a:lnTo>
                    <a:pt x="108" y="0"/>
                  </a:lnTo>
                  <a:lnTo>
                    <a:pt x="108" y="24"/>
                  </a:lnTo>
                  <a:lnTo>
                    <a:pt x="38" y="134"/>
                  </a:lnTo>
                  <a:lnTo>
                    <a:pt x="108" y="134"/>
                  </a:lnTo>
                  <a:lnTo>
                    <a:pt x="108" y="16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75" name="Rectangle 65"/>
            <p:cNvSpPr>
              <a:spLocks noChangeArrowheads="1"/>
            </p:cNvSpPr>
            <p:nvPr/>
          </p:nvSpPr>
          <p:spPr bwMode="auto">
            <a:xfrm>
              <a:off x="3458" y="2413"/>
              <a:ext cx="70" cy="28"/>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76" name="Freeform 66"/>
            <p:cNvSpPr>
              <a:spLocks noEditPoints="1"/>
            </p:cNvSpPr>
            <p:nvPr/>
          </p:nvSpPr>
          <p:spPr bwMode="auto">
            <a:xfrm>
              <a:off x="3562" y="2329"/>
              <a:ext cx="124" cy="162"/>
            </a:xfrm>
            <a:custGeom>
              <a:avLst/>
              <a:gdLst/>
              <a:ahLst/>
              <a:cxnLst>
                <a:cxn ang="0">
                  <a:pos x="124" y="162"/>
                </a:cxn>
                <a:cxn ang="0">
                  <a:pos x="86" y="162"/>
                </a:cxn>
                <a:cxn ang="0">
                  <a:pos x="54" y="98"/>
                </a:cxn>
                <a:cxn ang="0">
                  <a:pos x="32" y="98"/>
                </a:cxn>
                <a:cxn ang="0">
                  <a:pos x="32" y="162"/>
                </a:cxn>
                <a:cxn ang="0">
                  <a:pos x="0" y="162"/>
                </a:cxn>
                <a:cxn ang="0">
                  <a:pos x="0" y="0"/>
                </a:cxn>
                <a:cxn ang="0">
                  <a:pos x="64" y="0"/>
                </a:cxn>
                <a:cxn ang="0">
                  <a:pos x="64" y="0"/>
                </a:cxn>
                <a:cxn ang="0">
                  <a:pos x="76" y="0"/>
                </a:cxn>
                <a:cxn ang="0">
                  <a:pos x="86" y="4"/>
                </a:cxn>
                <a:cxn ang="0">
                  <a:pos x="94" y="8"/>
                </a:cxn>
                <a:cxn ang="0">
                  <a:pos x="102" y="14"/>
                </a:cxn>
                <a:cxn ang="0">
                  <a:pos x="102" y="14"/>
                </a:cxn>
                <a:cxn ang="0">
                  <a:pos x="108" y="22"/>
                </a:cxn>
                <a:cxn ang="0">
                  <a:pos x="112" y="30"/>
                </a:cxn>
                <a:cxn ang="0">
                  <a:pos x="116" y="40"/>
                </a:cxn>
                <a:cxn ang="0">
                  <a:pos x="116" y="50"/>
                </a:cxn>
                <a:cxn ang="0">
                  <a:pos x="116" y="50"/>
                </a:cxn>
                <a:cxn ang="0">
                  <a:pos x="114" y="64"/>
                </a:cxn>
                <a:cxn ang="0">
                  <a:pos x="112" y="72"/>
                </a:cxn>
                <a:cxn ang="0">
                  <a:pos x="108" y="78"/>
                </a:cxn>
                <a:cxn ang="0">
                  <a:pos x="108" y="78"/>
                </a:cxn>
                <a:cxn ang="0">
                  <a:pos x="98" y="86"/>
                </a:cxn>
                <a:cxn ang="0">
                  <a:pos x="86" y="92"/>
                </a:cxn>
                <a:cxn ang="0">
                  <a:pos x="124" y="162"/>
                </a:cxn>
                <a:cxn ang="0">
                  <a:pos x="84" y="50"/>
                </a:cxn>
                <a:cxn ang="0">
                  <a:pos x="84" y="50"/>
                </a:cxn>
                <a:cxn ang="0">
                  <a:pos x="82" y="40"/>
                </a:cxn>
                <a:cxn ang="0">
                  <a:pos x="78" y="34"/>
                </a:cxn>
                <a:cxn ang="0">
                  <a:pos x="78" y="34"/>
                </a:cxn>
                <a:cxn ang="0">
                  <a:pos x="70" y="30"/>
                </a:cxn>
                <a:cxn ang="0">
                  <a:pos x="62" y="28"/>
                </a:cxn>
                <a:cxn ang="0">
                  <a:pos x="32" y="28"/>
                </a:cxn>
                <a:cxn ang="0">
                  <a:pos x="32" y="70"/>
                </a:cxn>
                <a:cxn ang="0">
                  <a:pos x="62" y="70"/>
                </a:cxn>
                <a:cxn ang="0">
                  <a:pos x="62" y="70"/>
                </a:cxn>
                <a:cxn ang="0">
                  <a:pos x="70" y="70"/>
                </a:cxn>
                <a:cxn ang="0">
                  <a:pos x="78" y="64"/>
                </a:cxn>
                <a:cxn ang="0">
                  <a:pos x="78" y="64"/>
                </a:cxn>
                <a:cxn ang="0">
                  <a:pos x="82" y="58"/>
                </a:cxn>
                <a:cxn ang="0">
                  <a:pos x="84" y="50"/>
                </a:cxn>
                <a:cxn ang="0">
                  <a:pos x="84" y="50"/>
                </a:cxn>
              </a:cxnLst>
              <a:rect l="0" t="0" r="r" b="b"/>
              <a:pathLst>
                <a:path w="124" h="162">
                  <a:moveTo>
                    <a:pt x="124" y="162"/>
                  </a:moveTo>
                  <a:lnTo>
                    <a:pt x="86" y="162"/>
                  </a:lnTo>
                  <a:lnTo>
                    <a:pt x="54" y="98"/>
                  </a:lnTo>
                  <a:lnTo>
                    <a:pt x="32" y="98"/>
                  </a:lnTo>
                  <a:lnTo>
                    <a:pt x="32" y="162"/>
                  </a:lnTo>
                  <a:lnTo>
                    <a:pt x="0" y="162"/>
                  </a:lnTo>
                  <a:lnTo>
                    <a:pt x="0" y="0"/>
                  </a:lnTo>
                  <a:lnTo>
                    <a:pt x="64" y="0"/>
                  </a:lnTo>
                  <a:lnTo>
                    <a:pt x="64" y="0"/>
                  </a:lnTo>
                  <a:lnTo>
                    <a:pt x="76" y="0"/>
                  </a:lnTo>
                  <a:lnTo>
                    <a:pt x="86" y="4"/>
                  </a:lnTo>
                  <a:lnTo>
                    <a:pt x="94" y="8"/>
                  </a:lnTo>
                  <a:lnTo>
                    <a:pt x="102" y="14"/>
                  </a:lnTo>
                  <a:lnTo>
                    <a:pt x="102" y="14"/>
                  </a:lnTo>
                  <a:lnTo>
                    <a:pt x="108" y="22"/>
                  </a:lnTo>
                  <a:lnTo>
                    <a:pt x="112" y="30"/>
                  </a:lnTo>
                  <a:lnTo>
                    <a:pt x="116" y="40"/>
                  </a:lnTo>
                  <a:lnTo>
                    <a:pt x="116" y="50"/>
                  </a:lnTo>
                  <a:lnTo>
                    <a:pt x="116" y="50"/>
                  </a:lnTo>
                  <a:lnTo>
                    <a:pt x="114" y="64"/>
                  </a:lnTo>
                  <a:lnTo>
                    <a:pt x="112" y="72"/>
                  </a:lnTo>
                  <a:lnTo>
                    <a:pt x="108" y="78"/>
                  </a:lnTo>
                  <a:lnTo>
                    <a:pt x="108" y="78"/>
                  </a:lnTo>
                  <a:lnTo>
                    <a:pt x="98" y="86"/>
                  </a:lnTo>
                  <a:lnTo>
                    <a:pt x="86" y="92"/>
                  </a:lnTo>
                  <a:lnTo>
                    <a:pt x="124" y="162"/>
                  </a:lnTo>
                  <a:close/>
                  <a:moveTo>
                    <a:pt x="84" y="50"/>
                  </a:moveTo>
                  <a:lnTo>
                    <a:pt x="84" y="50"/>
                  </a:lnTo>
                  <a:lnTo>
                    <a:pt x="82" y="40"/>
                  </a:lnTo>
                  <a:lnTo>
                    <a:pt x="78" y="34"/>
                  </a:lnTo>
                  <a:lnTo>
                    <a:pt x="78" y="34"/>
                  </a:lnTo>
                  <a:lnTo>
                    <a:pt x="70" y="30"/>
                  </a:lnTo>
                  <a:lnTo>
                    <a:pt x="62" y="28"/>
                  </a:lnTo>
                  <a:lnTo>
                    <a:pt x="32" y="28"/>
                  </a:lnTo>
                  <a:lnTo>
                    <a:pt x="32" y="70"/>
                  </a:lnTo>
                  <a:lnTo>
                    <a:pt x="62" y="70"/>
                  </a:lnTo>
                  <a:lnTo>
                    <a:pt x="62" y="70"/>
                  </a:lnTo>
                  <a:lnTo>
                    <a:pt x="70" y="70"/>
                  </a:lnTo>
                  <a:lnTo>
                    <a:pt x="78" y="64"/>
                  </a:lnTo>
                  <a:lnTo>
                    <a:pt x="78" y="64"/>
                  </a:lnTo>
                  <a:lnTo>
                    <a:pt x="82" y="58"/>
                  </a:lnTo>
                  <a:lnTo>
                    <a:pt x="84" y="50"/>
                  </a:lnTo>
                  <a:lnTo>
                    <a:pt x="84" y="5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77" name="Rectangle 67"/>
            <p:cNvSpPr>
              <a:spLocks noChangeArrowheads="1"/>
            </p:cNvSpPr>
            <p:nvPr/>
          </p:nvSpPr>
          <p:spPr bwMode="auto">
            <a:xfrm>
              <a:off x="3712" y="2329"/>
              <a:ext cx="32" cy="16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78" name="Freeform 68"/>
            <p:cNvSpPr>
              <a:spLocks/>
            </p:cNvSpPr>
            <p:nvPr/>
          </p:nvSpPr>
          <p:spPr bwMode="auto">
            <a:xfrm>
              <a:off x="3782" y="2329"/>
              <a:ext cx="148" cy="162"/>
            </a:xfrm>
            <a:custGeom>
              <a:avLst/>
              <a:gdLst/>
              <a:ahLst/>
              <a:cxnLst>
                <a:cxn ang="0">
                  <a:pos x="148" y="162"/>
                </a:cxn>
                <a:cxn ang="0">
                  <a:pos x="116" y="162"/>
                </a:cxn>
                <a:cxn ang="0">
                  <a:pos x="116" y="68"/>
                </a:cxn>
                <a:cxn ang="0">
                  <a:pos x="84" y="130"/>
                </a:cxn>
                <a:cxn ang="0">
                  <a:pos x="62" y="130"/>
                </a:cxn>
                <a:cxn ang="0">
                  <a:pos x="32" y="68"/>
                </a:cxn>
                <a:cxn ang="0">
                  <a:pos x="32" y="162"/>
                </a:cxn>
                <a:cxn ang="0">
                  <a:pos x="0" y="162"/>
                </a:cxn>
                <a:cxn ang="0">
                  <a:pos x="0" y="0"/>
                </a:cxn>
                <a:cxn ang="0">
                  <a:pos x="30" y="0"/>
                </a:cxn>
                <a:cxn ang="0">
                  <a:pos x="74" y="88"/>
                </a:cxn>
                <a:cxn ang="0">
                  <a:pos x="116" y="0"/>
                </a:cxn>
                <a:cxn ang="0">
                  <a:pos x="148" y="0"/>
                </a:cxn>
                <a:cxn ang="0">
                  <a:pos x="148" y="162"/>
                </a:cxn>
              </a:cxnLst>
              <a:rect l="0" t="0" r="r" b="b"/>
              <a:pathLst>
                <a:path w="148" h="162">
                  <a:moveTo>
                    <a:pt x="148" y="162"/>
                  </a:moveTo>
                  <a:lnTo>
                    <a:pt x="116" y="162"/>
                  </a:lnTo>
                  <a:lnTo>
                    <a:pt x="116" y="68"/>
                  </a:lnTo>
                  <a:lnTo>
                    <a:pt x="84" y="130"/>
                  </a:lnTo>
                  <a:lnTo>
                    <a:pt x="62" y="130"/>
                  </a:lnTo>
                  <a:lnTo>
                    <a:pt x="32" y="68"/>
                  </a:lnTo>
                  <a:lnTo>
                    <a:pt x="32" y="162"/>
                  </a:lnTo>
                  <a:lnTo>
                    <a:pt x="0" y="162"/>
                  </a:lnTo>
                  <a:lnTo>
                    <a:pt x="0" y="0"/>
                  </a:lnTo>
                  <a:lnTo>
                    <a:pt x="30" y="0"/>
                  </a:lnTo>
                  <a:lnTo>
                    <a:pt x="74" y="88"/>
                  </a:lnTo>
                  <a:lnTo>
                    <a:pt x="116" y="0"/>
                  </a:lnTo>
                  <a:lnTo>
                    <a:pt x="148" y="0"/>
                  </a:lnTo>
                  <a:lnTo>
                    <a:pt x="148" y="16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79" name="Freeform 69"/>
            <p:cNvSpPr>
              <a:spLocks/>
            </p:cNvSpPr>
            <p:nvPr/>
          </p:nvSpPr>
          <p:spPr bwMode="auto">
            <a:xfrm>
              <a:off x="3962" y="2307"/>
              <a:ext cx="46" cy="206"/>
            </a:xfrm>
            <a:custGeom>
              <a:avLst/>
              <a:gdLst/>
              <a:ahLst/>
              <a:cxnLst>
                <a:cxn ang="0">
                  <a:pos x="46" y="154"/>
                </a:cxn>
                <a:cxn ang="0">
                  <a:pos x="46" y="154"/>
                </a:cxn>
                <a:cxn ang="0">
                  <a:pos x="44" y="170"/>
                </a:cxn>
                <a:cxn ang="0">
                  <a:pos x="40" y="182"/>
                </a:cxn>
                <a:cxn ang="0">
                  <a:pos x="40" y="182"/>
                </a:cxn>
                <a:cxn ang="0">
                  <a:pos x="32" y="192"/>
                </a:cxn>
                <a:cxn ang="0">
                  <a:pos x="20" y="206"/>
                </a:cxn>
                <a:cxn ang="0">
                  <a:pos x="0" y="186"/>
                </a:cxn>
                <a:cxn ang="0">
                  <a:pos x="0" y="186"/>
                </a:cxn>
                <a:cxn ang="0">
                  <a:pos x="6" y="180"/>
                </a:cxn>
                <a:cxn ang="0">
                  <a:pos x="6" y="180"/>
                </a:cxn>
                <a:cxn ang="0">
                  <a:pos x="12" y="172"/>
                </a:cxn>
                <a:cxn ang="0">
                  <a:pos x="12" y="172"/>
                </a:cxn>
                <a:cxn ang="0">
                  <a:pos x="14" y="164"/>
                </a:cxn>
                <a:cxn ang="0">
                  <a:pos x="16" y="152"/>
                </a:cxn>
                <a:cxn ang="0">
                  <a:pos x="16" y="54"/>
                </a:cxn>
                <a:cxn ang="0">
                  <a:pos x="16" y="54"/>
                </a:cxn>
                <a:cxn ang="0">
                  <a:pos x="14" y="44"/>
                </a:cxn>
                <a:cxn ang="0">
                  <a:pos x="12" y="36"/>
                </a:cxn>
                <a:cxn ang="0">
                  <a:pos x="12" y="36"/>
                </a:cxn>
                <a:cxn ang="0">
                  <a:pos x="0" y="20"/>
                </a:cxn>
                <a:cxn ang="0">
                  <a:pos x="20" y="0"/>
                </a:cxn>
                <a:cxn ang="0">
                  <a:pos x="20" y="0"/>
                </a:cxn>
                <a:cxn ang="0">
                  <a:pos x="30" y="12"/>
                </a:cxn>
                <a:cxn ang="0">
                  <a:pos x="30" y="12"/>
                </a:cxn>
                <a:cxn ang="0">
                  <a:pos x="40" y="24"/>
                </a:cxn>
                <a:cxn ang="0">
                  <a:pos x="40" y="24"/>
                </a:cxn>
                <a:cxn ang="0">
                  <a:pos x="44" y="36"/>
                </a:cxn>
                <a:cxn ang="0">
                  <a:pos x="46" y="54"/>
                </a:cxn>
                <a:cxn ang="0">
                  <a:pos x="46" y="154"/>
                </a:cxn>
              </a:cxnLst>
              <a:rect l="0" t="0" r="r" b="b"/>
              <a:pathLst>
                <a:path w="46" h="206">
                  <a:moveTo>
                    <a:pt x="46" y="154"/>
                  </a:moveTo>
                  <a:lnTo>
                    <a:pt x="46" y="154"/>
                  </a:lnTo>
                  <a:lnTo>
                    <a:pt x="44" y="170"/>
                  </a:lnTo>
                  <a:lnTo>
                    <a:pt x="40" y="182"/>
                  </a:lnTo>
                  <a:lnTo>
                    <a:pt x="40" y="182"/>
                  </a:lnTo>
                  <a:lnTo>
                    <a:pt x="32" y="192"/>
                  </a:lnTo>
                  <a:lnTo>
                    <a:pt x="20" y="206"/>
                  </a:lnTo>
                  <a:lnTo>
                    <a:pt x="0" y="186"/>
                  </a:lnTo>
                  <a:lnTo>
                    <a:pt x="0" y="186"/>
                  </a:lnTo>
                  <a:lnTo>
                    <a:pt x="6" y="180"/>
                  </a:lnTo>
                  <a:lnTo>
                    <a:pt x="6" y="180"/>
                  </a:lnTo>
                  <a:lnTo>
                    <a:pt x="12" y="172"/>
                  </a:lnTo>
                  <a:lnTo>
                    <a:pt x="12" y="172"/>
                  </a:lnTo>
                  <a:lnTo>
                    <a:pt x="14" y="164"/>
                  </a:lnTo>
                  <a:lnTo>
                    <a:pt x="16" y="152"/>
                  </a:lnTo>
                  <a:lnTo>
                    <a:pt x="16" y="54"/>
                  </a:lnTo>
                  <a:lnTo>
                    <a:pt x="16" y="54"/>
                  </a:lnTo>
                  <a:lnTo>
                    <a:pt x="14" y="44"/>
                  </a:lnTo>
                  <a:lnTo>
                    <a:pt x="12" y="36"/>
                  </a:lnTo>
                  <a:lnTo>
                    <a:pt x="12" y="36"/>
                  </a:lnTo>
                  <a:lnTo>
                    <a:pt x="0" y="20"/>
                  </a:lnTo>
                  <a:lnTo>
                    <a:pt x="20" y="0"/>
                  </a:lnTo>
                  <a:lnTo>
                    <a:pt x="20" y="0"/>
                  </a:lnTo>
                  <a:lnTo>
                    <a:pt x="30" y="12"/>
                  </a:lnTo>
                  <a:lnTo>
                    <a:pt x="30" y="12"/>
                  </a:lnTo>
                  <a:lnTo>
                    <a:pt x="40" y="24"/>
                  </a:lnTo>
                  <a:lnTo>
                    <a:pt x="40" y="24"/>
                  </a:lnTo>
                  <a:lnTo>
                    <a:pt x="44" y="36"/>
                  </a:lnTo>
                  <a:lnTo>
                    <a:pt x="46" y="54"/>
                  </a:lnTo>
                  <a:lnTo>
                    <a:pt x="46" y="15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grpSp>
      <p:sp>
        <p:nvSpPr>
          <p:cNvPr id="4" name="Rectangle 3"/>
          <p:cNvSpPr>
            <a:spLocks noChangeArrowheads="1"/>
          </p:cNvSpPr>
          <p:nvPr/>
        </p:nvSpPr>
        <p:spPr bwMode="auto">
          <a:xfrm>
            <a:off x="0" y="6092831"/>
            <a:ext cx="9144000" cy="765175"/>
          </a:xfrm>
          <a:prstGeom prst="rect">
            <a:avLst/>
          </a:prstGeom>
          <a:solidFill>
            <a:srgbClr val="33444E"/>
          </a:solidFill>
          <a:ln w="9525" algn="ctr">
            <a:noFill/>
            <a:miter lim="800000"/>
            <a:headEnd/>
            <a:tailEnd/>
          </a:ln>
          <a:effectLst/>
        </p:spPr>
        <p:txBody>
          <a:bodyPr wrap="none" anchor="ctr"/>
          <a:lstStyle/>
          <a:p>
            <a:pPr algn="ctr" eaLnBrk="0" hangingPunct="0">
              <a:spcBef>
                <a:spcPct val="0"/>
              </a:spcBef>
              <a:defRPr/>
            </a:pPr>
            <a:endParaRPr lang="de-DE" sz="600">
              <a:solidFill>
                <a:prstClr val="black"/>
              </a:solidFill>
              <a:latin typeface="Geneva" charset="0"/>
            </a:endParaRPr>
          </a:p>
        </p:txBody>
      </p:sp>
      <p:sp>
        <p:nvSpPr>
          <p:cNvPr id="5" name="Rectangle 8"/>
          <p:cNvSpPr>
            <a:spLocks noChangeArrowheads="1"/>
          </p:cNvSpPr>
          <p:nvPr/>
        </p:nvSpPr>
        <p:spPr bwMode="auto">
          <a:xfrm>
            <a:off x="0" y="5661025"/>
            <a:ext cx="9144000" cy="433388"/>
          </a:xfrm>
          <a:prstGeom prst="rect">
            <a:avLst/>
          </a:prstGeom>
          <a:solidFill>
            <a:srgbClr val="DAE2E7"/>
          </a:solidFill>
          <a:ln w="9525" algn="ctr">
            <a:noFill/>
            <a:miter lim="800000"/>
            <a:headEnd/>
            <a:tailEnd/>
          </a:ln>
          <a:effectLst/>
        </p:spPr>
        <p:txBody>
          <a:bodyPr wrap="none" anchor="ctr"/>
          <a:lstStyle/>
          <a:p>
            <a:pPr algn="ctr" eaLnBrk="0" hangingPunct="0">
              <a:spcBef>
                <a:spcPct val="0"/>
              </a:spcBef>
              <a:defRPr/>
            </a:pPr>
            <a:endParaRPr lang="de-DE" sz="600">
              <a:solidFill>
                <a:prstClr val="black"/>
              </a:solidFill>
              <a:latin typeface="Geneva" charset="0"/>
            </a:endParaRPr>
          </a:p>
        </p:txBody>
      </p:sp>
      <p:sp>
        <p:nvSpPr>
          <p:cNvPr id="3074" name="Rectangle 2"/>
          <p:cNvSpPr>
            <a:spLocks noGrp="1" noChangeArrowheads="1"/>
          </p:cNvSpPr>
          <p:nvPr>
            <p:ph type="ctrTitle"/>
          </p:nvPr>
        </p:nvSpPr>
        <p:spPr>
          <a:xfrm>
            <a:off x="685800" y="1773238"/>
            <a:ext cx="7773988" cy="1827212"/>
          </a:xfrm>
        </p:spPr>
        <p:txBody>
          <a:bodyPr anchor="ctr"/>
          <a:lstStyle>
            <a:lvl1pPr>
              <a:defRPr sz="4050" b="0">
                <a:solidFill>
                  <a:schemeClr val="tx1"/>
                </a:solidFill>
              </a:defRPr>
            </a:lvl1pPr>
          </a:lstStyle>
          <a:p>
            <a:r>
              <a:rPr lang="de-DE"/>
              <a:t>Titelmasterformat durch Klicken bearbeiten</a:t>
            </a:r>
            <a:endParaRPr lang="de-DE" dirty="0"/>
          </a:p>
        </p:txBody>
      </p:sp>
      <p:sp>
        <p:nvSpPr>
          <p:cNvPr id="3075" name="Rectangle 3"/>
          <p:cNvSpPr>
            <a:spLocks noGrp="1" noChangeArrowheads="1"/>
          </p:cNvSpPr>
          <p:nvPr>
            <p:ph type="subTitle" idx="1"/>
          </p:nvPr>
        </p:nvSpPr>
        <p:spPr>
          <a:xfrm>
            <a:off x="685801" y="3886200"/>
            <a:ext cx="5054600" cy="838200"/>
          </a:xfrm>
          <a:ln algn="ctr"/>
        </p:spPr>
        <p:txBody>
          <a:bodyPr/>
          <a:lstStyle>
            <a:lvl1pPr marL="0" indent="0">
              <a:buFontTx/>
              <a:buNone/>
              <a:tabLst>
                <a:tab pos="339329" algn="l"/>
              </a:tabLst>
              <a:defRPr sz="1500"/>
            </a:lvl1pPr>
          </a:lstStyle>
          <a:p>
            <a:r>
              <a:rPr lang="de-DE"/>
              <a:t>Formatvorlage des Untertitelmasters durch Klicken bearbeiten</a:t>
            </a:r>
            <a:endParaRPr lang="de-DE" dirty="0"/>
          </a:p>
        </p:txBody>
      </p:sp>
      <p:pic>
        <p:nvPicPr>
          <p:cNvPr id="11" name="Grafik 10" descr="ModelInstance.jpg"/>
          <p:cNvPicPr>
            <a:picLocks noChangeAspect="1"/>
          </p:cNvPicPr>
          <p:nvPr/>
        </p:nvPicPr>
        <p:blipFill>
          <a:blip r:embed="rId2" cstate="print">
            <a:clrChange>
              <a:clrFrom>
                <a:srgbClr val="FFFFFF"/>
              </a:clrFrom>
              <a:clrTo>
                <a:srgbClr val="FFFFFF">
                  <a:alpha val="0"/>
                </a:srgbClr>
              </a:clrTo>
            </a:clrChange>
          </a:blip>
          <a:stretch>
            <a:fillRect/>
          </a:stretch>
        </p:blipFill>
        <p:spPr>
          <a:xfrm>
            <a:off x="6537679" y="3678069"/>
            <a:ext cx="1927412" cy="1927412"/>
          </a:xfrm>
          <a:prstGeom prst="rect">
            <a:avLst/>
          </a:prstGeom>
        </p:spPr>
      </p:pic>
      <p:pic>
        <p:nvPicPr>
          <p:cNvPr id="80" name="Picture 2"/>
          <p:cNvPicPr>
            <a:picLocks noChangeAspect="1" noChangeArrowheads="1"/>
          </p:cNvPicPr>
          <p:nvPr/>
        </p:nvPicPr>
        <p:blipFill>
          <a:blip r:embed="rId3" cstate="print"/>
          <a:srcRect t="15085" b="16649"/>
          <a:stretch>
            <a:fillRect/>
          </a:stretch>
        </p:blipFill>
        <p:spPr bwMode="auto">
          <a:xfrm>
            <a:off x="3612657" y="6284013"/>
            <a:ext cx="1918693" cy="382798"/>
          </a:xfrm>
          <a:prstGeom prst="rect">
            <a:avLst/>
          </a:prstGeom>
          <a:noFill/>
          <a:ln w="9525">
            <a:noFill/>
            <a:miter lim="800000"/>
            <a:headEnd/>
            <a:tailEnd/>
          </a:ln>
        </p:spPr>
      </p:pic>
    </p:spTree>
    <p:extLst>
      <p:ext uri="{BB962C8B-B14F-4D97-AF65-F5344CB8AC3E}">
        <p14:creationId xmlns:p14="http://schemas.microsoft.com/office/powerpoint/2010/main" val="519592039"/>
      </p:ext>
    </p:extLst>
  </p:cSld>
  <p:clrMapOvr>
    <a:masterClrMapping/>
  </p:clrMapOvr>
  <p:transition>
    <p:strips dir="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1_Title Slide">
    <p:spTree>
      <p:nvGrpSpPr>
        <p:cNvPr id="1" name=""/>
        <p:cNvGrpSpPr/>
        <p:nvPr/>
      </p:nvGrpSpPr>
      <p:grpSpPr>
        <a:xfrm>
          <a:off x="0" y="0"/>
          <a:ext cx="0" cy="0"/>
          <a:chOff x="0" y="0"/>
          <a:chExt cx="0" cy="0"/>
        </a:xfrm>
      </p:grpSpPr>
      <p:pic>
        <p:nvPicPr>
          <p:cNvPr id="11" name="Picture 2"/>
          <p:cNvPicPr>
            <a:picLocks noChangeAspect="1" noChangeArrowheads="1"/>
          </p:cNvPicPr>
          <p:nvPr/>
        </p:nvPicPr>
        <p:blipFill>
          <a:blip r:embed="rId2" cstate="print"/>
          <a:srcRect l="6264" r="19023" b="2652"/>
          <a:stretch>
            <a:fillRect/>
          </a:stretch>
        </p:blipFill>
        <p:spPr bwMode="auto">
          <a:xfrm>
            <a:off x="0" y="1271779"/>
            <a:ext cx="9144000" cy="5594694"/>
          </a:xfrm>
          <a:prstGeom prst="rect">
            <a:avLst/>
          </a:prstGeom>
          <a:noFill/>
          <a:ln w="9525">
            <a:noFill/>
            <a:miter lim="800000"/>
            <a:headEnd/>
            <a:tailEnd/>
          </a:ln>
        </p:spPr>
      </p:pic>
      <p:sp>
        <p:nvSpPr>
          <p:cNvPr id="3074" name="Rectangle 2"/>
          <p:cNvSpPr>
            <a:spLocks noGrp="1" noChangeArrowheads="1"/>
          </p:cNvSpPr>
          <p:nvPr>
            <p:ph type="ctrTitle"/>
          </p:nvPr>
        </p:nvSpPr>
        <p:spPr>
          <a:xfrm>
            <a:off x="685800" y="1773238"/>
            <a:ext cx="7773988" cy="1827212"/>
          </a:xfrm>
        </p:spPr>
        <p:txBody>
          <a:bodyPr anchor="ctr"/>
          <a:lstStyle>
            <a:lvl1pPr>
              <a:defRPr sz="4050" b="1">
                <a:solidFill>
                  <a:schemeClr val="bg1"/>
                </a:solidFill>
                <a:effectLst>
                  <a:outerShdw blurRad="38100" dist="38100" dir="2700000" algn="tl">
                    <a:srgbClr val="000000">
                      <a:alpha val="43137"/>
                    </a:srgbClr>
                  </a:outerShdw>
                </a:effectLst>
              </a:defRPr>
            </a:lvl1pPr>
          </a:lstStyle>
          <a:p>
            <a:r>
              <a:rPr lang="de-DE"/>
              <a:t>Titelmasterformat durch Klicken bearbeiten</a:t>
            </a:r>
            <a:endParaRPr lang="de-DE" dirty="0"/>
          </a:p>
        </p:txBody>
      </p:sp>
      <p:sp>
        <p:nvSpPr>
          <p:cNvPr id="3075" name="Rectangle 3"/>
          <p:cNvSpPr>
            <a:spLocks noGrp="1" noChangeArrowheads="1"/>
          </p:cNvSpPr>
          <p:nvPr>
            <p:ph type="subTitle" idx="1"/>
          </p:nvPr>
        </p:nvSpPr>
        <p:spPr>
          <a:xfrm>
            <a:off x="685800" y="3886200"/>
            <a:ext cx="6400800" cy="838200"/>
          </a:xfrm>
          <a:ln algn="ctr"/>
        </p:spPr>
        <p:txBody>
          <a:bodyPr/>
          <a:lstStyle>
            <a:lvl1pPr marL="0" indent="0">
              <a:buFontTx/>
              <a:buNone/>
              <a:tabLst>
                <a:tab pos="339329" algn="l"/>
              </a:tabLst>
              <a:defRPr sz="1500" b="1">
                <a:solidFill>
                  <a:schemeClr val="bg1"/>
                </a:solidFill>
                <a:effectLst>
                  <a:outerShdw blurRad="38100" dist="38100" dir="2700000" algn="tl">
                    <a:srgbClr val="000000">
                      <a:alpha val="43137"/>
                    </a:srgbClr>
                  </a:outerShdw>
                </a:effectLst>
              </a:defRPr>
            </a:lvl1pPr>
          </a:lstStyle>
          <a:p>
            <a:r>
              <a:rPr lang="de-DE"/>
              <a:t>Formatvorlage des Untertitelmasters durch Klicken bearbeiten</a:t>
            </a:r>
            <a:endParaRPr lang="de-DE" dirty="0"/>
          </a:p>
        </p:txBody>
      </p:sp>
      <p:grpSp>
        <p:nvGrpSpPr>
          <p:cNvPr id="2" name="Group 4"/>
          <p:cNvGrpSpPr>
            <a:grpSpLocks noChangeAspect="1"/>
          </p:cNvGrpSpPr>
          <p:nvPr/>
        </p:nvGrpSpPr>
        <p:grpSpPr bwMode="auto">
          <a:xfrm>
            <a:off x="220979" y="-219538"/>
            <a:ext cx="5483658" cy="1781638"/>
            <a:chOff x="390" y="1351"/>
            <a:chExt cx="4980" cy="1618"/>
          </a:xfrm>
        </p:grpSpPr>
        <p:sp>
          <p:nvSpPr>
            <p:cNvPr id="9" name="AutoShape 3"/>
            <p:cNvSpPr>
              <a:spLocks noChangeAspect="1" noChangeArrowheads="1" noTextEdit="1"/>
            </p:cNvSpPr>
            <p:nvPr/>
          </p:nvSpPr>
          <p:spPr bwMode="auto">
            <a:xfrm>
              <a:off x="390" y="1351"/>
              <a:ext cx="4980" cy="161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10" name="Freeform 5"/>
            <p:cNvSpPr>
              <a:spLocks/>
            </p:cNvSpPr>
            <p:nvPr/>
          </p:nvSpPr>
          <p:spPr bwMode="auto">
            <a:xfrm>
              <a:off x="874" y="1827"/>
              <a:ext cx="432" cy="436"/>
            </a:xfrm>
            <a:custGeom>
              <a:avLst/>
              <a:gdLst/>
              <a:ahLst/>
              <a:cxnLst>
                <a:cxn ang="0">
                  <a:pos x="0" y="0"/>
                </a:cxn>
                <a:cxn ang="0">
                  <a:pos x="432" y="0"/>
                </a:cxn>
                <a:cxn ang="0">
                  <a:pos x="432" y="436"/>
                </a:cxn>
                <a:cxn ang="0">
                  <a:pos x="0" y="436"/>
                </a:cxn>
                <a:cxn ang="0">
                  <a:pos x="0" y="0"/>
                </a:cxn>
                <a:cxn ang="0">
                  <a:pos x="0" y="0"/>
                </a:cxn>
              </a:cxnLst>
              <a:rect l="0" t="0" r="r" b="b"/>
              <a:pathLst>
                <a:path w="432" h="436">
                  <a:moveTo>
                    <a:pt x="0" y="0"/>
                  </a:moveTo>
                  <a:lnTo>
                    <a:pt x="432" y="0"/>
                  </a:lnTo>
                  <a:lnTo>
                    <a:pt x="432" y="436"/>
                  </a:lnTo>
                  <a:lnTo>
                    <a:pt x="0" y="436"/>
                  </a:lnTo>
                  <a:lnTo>
                    <a:pt x="0" y="0"/>
                  </a:lnTo>
                  <a:lnTo>
                    <a:pt x="0"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13" name="Freeform 6"/>
            <p:cNvSpPr>
              <a:spLocks noEditPoints="1"/>
            </p:cNvSpPr>
            <p:nvPr/>
          </p:nvSpPr>
          <p:spPr bwMode="auto">
            <a:xfrm>
              <a:off x="856" y="1817"/>
              <a:ext cx="466" cy="464"/>
            </a:xfrm>
            <a:custGeom>
              <a:avLst/>
              <a:gdLst/>
              <a:ahLst/>
              <a:cxnLst>
                <a:cxn ang="0">
                  <a:pos x="466" y="0"/>
                </a:cxn>
                <a:cxn ang="0">
                  <a:pos x="466" y="464"/>
                </a:cxn>
                <a:cxn ang="0">
                  <a:pos x="0" y="464"/>
                </a:cxn>
                <a:cxn ang="0">
                  <a:pos x="0" y="0"/>
                </a:cxn>
                <a:cxn ang="0">
                  <a:pos x="466" y="0"/>
                </a:cxn>
                <a:cxn ang="0">
                  <a:pos x="466" y="0"/>
                </a:cxn>
                <a:cxn ang="0">
                  <a:pos x="436" y="28"/>
                </a:cxn>
                <a:cxn ang="0">
                  <a:pos x="30" y="28"/>
                </a:cxn>
                <a:cxn ang="0">
                  <a:pos x="30" y="436"/>
                </a:cxn>
                <a:cxn ang="0">
                  <a:pos x="436" y="436"/>
                </a:cxn>
                <a:cxn ang="0">
                  <a:pos x="436" y="28"/>
                </a:cxn>
                <a:cxn ang="0">
                  <a:pos x="436" y="28"/>
                </a:cxn>
              </a:cxnLst>
              <a:rect l="0" t="0" r="r" b="b"/>
              <a:pathLst>
                <a:path w="466" h="464">
                  <a:moveTo>
                    <a:pt x="466" y="0"/>
                  </a:moveTo>
                  <a:lnTo>
                    <a:pt x="466" y="464"/>
                  </a:lnTo>
                  <a:lnTo>
                    <a:pt x="0" y="464"/>
                  </a:lnTo>
                  <a:lnTo>
                    <a:pt x="0" y="0"/>
                  </a:lnTo>
                  <a:lnTo>
                    <a:pt x="466" y="0"/>
                  </a:lnTo>
                  <a:lnTo>
                    <a:pt x="466" y="0"/>
                  </a:lnTo>
                  <a:close/>
                  <a:moveTo>
                    <a:pt x="436" y="28"/>
                  </a:moveTo>
                  <a:lnTo>
                    <a:pt x="30" y="28"/>
                  </a:lnTo>
                  <a:lnTo>
                    <a:pt x="30" y="436"/>
                  </a:lnTo>
                  <a:lnTo>
                    <a:pt x="436" y="436"/>
                  </a:lnTo>
                  <a:lnTo>
                    <a:pt x="436" y="28"/>
                  </a:lnTo>
                  <a:lnTo>
                    <a:pt x="436" y="28"/>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14" name="Freeform 7"/>
            <p:cNvSpPr>
              <a:spLocks noEditPoints="1"/>
            </p:cNvSpPr>
            <p:nvPr/>
          </p:nvSpPr>
          <p:spPr bwMode="auto">
            <a:xfrm>
              <a:off x="918" y="1881"/>
              <a:ext cx="340" cy="340"/>
            </a:xfrm>
            <a:custGeom>
              <a:avLst/>
              <a:gdLst/>
              <a:ahLst/>
              <a:cxnLst>
                <a:cxn ang="0">
                  <a:pos x="340" y="0"/>
                </a:cxn>
                <a:cxn ang="0">
                  <a:pos x="0" y="340"/>
                </a:cxn>
                <a:cxn ang="0">
                  <a:pos x="0" y="0"/>
                </a:cxn>
                <a:cxn ang="0">
                  <a:pos x="258" y="142"/>
                </a:cxn>
                <a:cxn ang="0">
                  <a:pos x="246" y="142"/>
                </a:cxn>
                <a:cxn ang="0">
                  <a:pos x="240" y="134"/>
                </a:cxn>
                <a:cxn ang="0">
                  <a:pos x="258" y="86"/>
                </a:cxn>
                <a:cxn ang="0">
                  <a:pos x="240" y="58"/>
                </a:cxn>
                <a:cxn ang="0">
                  <a:pos x="206" y="30"/>
                </a:cxn>
                <a:cxn ang="0">
                  <a:pos x="188" y="58"/>
                </a:cxn>
                <a:cxn ang="0">
                  <a:pos x="206" y="86"/>
                </a:cxn>
                <a:cxn ang="0">
                  <a:pos x="206" y="138"/>
                </a:cxn>
                <a:cxn ang="0">
                  <a:pos x="210" y="156"/>
                </a:cxn>
                <a:cxn ang="0">
                  <a:pos x="218" y="166"/>
                </a:cxn>
                <a:cxn ang="0">
                  <a:pos x="232" y="172"/>
                </a:cxn>
                <a:cxn ang="0">
                  <a:pos x="258" y="172"/>
                </a:cxn>
                <a:cxn ang="0">
                  <a:pos x="264" y="194"/>
                </a:cxn>
                <a:cxn ang="0">
                  <a:pos x="202" y="256"/>
                </a:cxn>
                <a:cxn ang="0">
                  <a:pos x="148" y="194"/>
                </a:cxn>
                <a:cxn ang="0">
                  <a:pos x="106" y="194"/>
                </a:cxn>
                <a:cxn ang="0">
                  <a:pos x="112" y="314"/>
                </a:cxn>
                <a:cxn ang="0">
                  <a:pos x="166" y="248"/>
                </a:cxn>
                <a:cxn ang="0">
                  <a:pos x="220" y="314"/>
                </a:cxn>
                <a:cxn ang="0">
                  <a:pos x="264" y="194"/>
                </a:cxn>
                <a:cxn ang="0">
                  <a:pos x="168" y="134"/>
                </a:cxn>
                <a:cxn ang="0">
                  <a:pos x="164" y="114"/>
                </a:cxn>
                <a:cxn ang="0">
                  <a:pos x="156" y="106"/>
                </a:cxn>
                <a:cxn ang="0">
                  <a:pos x="142" y="100"/>
                </a:cxn>
                <a:cxn ang="0">
                  <a:pos x="114" y="96"/>
                </a:cxn>
                <a:cxn ang="0">
                  <a:pos x="110" y="94"/>
                </a:cxn>
                <a:cxn ang="0">
                  <a:pos x="106" y="90"/>
                </a:cxn>
                <a:cxn ang="0">
                  <a:pos x="108" y="88"/>
                </a:cxn>
                <a:cxn ang="0">
                  <a:pos x="114" y="84"/>
                </a:cxn>
                <a:cxn ang="0">
                  <a:pos x="118" y="82"/>
                </a:cxn>
                <a:cxn ang="0">
                  <a:pos x="138" y="86"/>
                </a:cxn>
                <a:cxn ang="0">
                  <a:pos x="166" y="68"/>
                </a:cxn>
                <a:cxn ang="0">
                  <a:pos x="156" y="60"/>
                </a:cxn>
                <a:cxn ang="0">
                  <a:pos x="134" y="54"/>
                </a:cxn>
                <a:cxn ang="0">
                  <a:pos x="120" y="52"/>
                </a:cxn>
                <a:cxn ang="0">
                  <a:pos x="102" y="56"/>
                </a:cxn>
                <a:cxn ang="0">
                  <a:pos x="86" y="62"/>
                </a:cxn>
                <a:cxn ang="0">
                  <a:pos x="76" y="74"/>
                </a:cxn>
                <a:cxn ang="0">
                  <a:pos x="72" y="92"/>
                </a:cxn>
                <a:cxn ang="0">
                  <a:pos x="72" y="100"/>
                </a:cxn>
                <a:cxn ang="0">
                  <a:pos x="78" y="112"/>
                </a:cxn>
                <a:cxn ang="0">
                  <a:pos x="86" y="120"/>
                </a:cxn>
                <a:cxn ang="0">
                  <a:pos x="106" y="126"/>
                </a:cxn>
                <a:cxn ang="0">
                  <a:pos x="124" y="128"/>
                </a:cxn>
                <a:cxn ang="0">
                  <a:pos x="132" y="130"/>
                </a:cxn>
                <a:cxn ang="0">
                  <a:pos x="134" y="136"/>
                </a:cxn>
                <a:cxn ang="0">
                  <a:pos x="128" y="142"/>
                </a:cxn>
                <a:cxn ang="0">
                  <a:pos x="118" y="144"/>
                </a:cxn>
                <a:cxn ang="0">
                  <a:pos x="96" y="140"/>
                </a:cxn>
                <a:cxn ang="0">
                  <a:pos x="66" y="156"/>
                </a:cxn>
                <a:cxn ang="0">
                  <a:pos x="78" y="166"/>
                </a:cxn>
                <a:cxn ang="0">
                  <a:pos x="104" y="174"/>
                </a:cxn>
                <a:cxn ang="0">
                  <a:pos x="118" y="174"/>
                </a:cxn>
                <a:cxn ang="0">
                  <a:pos x="136" y="172"/>
                </a:cxn>
                <a:cxn ang="0">
                  <a:pos x="154" y="164"/>
                </a:cxn>
                <a:cxn ang="0">
                  <a:pos x="164" y="152"/>
                </a:cxn>
                <a:cxn ang="0">
                  <a:pos x="168" y="134"/>
                </a:cxn>
              </a:cxnLst>
              <a:rect l="0" t="0" r="r" b="b"/>
              <a:pathLst>
                <a:path w="340" h="340">
                  <a:moveTo>
                    <a:pt x="0" y="0"/>
                  </a:moveTo>
                  <a:lnTo>
                    <a:pt x="340" y="0"/>
                  </a:lnTo>
                  <a:lnTo>
                    <a:pt x="340" y="340"/>
                  </a:lnTo>
                  <a:lnTo>
                    <a:pt x="0" y="340"/>
                  </a:lnTo>
                  <a:lnTo>
                    <a:pt x="0" y="0"/>
                  </a:lnTo>
                  <a:lnTo>
                    <a:pt x="0" y="0"/>
                  </a:lnTo>
                  <a:close/>
                  <a:moveTo>
                    <a:pt x="258" y="172"/>
                  </a:moveTo>
                  <a:lnTo>
                    <a:pt x="258" y="142"/>
                  </a:lnTo>
                  <a:lnTo>
                    <a:pt x="246" y="142"/>
                  </a:lnTo>
                  <a:lnTo>
                    <a:pt x="246" y="142"/>
                  </a:lnTo>
                  <a:lnTo>
                    <a:pt x="242" y="140"/>
                  </a:lnTo>
                  <a:lnTo>
                    <a:pt x="240" y="134"/>
                  </a:lnTo>
                  <a:lnTo>
                    <a:pt x="240" y="86"/>
                  </a:lnTo>
                  <a:lnTo>
                    <a:pt x="258" y="86"/>
                  </a:lnTo>
                  <a:lnTo>
                    <a:pt x="258" y="58"/>
                  </a:lnTo>
                  <a:lnTo>
                    <a:pt x="240" y="58"/>
                  </a:lnTo>
                  <a:lnTo>
                    <a:pt x="240" y="30"/>
                  </a:lnTo>
                  <a:lnTo>
                    <a:pt x="206" y="30"/>
                  </a:lnTo>
                  <a:lnTo>
                    <a:pt x="206" y="58"/>
                  </a:lnTo>
                  <a:lnTo>
                    <a:pt x="188" y="58"/>
                  </a:lnTo>
                  <a:lnTo>
                    <a:pt x="188" y="86"/>
                  </a:lnTo>
                  <a:lnTo>
                    <a:pt x="206" y="86"/>
                  </a:lnTo>
                  <a:lnTo>
                    <a:pt x="206" y="138"/>
                  </a:lnTo>
                  <a:lnTo>
                    <a:pt x="206" y="138"/>
                  </a:lnTo>
                  <a:lnTo>
                    <a:pt x="208" y="150"/>
                  </a:lnTo>
                  <a:lnTo>
                    <a:pt x="210" y="156"/>
                  </a:lnTo>
                  <a:lnTo>
                    <a:pt x="214" y="162"/>
                  </a:lnTo>
                  <a:lnTo>
                    <a:pt x="218" y="166"/>
                  </a:lnTo>
                  <a:lnTo>
                    <a:pt x="224" y="170"/>
                  </a:lnTo>
                  <a:lnTo>
                    <a:pt x="232" y="172"/>
                  </a:lnTo>
                  <a:lnTo>
                    <a:pt x="240" y="172"/>
                  </a:lnTo>
                  <a:lnTo>
                    <a:pt x="258" y="172"/>
                  </a:lnTo>
                  <a:lnTo>
                    <a:pt x="258" y="172"/>
                  </a:lnTo>
                  <a:close/>
                  <a:moveTo>
                    <a:pt x="264" y="194"/>
                  </a:moveTo>
                  <a:lnTo>
                    <a:pt x="226" y="194"/>
                  </a:lnTo>
                  <a:lnTo>
                    <a:pt x="202" y="256"/>
                  </a:lnTo>
                  <a:lnTo>
                    <a:pt x="182" y="194"/>
                  </a:lnTo>
                  <a:lnTo>
                    <a:pt x="148" y="194"/>
                  </a:lnTo>
                  <a:lnTo>
                    <a:pt x="128" y="256"/>
                  </a:lnTo>
                  <a:lnTo>
                    <a:pt x="106" y="194"/>
                  </a:lnTo>
                  <a:lnTo>
                    <a:pt x="66" y="194"/>
                  </a:lnTo>
                  <a:lnTo>
                    <a:pt x="112" y="314"/>
                  </a:lnTo>
                  <a:lnTo>
                    <a:pt x="144" y="314"/>
                  </a:lnTo>
                  <a:lnTo>
                    <a:pt x="166" y="248"/>
                  </a:lnTo>
                  <a:lnTo>
                    <a:pt x="186" y="314"/>
                  </a:lnTo>
                  <a:lnTo>
                    <a:pt x="220" y="314"/>
                  </a:lnTo>
                  <a:lnTo>
                    <a:pt x="264" y="194"/>
                  </a:lnTo>
                  <a:lnTo>
                    <a:pt x="264" y="194"/>
                  </a:lnTo>
                  <a:close/>
                  <a:moveTo>
                    <a:pt x="168" y="134"/>
                  </a:moveTo>
                  <a:lnTo>
                    <a:pt x="168" y="134"/>
                  </a:lnTo>
                  <a:lnTo>
                    <a:pt x="166" y="120"/>
                  </a:lnTo>
                  <a:lnTo>
                    <a:pt x="164" y="114"/>
                  </a:lnTo>
                  <a:lnTo>
                    <a:pt x="160" y="110"/>
                  </a:lnTo>
                  <a:lnTo>
                    <a:pt x="156" y="106"/>
                  </a:lnTo>
                  <a:lnTo>
                    <a:pt x="150" y="102"/>
                  </a:lnTo>
                  <a:lnTo>
                    <a:pt x="142" y="100"/>
                  </a:lnTo>
                  <a:lnTo>
                    <a:pt x="132" y="98"/>
                  </a:lnTo>
                  <a:lnTo>
                    <a:pt x="114" y="96"/>
                  </a:lnTo>
                  <a:lnTo>
                    <a:pt x="114" y="96"/>
                  </a:lnTo>
                  <a:lnTo>
                    <a:pt x="110" y="94"/>
                  </a:lnTo>
                  <a:lnTo>
                    <a:pt x="108" y="92"/>
                  </a:lnTo>
                  <a:lnTo>
                    <a:pt x="106" y="90"/>
                  </a:lnTo>
                  <a:lnTo>
                    <a:pt x="106" y="90"/>
                  </a:lnTo>
                  <a:lnTo>
                    <a:pt x="108" y="88"/>
                  </a:lnTo>
                  <a:lnTo>
                    <a:pt x="110" y="84"/>
                  </a:lnTo>
                  <a:lnTo>
                    <a:pt x="114" y="84"/>
                  </a:lnTo>
                  <a:lnTo>
                    <a:pt x="118" y="82"/>
                  </a:lnTo>
                  <a:lnTo>
                    <a:pt x="118" y="82"/>
                  </a:lnTo>
                  <a:lnTo>
                    <a:pt x="132" y="84"/>
                  </a:lnTo>
                  <a:lnTo>
                    <a:pt x="138" y="86"/>
                  </a:lnTo>
                  <a:lnTo>
                    <a:pt x="144" y="90"/>
                  </a:lnTo>
                  <a:lnTo>
                    <a:pt x="166" y="68"/>
                  </a:lnTo>
                  <a:lnTo>
                    <a:pt x="166" y="68"/>
                  </a:lnTo>
                  <a:lnTo>
                    <a:pt x="156" y="60"/>
                  </a:lnTo>
                  <a:lnTo>
                    <a:pt x="146" y="56"/>
                  </a:lnTo>
                  <a:lnTo>
                    <a:pt x="134" y="54"/>
                  </a:lnTo>
                  <a:lnTo>
                    <a:pt x="120" y="52"/>
                  </a:lnTo>
                  <a:lnTo>
                    <a:pt x="120" y="52"/>
                  </a:lnTo>
                  <a:lnTo>
                    <a:pt x="110" y="54"/>
                  </a:lnTo>
                  <a:lnTo>
                    <a:pt x="102" y="56"/>
                  </a:lnTo>
                  <a:lnTo>
                    <a:pt x="94" y="58"/>
                  </a:lnTo>
                  <a:lnTo>
                    <a:pt x="86" y="62"/>
                  </a:lnTo>
                  <a:lnTo>
                    <a:pt x="80" y="68"/>
                  </a:lnTo>
                  <a:lnTo>
                    <a:pt x="76" y="74"/>
                  </a:lnTo>
                  <a:lnTo>
                    <a:pt x="74" y="82"/>
                  </a:lnTo>
                  <a:lnTo>
                    <a:pt x="72" y="92"/>
                  </a:lnTo>
                  <a:lnTo>
                    <a:pt x="72" y="92"/>
                  </a:lnTo>
                  <a:lnTo>
                    <a:pt x="72" y="100"/>
                  </a:lnTo>
                  <a:lnTo>
                    <a:pt x="74" y="106"/>
                  </a:lnTo>
                  <a:lnTo>
                    <a:pt x="78" y="112"/>
                  </a:lnTo>
                  <a:lnTo>
                    <a:pt x="82" y="118"/>
                  </a:lnTo>
                  <a:lnTo>
                    <a:pt x="86" y="120"/>
                  </a:lnTo>
                  <a:lnTo>
                    <a:pt x="92" y="124"/>
                  </a:lnTo>
                  <a:lnTo>
                    <a:pt x="106" y="126"/>
                  </a:lnTo>
                  <a:lnTo>
                    <a:pt x="124" y="128"/>
                  </a:lnTo>
                  <a:lnTo>
                    <a:pt x="124" y="128"/>
                  </a:lnTo>
                  <a:lnTo>
                    <a:pt x="130" y="130"/>
                  </a:lnTo>
                  <a:lnTo>
                    <a:pt x="132" y="130"/>
                  </a:lnTo>
                  <a:lnTo>
                    <a:pt x="134" y="136"/>
                  </a:lnTo>
                  <a:lnTo>
                    <a:pt x="134" y="136"/>
                  </a:lnTo>
                  <a:lnTo>
                    <a:pt x="132" y="140"/>
                  </a:lnTo>
                  <a:lnTo>
                    <a:pt x="128" y="142"/>
                  </a:lnTo>
                  <a:lnTo>
                    <a:pt x="118" y="144"/>
                  </a:lnTo>
                  <a:lnTo>
                    <a:pt x="118" y="144"/>
                  </a:lnTo>
                  <a:lnTo>
                    <a:pt x="104" y="142"/>
                  </a:lnTo>
                  <a:lnTo>
                    <a:pt x="96" y="140"/>
                  </a:lnTo>
                  <a:lnTo>
                    <a:pt x="88" y="134"/>
                  </a:lnTo>
                  <a:lnTo>
                    <a:pt x="66" y="156"/>
                  </a:lnTo>
                  <a:lnTo>
                    <a:pt x="66" y="156"/>
                  </a:lnTo>
                  <a:lnTo>
                    <a:pt x="78" y="166"/>
                  </a:lnTo>
                  <a:lnTo>
                    <a:pt x="90" y="172"/>
                  </a:lnTo>
                  <a:lnTo>
                    <a:pt x="104" y="174"/>
                  </a:lnTo>
                  <a:lnTo>
                    <a:pt x="118" y="174"/>
                  </a:lnTo>
                  <a:lnTo>
                    <a:pt x="118" y="174"/>
                  </a:lnTo>
                  <a:lnTo>
                    <a:pt x="128" y="174"/>
                  </a:lnTo>
                  <a:lnTo>
                    <a:pt x="136" y="172"/>
                  </a:lnTo>
                  <a:lnTo>
                    <a:pt x="146" y="168"/>
                  </a:lnTo>
                  <a:lnTo>
                    <a:pt x="154" y="164"/>
                  </a:lnTo>
                  <a:lnTo>
                    <a:pt x="160" y="158"/>
                  </a:lnTo>
                  <a:lnTo>
                    <a:pt x="164" y="152"/>
                  </a:lnTo>
                  <a:lnTo>
                    <a:pt x="168" y="144"/>
                  </a:lnTo>
                  <a:lnTo>
                    <a:pt x="168" y="134"/>
                  </a:lnTo>
                  <a:lnTo>
                    <a:pt x="168" y="13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15" name="Freeform 8"/>
            <p:cNvSpPr>
              <a:spLocks/>
            </p:cNvSpPr>
            <p:nvPr/>
          </p:nvSpPr>
          <p:spPr bwMode="auto">
            <a:xfrm>
              <a:off x="1426" y="1843"/>
              <a:ext cx="120" cy="166"/>
            </a:xfrm>
            <a:custGeom>
              <a:avLst/>
              <a:gdLst/>
              <a:ahLst/>
              <a:cxnLst>
                <a:cxn ang="0">
                  <a:pos x="120" y="116"/>
                </a:cxn>
                <a:cxn ang="0">
                  <a:pos x="116" y="136"/>
                </a:cxn>
                <a:cxn ang="0">
                  <a:pos x="104" y="152"/>
                </a:cxn>
                <a:cxn ang="0">
                  <a:pos x="94" y="158"/>
                </a:cxn>
                <a:cxn ang="0">
                  <a:pos x="72" y="164"/>
                </a:cxn>
                <a:cxn ang="0">
                  <a:pos x="60" y="166"/>
                </a:cxn>
                <a:cxn ang="0">
                  <a:pos x="26" y="160"/>
                </a:cxn>
                <a:cxn ang="0">
                  <a:pos x="0" y="144"/>
                </a:cxn>
                <a:cxn ang="0">
                  <a:pos x="22" y="124"/>
                </a:cxn>
                <a:cxn ang="0">
                  <a:pos x="38" y="134"/>
                </a:cxn>
                <a:cxn ang="0">
                  <a:pos x="60" y="138"/>
                </a:cxn>
                <a:cxn ang="0">
                  <a:pos x="74" y="136"/>
                </a:cxn>
                <a:cxn ang="0">
                  <a:pos x="88" y="126"/>
                </a:cxn>
                <a:cxn ang="0">
                  <a:pos x="90" y="116"/>
                </a:cxn>
                <a:cxn ang="0">
                  <a:pos x="84" y="104"/>
                </a:cxn>
                <a:cxn ang="0">
                  <a:pos x="78" y="100"/>
                </a:cxn>
                <a:cxn ang="0">
                  <a:pos x="50" y="94"/>
                </a:cxn>
                <a:cxn ang="0">
                  <a:pos x="40" y="92"/>
                </a:cxn>
                <a:cxn ang="0">
                  <a:pos x="24" y="86"/>
                </a:cxn>
                <a:cxn ang="0">
                  <a:pos x="14" y="74"/>
                </a:cxn>
                <a:cxn ang="0">
                  <a:pos x="8" y="58"/>
                </a:cxn>
                <a:cxn ang="0">
                  <a:pos x="8" y="48"/>
                </a:cxn>
                <a:cxn ang="0">
                  <a:pos x="10" y="28"/>
                </a:cxn>
                <a:cxn ang="0">
                  <a:pos x="22" y="12"/>
                </a:cxn>
                <a:cxn ang="0">
                  <a:pos x="30" y="6"/>
                </a:cxn>
                <a:cxn ang="0">
                  <a:pos x="52" y="0"/>
                </a:cxn>
                <a:cxn ang="0">
                  <a:pos x="64" y="0"/>
                </a:cxn>
                <a:cxn ang="0">
                  <a:pos x="94" y="4"/>
                </a:cxn>
                <a:cxn ang="0">
                  <a:pos x="116" y="18"/>
                </a:cxn>
                <a:cxn ang="0">
                  <a:pos x="96" y="38"/>
                </a:cxn>
                <a:cxn ang="0">
                  <a:pos x="82" y="30"/>
                </a:cxn>
                <a:cxn ang="0">
                  <a:pos x="64" y="28"/>
                </a:cxn>
                <a:cxn ang="0">
                  <a:pos x="52" y="28"/>
                </a:cxn>
                <a:cxn ang="0">
                  <a:pos x="44" y="32"/>
                </a:cxn>
                <a:cxn ang="0">
                  <a:pos x="38" y="48"/>
                </a:cxn>
                <a:cxn ang="0">
                  <a:pos x="40" y="54"/>
                </a:cxn>
                <a:cxn ang="0">
                  <a:pos x="42" y="60"/>
                </a:cxn>
                <a:cxn ang="0">
                  <a:pos x="58" y="66"/>
                </a:cxn>
                <a:cxn ang="0">
                  <a:pos x="78" y="68"/>
                </a:cxn>
                <a:cxn ang="0">
                  <a:pos x="102" y="76"/>
                </a:cxn>
                <a:cxn ang="0">
                  <a:pos x="108" y="82"/>
                </a:cxn>
                <a:cxn ang="0">
                  <a:pos x="118" y="96"/>
                </a:cxn>
                <a:cxn ang="0">
                  <a:pos x="120" y="116"/>
                </a:cxn>
              </a:cxnLst>
              <a:rect l="0" t="0" r="r" b="b"/>
              <a:pathLst>
                <a:path w="120" h="166">
                  <a:moveTo>
                    <a:pt x="120" y="116"/>
                  </a:moveTo>
                  <a:lnTo>
                    <a:pt x="120" y="116"/>
                  </a:lnTo>
                  <a:lnTo>
                    <a:pt x="120" y="126"/>
                  </a:lnTo>
                  <a:lnTo>
                    <a:pt x="116" y="136"/>
                  </a:lnTo>
                  <a:lnTo>
                    <a:pt x="112" y="146"/>
                  </a:lnTo>
                  <a:lnTo>
                    <a:pt x="104" y="152"/>
                  </a:lnTo>
                  <a:lnTo>
                    <a:pt x="104" y="152"/>
                  </a:lnTo>
                  <a:lnTo>
                    <a:pt x="94" y="158"/>
                  </a:lnTo>
                  <a:lnTo>
                    <a:pt x="84" y="162"/>
                  </a:lnTo>
                  <a:lnTo>
                    <a:pt x="72" y="164"/>
                  </a:lnTo>
                  <a:lnTo>
                    <a:pt x="60" y="166"/>
                  </a:lnTo>
                  <a:lnTo>
                    <a:pt x="60" y="166"/>
                  </a:lnTo>
                  <a:lnTo>
                    <a:pt x="42" y="164"/>
                  </a:lnTo>
                  <a:lnTo>
                    <a:pt x="26" y="160"/>
                  </a:lnTo>
                  <a:lnTo>
                    <a:pt x="12" y="154"/>
                  </a:lnTo>
                  <a:lnTo>
                    <a:pt x="0" y="144"/>
                  </a:lnTo>
                  <a:lnTo>
                    <a:pt x="22" y="124"/>
                  </a:lnTo>
                  <a:lnTo>
                    <a:pt x="22" y="124"/>
                  </a:lnTo>
                  <a:lnTo>
                    <a:pt x="28" y="130"/>
                  </a:lnTo>
                  <a:lnTo>
                    <a:pt x="38" y="134"/>
                  </a:lnTo>
                  <a:lnTo>
                    <a:pt x="48" y="136"/>
                  </a:lnTo>
                  <a:lnTo>
                    <a:pt x="60" y="138"/>
                  </a:lnTo>
                  <a:lnTo>
                    <a:pt x="60" y="138"/>
                  </a:lnTo>
                  <a:lnTo>
                    <a:pt x="74" y="136"/>
                  </a:lnTo>
                  <a:lnTo>
                    <a:pt x="82" y="132"/>
                  </a:lnTo>
                  <a:lnTo>
                    <a:pt x="88" y="126"/>
                  </a:lnTo>
                  <a:lnTo>
                    <a:pt x="90" y="116"/>
                  </a:lnTo>
                  <a:lnTo>
                    <a:pt x="90" y="116"/>
                  </a:lnTo>
                  <a:lnTo>
                    <a:pt x="88" y="108"/>
                  </a:lnTo>
                  <a:lnTo>
                    <a:pt x="84" y="104"/>
                  </a:lnTo>
                  <a:lnTo>
                    <a:pt x="84" y="104"/>
                  </a:lnTo>
                  <a:lnTo>
                    <a:pt x="78" y="100"/>
                  </a:lnTo>
                  <a:lnTo>
                    <a:pt x="70" y="98"/>
                  </a:lnTo>
                  <a:lnTo>
                    <a:pt x="50" y="94"/>
                  </a:lnTo>
                  <a:lnTo>
                    <a:pt x="50" y="94"/>
                  </a:lnTo>
                  <a:lnTo>
                    <a:pt x="40" y="92"/>
                  </a:lnTo>
                  <a:lnTo>
                    <a:pt x="32" y="90"/>
                  </a:lnTo>
                  <a:lnTo>
                    <a:pt x="24" y="86"/>
                  </a:lnTo>
                  <a:lnTo>
                    <a:pt x="18" y="80"/>
                  </a:lnTo>
                  <a:lnTo>
                    <a:pt x="14" y="74"/>
                  </a:lnTo>
                  <a:lnTo>
                    <a:pt x="10" y="66"/>
                  </a:lnTo>
                  <a:lnTo>
                    <a:pt x="8" y="58"/>
                  </a:lnTo>
                  <a:lnTo>
                    <a:pt x="8" y="48"/>
                  </a:lnTo>
                  <a:lnTo>
                    <a:pt x="8" y="48"/>
                  </a:lnTo>
                  <a:lnTo>
                    <a:pt x="8" y="38"/>
                  </a:lnTo>
                  <a:lnTo>
                    <a:pt x="10" y="28"/>
                  </a:lnTo>
                  <a:lnTo>
                    <a:pt x="16" y="20"/>
                  </a:lnTo>
                  <a:lnTo>
                    <a:pt x="22" y="12"/>
                  </a:lnTo>
                  <a:lnTo>
                    <a:pt x="22" y="12"/>
                  </a:lnTo>
                  <a:lnTo>
                    <a:pt x="30" y="6"/>
                  </a:lnTo>
                  <a:lnTo>
                    <a:pt x="40" y="2"/>
                  </a:lnTo>
                  <a:lnTo>
                    <a:pt x="52" y="0"/>
                  </a:lnTo>
                  <a:lnTo>
                    <a:pt x="64" y="0"/>
                  </a:lnTo>
                  <a:lnTo>
                    <a:pt x="64" y="0"/>
                  </a:lnTo>
                  <a:lnTo>
                    <a:pt x="80" y="0"/>
                  </a:lnTo>
                  <a:lnTo>
                    <a:pt x="94" y="4"/>
                  </a:lnTo>
                  <a:lnTo>
                    <a:pt x="106" y="10"/>
                  </a:lnTo>
                  <a:lnTo>
                    <a:pt x="116" y="18"/>
                  </a:lnTo>
                  <a:lnTo>
                    <a:pt x="96" y="38"/>
                  </a:lnTo>
                  <a:lnTo>
                    <a:pt x="96" y="38"/>
                  </a:lnTo>
                  <a:lnTo>
                    <a:pt x="90" y="34"/>
                  </a:lnTo>
                  <a:lnTo>
                    <a:pt x="82" y="30"/>
                  </a:lnTo>
                  <a:lnTo>
                    <a:pt x="74" y="28"/>
                  </a:lnTo>
                  <a:lnTo>
                    <a:pt x="64" y="28"/>
                  </a:lnTo>
                  <a:lnTo>
                    <a:pt x="64" y="28"/>
                  </a:lnTo>
                  <a:lnTo>
                    <a:pt x="52" y="28"/>
                  </a:lnTo>
                  <a:lnTo>
                    <a:pt x="44" y="32"/>
                  </a:lnTo>
                  <a:lnTo>
                    <a:pt x="44" y="32"/>
                  </a:lnTo>
                  <a:lnTo>
                    <a:pt x="40" y="40"/>
                  </a:lnTo>
                  <a:lnTo>
                    <a:pt x="38" y="48"/>
                  </a:lnTo>
                  <a:lnTo>
                    <a:pt x="38" y="48"/>
                  </a:lnTo>
                  <a:lnTo>
                    <a:pt x="40" y="54"/>
                  </a:lnTo>
                  <a:lnTo>
                    <a:pt x="42" y="60"/>
                  </a:lnTo>
                  <a:lnTo>
                    <a:pt x="42" y="60"/>
                  </a:lnTo>
                  <a:lnTo>
                    <a:pt x="50" y="64"/>
                  </a:lnTo>
                  <a:lnTo>
                    <a:pt x="58" y="66"/>
                  </a:lnTo>
                  <a:lnTo>
                    <a:pt x="78" y="68"/>
                  </a:lnTo>
                  <a:lnTo>
                    <a:pt x="78" y="68"/>
                  </a:lnTo>
                  <a:lnTo>
                    <a:pt x="96" y="74"/>
                  </a:lnTo>
                  <a:lnTo>
                    <a:pt x="102" y="76"/>
                  </a:lnTo>
                  <a:lnTo>
                    <a:pt x="108" y="82"/>
                  </a:lnTo>
                  <a:lnTo>
                    <a:pt x="108" y="82"/>
                  </a:lnTo>
                  <a:lnTo>
                    <a:pt x="114" y="88"/>
                  </a:lnTo>
                  <a:lnTo>
                    <a:pt x="118" y="96"/>
                  </a:lnTo>
                  <a:lnTo>
                    <a:pt x="120" y="106"/>
                  </a:lnTo>
                  <a:lnTo>
                    <a:pt x="120" y="116"/>
                  </a:lnTo>
                  <a:lnTo>
                    <a:pt x="120" y="11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17" name="Freeform 9"/>
            <p:cNvSpPr>
              <a:spLocks/>
            </p:cNvSpPr>
            <p:nvPr/>
          </p:nvSpPr>
          <p:spPr bwMode="auto">
            <a:xfrm>
              <a:off x="1564" y="1855"/>
              <a:ext cx="64" cy="152"/>
            </a:xfrm>
            <a:custGeom>
              <a:avLst/>
              <a:gdLst/>
              <a:ahLst/>
              <a:cxnLst>
                <a:cxn ang="0">
                  <a:pos x="64" y="152"/>
                </a:cxn>
                <a:cxn ang="0">
                  <a:pos x="48" y="152"/>
                </a:cxn>
                <a:cxn ang="0">
                  <a:pos x="48" y="152"/>
                </a:cxn>
                <a:cxn ang="0">
                  <a:pos x="40" y="152"/>
                </a:cxn>
                <a:cxn ang="0">
                  <a:pos x="34" y="150"/>
                </a:cxn>
                <a:cxn ang="0">
                  <a:pos x="26" y="146"/>
                </a:cxn>
                <a:cxn ang="0">
                  <a:pos x="22" y="142"/>
                </a:cxn>
                <a:cxn ang="0">
                  <a:pos x="22" y="142"/>
                </a:cxn>
                <a:cxn ang="0">
                  <a:pos x="16" y="130"/>
                </a:cxn>
                <a:cxn ang="0">
                  <a:pos x="14" y="118"/>
                </a:cxn>
                <a:cxn ang="0">
                  <a:pos x="14" y="58"/>
                </a:cxn>
                <a:cxn ang="0">
                  <a:pos x="0" y="58"/>
                </a:cxn>
                <a:cxn ang="0">
                  <a:pos x="0" y="36"/>
                </a:cxn>
                <a:cxn ang="0">
                  <a:pos x="14" y="36"/>
                </a:cxn>
                <a:cxn ang="0">
                  <a:pos x="14" y="0"/>
                </a:cxn>
                <a:cxn ang="0">
                  <a:pos x="44" y="0"/>
                </a:cxn>
                <a:cxn ang="0">
                  <a:pos x="44" y="36"/>
                </a:cxn>
                <a:cxn ang="0">
                  <a:pos x="64" y="36"/>
                </a:cxn>
                <a:cxn ang="0">
                  <a:pos x="64" y="58"/>
                </a:cxn>
                <a:cxn ang="0">
                  <a:pos x="44" y="58"/>
                </a:cxn>
                <a:cxn ang="0">
                  <a:pos x="44" y="116"/>
                </a:cxn>
                <a:cxn ang="0">
                  <a:pos x="44" y="116"/>
                </a:cxn>
                <a:cxn ang="0">
                  <a:pos x="44" y="120"/>
                </a:cxn>
                <a:cxn ang="0">
                  <a:pos x="46" y="124"/>
                </a:cxn>
                <a:cxn ang="0">
                  <a:pos x="50" y="126"/>
                </a:cxn>
                <a:cxn ang="0">
                  <a:pos x="54" y="126"/>
                </a:cxn>
                <a:cxn ang="0">
                  <a:pos x="64" y="126"/>
                </a:cxn>
                <a:cxn ang="0">
                  <a:pos x="64" y="152"/>
                </a:cxn>
              </a:cxnLst>
              <a:rect l="0" t="0" r="r" b="b"/>
              <a:pathLst>
                <a:path w="64" h="152">
                  <a:moveTo>
                    <a:pt x="64" y="152"/>
                  </a:moveTo>
                  <a:lnTo>
                    <a:pt x="48" y="152"/>
                  </a:lnTo>
                  <a:lnTo>
                    <a:pt x="48" y="152"/>
                  </a:lnTo>
                  <a:lnTo>
                    <a:pt x="40" y="152"/>
                  </a:lnTo>
                  <a:lnTo>
                    <a:pt x="34" y="150"/>
                  </a:lnTo>
                  <a:lnTo>
                    <a:pt x="26" y="146"/>
                  </a:lnTo>
                  <a:lnTo>
                    <a:pt x="22" y="142"/>
                  </a:lnTo>
                  <a:lnTo>
                    <a:pt x="22" y="142"/>
                  </a:lnTo>
                  <a:lnTo>
                    <a:pt x="16" y="130"/>
                  </a:lnTo>
                  <a:lnTo>
                    <a:pt x="14" y="118"/>
                  </a:lnTo>
                  <a:lnTo>
                    <a:pt x="14" y="58"/>
                  </a:lnTo>
                  <a:lnTo>
                    <a:pt x="0" y="58"/>
                  </a:lnTo>
                  <a:lnTo>
                    <a:pt x="0" y="36"/>
                  </a:lnTo>
                  <a:lnTo>
                    <a:pt x="14" y="36"/>
                  </a:lnTo>
                  <a:lnTo>
                    <a:pt x="14" y="0"/>
                  </a:lnTo>
                  <a:lnTo>
                    <a:pt x="44" y="0"/>
                  </a:lnTo>
                  <a:lnTo>
                    <a:pt x="44" y="36"/>
                  </a:lnTo>
                  <a:lnTo>
                    <a:pt x="64" y="36"/>
                  </a:lnTo>
                  <a:lnTo>
                    <a:pt x="64" y="58"/>
                  </a:lnTo>
                  <a:lnTo>
                    <a:pt x="44" y="58"/>
                  </a:lnTo>
                  <a:lnTo>
                    <a:pt x="44" y="116"/>
                  </a:lnTo>
                  <a:lnTo>
                    <a:pt x="44" y="116"/>
                  </a:lnTo>
                  <a:lnTo>
                    <a:pt x="44" y="120"/>
                  </a:lnTo>
                  <a:lnTo>
                    <a:pt x="46" y="124"/>
                  </a:lnTo>
                  <a:lnTo>
                    <a:pt x="50" y="126"/>
                  </a:lnTo>
                  <a:lnTo>
                    <a:pt x="54" y="126"/>
                  </a:lnTo>
                  <a:lnTo>
                    <a:pt x="64" y="126"/>
                  </a:lnTo>
                  <a:lnTo>
                    <a:pt x="64" y="15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18" name="Freeform 10"/>
            <p:cNvSpPr>
              <a:spLocks noEditPoints="1"/>
            </p:cNvSpPr>
            <p:nvPr/>
          </p:nvSpPr>
          <p:spPr bwMode="auto">
            <a:xfrm>
              <a:off x="1650" y="1887"/>
              <a:ext cx="104" cy="122"/>
            </a:xfrm>
            <a:custGeom>
              <a:avLst/>
              <a:gdLst/>
              <a:ahLst/>
              <a:cxnLst>
                <a:cxn ang="0">
                  <a:pos x="28" y="70"/>
                </a:cxn>
                <a:cxn ang="0">
                  <a:pos x="30" y="80"/>
                </a:cxn>
                <a:cxn ang="0">
                  <a:pos x="36" y="88"/>
                </a:cxn>
                <a:cxn ang="0">
                  <a:pos x="54" y="96"/>
                </a:cxn>
                <a:cxn ang="0">
                  <a:pos x="62" y="96"/>
                </a:cxn>
                <a:cxn ang="0">
                  <a:pos x="76" y="90"/>
                </a:cxn>
                <a:cxn ang="0">
                  <a:pos x="100" y="102"/>
                </a:cxn>
                <a:cxn ang="0">
                  <a:pos x="90" y="112"/>
                </a:cxn>
                <a:cxn ang="0">
                  <a:pos x="80" y="116"/>
                </a:cxn>
                <a:cxn ang="0">
                  <a:pos x="54" y="122"/>
                </a:cxn>
                <a:cxn ang="0">
                  <a:pos x="42" y="120"/>
                </a:cxn>
                <a:cxn ang="0">
                  <a:pos x="20" y="112"/>
                </a:cxn>
                <a:cxn ang="0">
                  <a:pos x="8" y="98"/>
                </a:cxn>
                <a:cxn ang="0">
                  <a:pos x="0" y="74"/>
                </a:cxn>
                <a:cxn ang="0">
                  <a:pos x="0" y="60"/>
                </a:cxn>
                <a:cxn ang="0">
                  <a:pos x="2" y="34"/>
                </a:cxn>
                <a:cxn ang="0">
                  <a:pos x="14" y="14"/>
                </a:cxn>
                <a:cxn ang="0">
                  <a:pos x="22" y="8"/>
                </a:cxn>
                <a:cxn ang="0">
                  <a:pos x="40" y="0"/>
                </a:cxn>
                <a:cxn ang="0">
                  <a:pos x="52" y="0"/>
                </a:cxn>
                <a:cxn ang="0">
                  <a:pos x="74" y="4"/>
                </a:cxn>
                <a:cxn ang="0">
                  <a:pos x="90" y="16"/>
                </a:cxn>
                <a:cxn ang="0">
                  <a:pos x="96" y="24"/>
                </a:cxn>
                <a:cxn ang="0">
                  <a:pos x="102" y="44"/>
                </a:cxn>
                <a:cxn ang="0">
                  <a:pos x="104" y="70"/>
                </a:cxn>
                <a:cxn ang="0">
                  <a:pos x="74" y="50"/>
                </a:cxn>
                <a:cxn ang="0">
                  <a:pos x="72" y="36"/>
                </a:cxn>
                <a:cxn ang="0">
                  <a:pos x="68" y="30"/>
                </a:cxn>
                <a:cxn ang="0">
                  <a:pos x="58" y="24"/>
                </a:cxn>
                <a:cxn ang="0">
                  <a:pos x="52" y="24"/>
                </a:cxn>
                <a:cxn ang="0">
                  <a:pos x="40" y="28"/>
                </a:cxn>
                <a:cxn ang="0">
                  <a:pos x="32" y="36"/>
                </a:cxn>
                <a:cxn ang="0">
                  <a:pos x="30" y="42"/>
                </a:cxn>
                <a:cxn ang="0">
                  <a:pos x="74" y="50"/>
                </a:cxn>
              </a:cxnLst>
              <a:rect l="0" t="0" r="r" b="b"/>
              <a:pathLst>
                <a:path w="104" h="122">
                  <a:moveTo>
                    <a:pt x="104" y="70"/>
                  </a:moveTo>
                  <a:lnTo>
                    <a:pt x="28" y="70"/>
                  </a:lnTo>
                  <a:lnTo>
                    <a:pt x="28" y="70"/>
                  </a:lnTo>
                  <a:lnTo>
                    <a:pt x="30" y="80"/>
                  </a:lnTo>
                  <a:lnTo>
                    <a:pt x="36" y="88"/>
                  </a:lnTo>
                  <a:lnTo>
                    <a:pt x="36" y="88"/>
                  </a:lnTo>
                  <a:lnTo>
                    <a:pt x="44" y="94"/>
                  </a:lnTo>
                  <a:lnTo>
                    <a:pt x="54" y="96"/>
                  </a:lnTo>
                  <a:lnTo>
                    <a:pt x="54" y="96"/>
                  </a:lnTo>
                  <a:lnTo>
                    <a:pt x="62" y="96"/>
                  </a:lnTo>
                  <a:lnTo>
                    <a:pt x="70" y="94"/>
                  </a:lnTo>
                  <a:lnTo>
                    <a:pt x="76" y="90"/>
                  </a:lnTo>
                  <a:lnTo>
                    <a:pt x="82" y="86"/>
                  </a:lnTo>
                  <a:lnTo>
                    <a:pt x="100" y="102"/>
                  </a:lnTo>
                  <a:lnTo>
                    <a:pt x="100" y="102"/>
                  </a:lnTo>
                  <a:lnTo>
                    <a:pt x="90" y="112"/>
                  </a:lnTo>
                  <a:lnTo>
                    <a:pt x="80" y="116"/>
                  </a:lnTo>
                  <a:lnTo>
                    <a:pt x="80" y="116"/>
                  </a:lnTo>
                  <a:lnTo>
                    <a:pt x="68" y="120"/>
                  </a:lnTo>
                  <a:lnTo>
                    <a:pt x="54" y="122"/>
                  </a:lnTo>
                  <a:lnTo>
                    <a:pt x="54" y="122"/>
                  </a:lnTo>
                  <a:lnTo>
                    <a:pt x="42" y="120"/>
                  </a:lnTo>
                  <a:lnTo>
                    <a:pt x="30" y="118"/>
                  </a:lnTo>
                  <a:lnTo>
                    <a:pt x="20" y="112"/>
                  </a:lnTo>
                  <a:lnTo>
                    <a:pt x="14" y="106"/>
                  </a:lnTo>
                  <a:lnTo>
                    <a:pt x="8" y="98"/>
                  </a:lnTo>
                  <a:lnTo>
                    <a:pt x="2" y="88"/>
                  </a:lnTo>
                  <a:lnTo>
                    <a:pt x="0" y="74"/>
                  </a:lnTo>
                  <a:lnTo>
                    <a:pt x="0" y="60"/>
                  </a:lnTo>
                  <a:lnTo>
                    <a:pt x="0" y="60"/>
                  </a:lnTo>
                  <a:lnTo>
                    <a:pt x="0" y="46"/>
                  </a:lnTo>
                  <a:lnTo>
                    <a:pt x="2" y="34"/>
                  </a:lnTo>
                  <a:lnTo>
                    <a:pt x="8" y="24"/>
                  </a:lnTo>
                  <a:lnTo>
                    <a:pt x="14" y="14"/>
                  </a:lnTo>
                  <a:lnTo>
                    <a:pt x="14" y="14"/>
                  </a:lnTo>
                  <a:lnTo>
                    <a:pt x="22" y="8"/>
                  </a:lnTo>
                  <a:lnTo>
                    <a:pt x="30" y="4"/>
                  </a:lnTo>
                  <a:lnTo>
                    <a:pt x="40" y="0"/>
                  </a:lnTo>
                  <a:lnTo>
                    <a:pt x="52" y="0"/>
                  </a:lnTo>
                  <a:lnTo>
                    <a:pt x="52" y="0"/>
                  </a:lnTo>
                  <a:lnTo>
                    <a:pt x="62" y="0"/>
                  </a:lnTo>
                  <a:lnTo>
                    <a:pt x="74" y="4"/>
                  </a:lnTo>
                  <a:lnTo>
                    <a:pt x="82" y="8"/>
                  </a:lnTo>
                  <a:lnTo>
                    <a:pt x="90" y="16"/>
                  </a:lnTo>
                  <a:lnTo>
                    <a:pt x="90" y="16"/>
                  </a:lnTo>
                  <a:lnTo>
                    <a:pt x="96" y="24"/>
                  </a:lnTo>
                  <a:lnTo>
                    <a:pt x="100" y="34"/>
                  </a:lnTo>
                  <a:lnTo>
                    <a:pt x="102" y="44"/>
                  </a:lnTo>
                  <a:lnTo>
                    <a:pt x="104" y="56"/>
                  </a:lnTo>
                  <a:lnTo>
                    <a:pt x="104" y="70"/>
                  </a:lnTo>
                  <a:close/>
                  <a:moveTo>
                    <a:pt x="74" y="50"/>
                  </a:moveTo>
                  <a:lnTo>
                    <a:pt x="74" y="50"/>
                  </a:lnTo>
                  <a:lnTo>
                    <a:pt x="74" y="42"/>
                  </a:lnTo>
                  <a:lnTo>
                    <a:pt x="72" y="36"/>
                  </a:lnTo>
                  <a:lnTo>
                    <a:pt x="72" y="36"/>
                  </a:lnTo>
                  <a:lnTo>
                    <a:pt x="68" y="30"/>
                  </a:lnTo>
                  <a:lnTo>
                    <a:pt x="64" y="28"/>
                  </a:lnTo>
                  <a:lnTo>
                    <a:pt x="58" y="24"/>
                  </a:lnTo>
                  <a:lnTo>
                    <a:pt x="52" y="24"/>
                  </a:lnTo>
                  <a:lnTo>
                    <a:pt x="52" y="24"/>
                  </a:lnTo>
                  <a:lnTo>
                    <a:pt x="44" y="24"/>
                  </a:lnTo>
                  <a:lnTo>
                    <a:pt x="40" y="28"/>
                  </a:lnTo>
                  <a:lnTo>
                    <a:pt x="34" y="30"/>
                  </a:lnTo>
                  <a:lnTo>
                    <a:pt x="32" y="36"/>
                  </a:lnTo>
                  <a:lnTo>
                    <a:pt x="32" y="36"/>
                  </a:lnTo>
                  <a:lnTo>
                    <a:pt x="30" y="42"/>
                  </a:lnTo>
                  <a:lnTo>
                    <a:pt x="28" y="50"/>
                  </a:lnTo>
                  <a:lnTo>
                    <a:pt x="74" y="5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19" name="Freeform 11"/>
            <p:cNvSpPr>
              <a:spLocks noEditPoints="1"/>
            </p:cNvSpPr>
            <p:nvPr/>
          </p:nvSpPr>
          <p:spPr bwMode="auto">
            <a:xfrm>
              <a:off x="1780" y="1843"/>
              <a:ext cx="30" cy="164"/>
            </a:xfrm>
            <a:custGeom>
              <a:avLst/>
              <a:gdLst/>
              <a:ahLst/>
              <a:cxnLst>
                <a:cxn ang="0">
                  <a:pos x="30" y="24"/>
                </a:cxn>
                <a:cxn ang="0">
                  <a:pos x="0" y="24"/>
                </a:cxn>
                <a:cxn ang="0">
                  <a:pos x="0" y="0"/>
                </a:cxn>
                <a:cxn ang="0">
                  <a:pos x="30" y="0"/>
                </a:cxn>
                <a:cxn ang="0">
                  <a:pos x="30" y="24"/>
                </a:cxn>
                <a:cxn ang="0">
                  <a:pos x="30" y="164"/>
                </a:cxn>
                <a:cxn ang="0">
                  <a:pos x="0" y="164"/>
                </a:cxn>
                <a:cxn ang="0">
                  <a:pos x="0" y="44"/>
                </a:cxn>
                <a:cxn ang="0">
                  <a:pos x="30" y="44"/>
                </a:cxn>
                <a:cxn ang="0">
                  <a:pos x="30" y="164"/>
                </a:cxn>
              </a:cxnLst>
              <a:rect l="0" t="0" r="r" b="b"/>
              <a:pathLst>
                <a:path w="30" h="164">
                  <a:moveTo>
                    <a:pt x="30" y="24"/>
                  </a:moveTo>
                  <a:lnTo>
                    <a:pt x="0" y="24"/>
                  </a:lnTo>
                  <a:lnTo>
                    <a:pt x="0" y="0"/>
                  </a:lnTo>
                  <a:lnTo>
                    <a:pt x="30" y="0"/>
                  </a:lnTo>
                  <a:lnTo>
                    <a:pt x="30" y="24"/>
                  </a:lnTo>
                  <a:close/>
                  <a:moveTo>
                    <a:pt x="30" y="164"/>
                  </a:moveTo>
                  <a:lnTo>
                    <a:pt x="0" y="164"/>
                  </a:lnTo>
                  <a:lnTo>
                    <a:pt x="0" y="44"/>
                  </a:lnTo>
                  <a:lnTo>
                    <a:pt x="30" y="44"/>
                  </a:lnTo>
                  <a:lnTo>
                    <a:pt x="30" y="16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20" name="Freeform 12"/>
            <p:cNvSpPr>
              <a:spLocks/>
            </p:cNvSpPr>
            <p:nvPr/>
          </p:nvSpPr>
          <p:spPr bwMode="auto">
            <a:xfrm>
              <a:off x="1844" y="1887"/>
              <a:ext cx="100" cy="120"/>
            </a:xfrm>
            <a:custGeom>
              <a:avLst/>
              <a:gdLst/>
              <a:ahLst/>
              <a:cxnLst>
                <a:cxn ang="0">
                  <a:pos x="100" y="120"/>
                </a:cxn>
                <a:cxn ang="0">
                  <a:pos x="70" y="120"/>
                </a:cxn>
                <a:cxn ang="0">
                  <a:pos x="70" y="48"/>
                </a:cxn>
                <a:cxn ang="0">
                  <a:pos x="70" y="48"/>
                </a:cxn>
                <a:cxn ang="0">
                  <a:pos x="68" y="38"/>
                </a:cxn>
                <a:cxn ang="0">
                  <a:pos x="64" y="30"/>
                </a:cxn>
                <a:cxn ang="0">
                  <a:pos x="64" y="30"/>
                </a:cxn>
                <a:cxn ang="0">
                  <a:pos x="58" y="28"/>
                </a:cxn>
                <a:cxn ang="0">
                  <a:pos x="50" y="26"/>
                </a:cxn>
                <a:cxn ang="0">
                  <a:pos x="50" y="26"/>
                </a:cxn>
                <a:cxn ang="0">
                  <a:pos x="42" y="28"/>
                </a:cxn>
                <a:cxn ang="0">
                  <a:pos x="36" y="30"/>
                </a:cxn>
                <a:cxn ang="0">
                  <a:pos x="36" y="30"/>
                </a:cxn>
                <a:cxn ang="0">
                  <a:pos x="32" y="38"/>
                </a:cxn>
                <a:cxn ang="0">
                  <a:pos x="30" y="48"/>
                </a:cxn>
                <a:cxn ang="0">
                  <a:pos x="30" y="120"/>
                </a:cxn>
                <a:cxn ang="0">
                  <a:pos x="0" y="120"/>
                </a:cxn>
                <a:cxn ang="0">
                  <a:pos x="0" y="0"/>
                </a:cxn>
                <a:cxn ang="0">
                  <a:pos x="30" y="0"/>
                </a:cxn>
                <a:cxn ang="0">
                  <a:pos x="30" y="12"/>
                </a:cxn>
                <a:cxn ang="0">
                  <a:pos x="30" y="12"/>
                </a:cxn>
                <a:cxn ang="0">
                  <a:pos x="36" y="6"/>
                </a:cxn>
                <a:cxn ang="0">
                  <a:pos x="42" y="2"/>
                </a:cxn>
                <a:cxn ang="0">
                  <a:pos x="50" y="0"/>
                </a:cxn>
                <a:cxn ang="0">
                  <a:pos x="60" y="0"/>
                </a:cxn>
                <a:cxn ang="0">
                  <a:pos x="60" y="0"/>
                </a:cxn>
                <a:cxn ang="0">
                  <a:pos x="68" y="0"/>
                </a:cxn>
                <a:cxn ang="0">
                  <a:pos x="76" y="2"/>
                </a:cxn>
                <a:cxn ang="0">
                  <a:pos x="82" y="6"/>
                </a:cxn>
                <a:cxn ang="0">
                  <a:pos x="88" y="10"/>
                </a:cxn>
                <a:cxn ang="0">
                  <a:pos x="88" y="10"/>
                </a:cxn>
                <a:cxn ang="0">
                  <a:pos x="92" y="16"/>
                </a:cxn>
                <a:cxn ang="0">
                  <a:pos x="96" y="24"/>
                </a:cxn>
                <a:cxn ang="0">
                  <a:pos x="98" y="34"/>
                </a:cxn>
                <a:cxn ang="0">
                  <a:pos x="100" y="44"/>
                </a:cxn>
                <a:cxn ang="0">
                  <a:pos x="100" y="120"/>
                </a:cxn>
              </a:cxnLst>
              <a:rect l="0" t="0" r="r" b="b"/>
              <a:pathLst>
                <a:path w="100" h="120">
                  <a:moveTo>
                    <a:pt x="100" y="120"/>
                  </a:moveTo>
                  <a:lnTo>
                    <a:pt x="70" y="120"/>
                  </a:lnTo>
                  <a:lnTo>
                    <a:pt x="70" y="48"/>
                  </a:lnTo>
                  <a:lnTo>
                    <a:pt x="70" y="48"/>
                  </a:lnTo>
                  <a:lnTo>
                    <a:pt x="68" y="38"/>
                  </a:lnTo>
                  <a:lnTo>
                    <a:pt x="64" y="30"/>
                  </a:lnTo>
                  <a:lnTo>
                    <a:pt x="64" y="30"/>
                  </a:lnTo>
                  <a:lnTo>
                    <a:pt x="58" y="28"/>
                  </a:lnTo>
                  <a:lnTo>
                    <a:pt x="50" y="26"/>
                  </a:lnTo>
                  <a:lnTo>
                    <a:pt x="50" y="26"/>
                  </a:lnTo>
                  <a:lnTo>
                    <a:pt x="42" y="28"/>
                  </a:lnTo>
                  <a:lnTo>
                    <a:pt x="36" y="30"/>
                  </a:lnTo>
                  <a:lnTo>
                    <a:pt x="36" y="30"/>
                  </a:lnTo>
                  <a:lnTo>
                    <a:pt x="32" y="38"/>
                  </a:lnTo>
                  <a:lnTo>
                    <a:pt x="30" y="48"/>
                  </a:lnTo>
                  <a:lnTo>
                    <a:pt x="30" y="120"/>
                  </a:lnTo>
                  <a:lnTo>
                    <a:pt x="0" y="120"/>
                  </a:lnTo>
                  <a:lnTo>
                    <a:pt x="0" y="0"/>
                  </a:lnTo>
                  <a:lnTo>
                    <a:pt x="30" y="0"/>
                  </a:lnTo>
                  <a:lnTo>
                    <a:pt x="30" y="12"/>
                  </a:lnTo>
                  <a:lnTo>
                    <a:pt x="30" y="12"/>
                  </a:lnTo>
                  <a:lnTo>
                    <a:pt x="36" y="6"/>
                  </a:lnTo>
                  <a:lnTo>
                    <a:pt x="42" y="2"/>
                  </a:lnTo>
                  <a:lnTo>
                    <a:pt x="50" y="0"/>
                  </a:lnTo>
                  <a:lnTo>
                    <a:pt x="60" y="0"/>
                  </a:lnTo>
                  <a:lnTo>
                    <a:pt x="60" y="0"/>
                  </a:lnTo>
                  <a:lnTo>
                    <a:pt x="68" y="0"/>
                  </a:lnTo>
                  <a:lnTo>
                    <a:pt x="76" y="2"/>
                  </a:lnTo>
                  <a:lnTo>
                    <a:pt x="82" y="6"/>
                  </a:lnTo>
                  <a:lnTo>
                    <a:pt x="88" y="10"/>
                  </a:lnTo>
                  <a:lnTo>
                    <a:pt x="88" y="10"/>
                  </a:lnTo>
                  <a:lnTo>
                    <a:pt x="92" y="16"/>
                  </a:lnTo>
                  <a:lnTo>
                    <a:pt x="96" y="24"/>
                  </a:lnTo>
                  <a:lnTo>
                    <a:pt x="98" y="34"/>
                  </a:lnTo>
                  <a:lnTo>
                    <a:pt x="100" y="44"/>
                  </a:lnTo>
                  <a:lnTo>
                    <a:pt x="100"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21" name="Freeform 13"/>
            <p:cNvSpPr>
              <a:spLocks noEditPoints="1"/>
            </p:cNvSpPr>
            <p:nvPr/>
          </p:nvSpPr>
          <p:spPr bwMode="auto">
            <a:xfrm>
              <a:off x="1976" y="1843"/>
              <a:ext cx="100" cy="166"/>
            </a:xfrm>
            <a:custGeom>
              <a:avLst/>
              <a:gdLst/>
              <a:ahLst/>
              <a:cxnLst>
                <a:cxn ang="0">
                  <a:pos x="100" y="104"/>
                </a:cxn>
                <a:cxn ang="0">
                  <a:pos x="98" y="132"/>
                </a:cxn>
                <a:cxn ang="0">
                  <a:pos x="88" y="154"/>
                </a:cxn>
                <a:cxn ang="0">
                  <a:pos x="82" y="160"/>
                </a:cxn>
                <a:cxn ang="0">
                  <a:pos x="68" y="164"/>
                </a:cxn>
                <a:cxn ang="0">
                  <a:pos x="58" y="166"/>
                </a:cxn>
                <a:cxn ang="0">
                  <a:pos x="42" y="162"/>
                </a:cxn>
                <a:cxn ang="0">
                  <a:pos x="28" y="152"/>
                </a:cxn>
                <a:cxn ang="0">
                  <a:pos x="0" y="164"/>
                </a:cxn>
                <a:cxn ang="0">
                  <a:pos x="30" y="0"/>
                </a:cxn>
                <a:cxn ang="0">
                  <a:pos x="30" y="56"/>
                </a:cxn>
                <a:cxn ang="0">
                  <a:pos x="42" y="46"/>
                </a:cxn>
                <a:cxn ang="0">
                  <a:pos x="58" y="44"/>
                </a:cxn>
                <a:cxn ang="0">
                  <a:pos x="68" y="44"/>
                </a:cxn>
                <a:cxn ang="0">
                  <a:pos x="82" y="50"/>
                </a:cxn>
                <a:cxn ang="0">
                  <a:pos x="88" y="54"/>
                </a:cxn>
                <a:cxn ang="0">
                  <a:pos x="98" y="76"/>
                </a:cxn>
                <a:cxn ang="0">
                  <a:pos x="100" y="104"/>
                </a:cxn>
                <a:cxn ang="0">
                  <a:pos x="70" y="104"/>
                </a:cxn>
                <a:cxn ang="0">
                  <a:pos x="70" y="90"/>
                </a:cxn>
                <a:cxn ang="0">
                  <a:pos x="68" y="82"/>
                </a:cxn>
                <a:cxn ang="0">
                  <a:pos x="60" y="72"/>
                </a:cxn>
                <a:cxn ang="0">
                  <a:pos x="50" y="70"/>
                </a:cxn>
                <a:cxn ang="0">
                  <a:pos x="44" y="70"/>
                </a:cxn>
                <a:cxn ang="0">
                  <a:pos x="36" y="76"/>
                </a:cxn>
                <a:cxn ang="0">
                  <a:pos x="32" y="82"/>
                </a:cxn>
                <a:cxn ang="0">
                  <a:pos x="30" y="104"/>
                </a:cxn>
                <a:cxn ang="0">
                  <a:pos x="30" y="118"/>
                </a:cxn>
                <a:cxn ang="0">
                  <a:pos x="32" y="126"/>
                </a:cxn>
                <a:cxn ang="0">
                  <a:pos x="38" y="136"/>
                </a:cxn>
                <a:cxn ang="0">
                  <a:pos x="50" y="138"/>
                </a:cxn>
                <a:cxn ang="0">
                  <a:pos x="56" y="138"/>
                </a:cxn>
                <a:cxn ang="0">
                  <a:pos x="64" y="132"/>
                </a:cxn>
                <a:cxn ang="0">
                  <a:pos x="68" y="126"/>
                </a:cxn>
                <a:cxn ang="0">
                  <a:pos x="70" y="104"/>
                </a:cxn>
              </a:cxnLst>
              <a:rect l="0" t="0" r="r" b="b"/>
              <a:pathLst>
                <a:path w="100" h="166">
                  <a:moveTo>
                    <a:pt x="100" y="104"/>
                  </a:moveTo>
                  <a:lnTo>
                    <a:pt x="100" y="104"/>
                  </a:lnTo>
                  <a:lnTo>
                    <a:pt x="98" y="132"/>
                  </a:lnTo>
                  <a:lnTo>
                    <a:pt x="98" y="132"/>
                  </a:lnTo>
                  <a:lnTo>
                    <a:pt x="94" y="144"/>
                  </a:lnTo>
                  <a:lnTo>
                    <a:pt x="88" y="154"/>
                  </a:lnTo>
                  <a:lnTo>
                    <a:pt x="88" y="154"/>
                  </a:lnTo>
                  <a:lnTo>
                    <a:pt x="82" y="160"/>
                  </a:lnTo>
                  <a:lnTo>
                    <a:pt x="76" y="162"/>
                  </a:lnTo>
                  <a:lnTo>
                    <a:pt x="68" y="164"/>
                  </a:lnTo>
                  <a:lnTo>
                    <a:pt x="58" y="166"/>
                  </a:lnTo>
                  <a:lnTo>
                    <a:pt x="58" y="166"/>
                  </a:lnTo>
                  <a:lnTo>
                    <a:pt x="50" y="164"/>
                  </a:lnTo>
                  <a:lnTo>
                    <a:pt x="42" y="162"/>
                  </a:lnTo>
                  <a:lnTo>
                    <a:pt x="34" y="158"/>
                  </a:lnTo>
                  <a:lnTo>
                    <a:pt x="28" y="152"/>
                  </a:lnTo>
                  <a:lnTo>
                    <a:pt x="28" y="164"/>
                  </a:lnTo>
                  <a:lnTo>
                    <a:pt x="0" y="164"/>
                  </a:lnTo>
                  <a:lnTo>
                    <a:pt x="0" y="0"/>
                  </a:lnTo>
                  <a:lnTo>
                    <a:pt x="30" y="0"/>
                  </a:lnTo>
                  <a:lnTo>
                    <a:pt x="30" y="56"/>
                  </a:lnTo>
                  <a:lnTo>
                    <a:pt x="30" y="56"/>
                  </a:lnTo>
                  <a:lnTo>
                    <a:pt x="36" y="50"/>
                  </a:lnTo>
                  <a:lnTo>
                    <a:pt x="42" y="46"/>
                  </a:lnTo>
                  <a:lnTo>
                    <a:pt x="50" y="44"/>
                  </a:lnTo>
                  <a:lnTo>
                    <a:pt x="58" y="44"/>
                  </a:lnTo>
                  <a:lnTo>
                    <a:pt x="58" y="44"/>
                  </a:lnTo>
                  <a:lnTo>
                    <a:pt x="68" y="44"/>
                  </a:lnTo>
                  <a:lnTo>
                    <a:pt x="76" y="46"/>
                  </a:lnTo>
                  <a:lnTo>
                    <a:pt x="82" y="50"/>
                  </a:lnTo>
                  <a:lnTo>
                    <a:pt x="88" y="54"/>
                  </a:lnTo>
                  <a:lnTo>
                    <a:pt x="88" y="54"/>
                  </a:lnTo>
                  <a:lnTo>
                    <a:pt x="94" y="64"/>
                  </a:lnTo>
                  <a:lnTo>
                    <a:pt x="98" y="76"/>
                  </a:lnTo>
                  <a:lnTo>
                    <a:pt x="98" y="76"/>
                  </a:lnTo>
                  <a:lnTo>
                    <a:pt x="100" y="104"/>
                  </a:lnTo>
                  <a:lnTo>
                    <a:pt x="100" y="104"/>
                  </a:lnTo>
                  <a:close/>
                  <a:moveTo>
                    <a:pt x="70" y="104"/>
                  </a:moveTo>
                  <a:lnTo>
                    <a:pt x="70" y="104"/>
                  </a:lnTo>
                  <a:lnTo>
                    <a:pt x="70" y="90"/>
                  </a:lnTo>
                  <a:lnTo>
                    <a:pt x="68" y="82"/>
                  </a:lnTo>
                  <a:lnTo>
                    <a:pt x="68" y="82"/>
                  </a:lnTo>
                  <a:lnTo>
                    <a:pt x="64" y="76"/>
                  </a:lnTo>
                  <a:lnTo>
                    <a:pt x="60" y="72"/>
                  </a:lnTo>
                  <a:lnTo>
                    <a:pt x="56" y="70"/>
                  </a:lnTo>
                  <a:lnTo>
                    <a:pt x="50" y="70"/>
                  </a:lnTo>
                  <a:lnTo>
                    <a:pt x="50" y="70"/>
                  </a:lnTo>
                  <a:lnTo>
                    <a:pt x="44" y="70"/>
                  </a:lnTo>
                  <a:lnTo>
                    <a:pt x="38" y="72"/>
                  </a:lnTo>
                  <a:lnTo>
                    <a:pt x="36" y="76"/>
                  </a:lnTo>
                  <a:lnTo>
                    <a:pt x="32" y="82"/>
                  </a:lnTo>
                  <a:lnTo>
                    <a:pt x="32" y="82"/>
                  </a:lnTo>
                  <a:lnTo>
                    <a:pt x="30" y="90"/>
                  </a:lnTo>
                  <a:lnTo>
                    <a:pt x="30" y="104"/>
                  </a:lnTo>
                  <a:lnTo>
                    <a:pt x="30" y="104"/>
                  </a:lnTo>
                  <a:lnTo>
                    <a:pt x="30" y="118"/>
                  </a:lnTo>
                  <a:lnTo>
                    <a:pt x="32" y="126"/>
                  </a:lnTo>
                  <a:lnTo>
                    <a:pt x="32" y="126"/>
                  </a:lnTo>
                  <a:lnTo>
                    <a:pt x="36" y="132"/>
                  </a:lnTo>
                  <a:lnTo>
                    <a:pt x="38" y="136"/>
                  </a:lnTo>
                  <a:lnTo>
                    <a:pt x="44" y="138"/>
                  </a:lnTo>
                  <a:lnTo>
                    <a:pt x="50" y="138"/>
                  </a:lnTo>
                  <a:lnTo>
                    <a:pt x="50" y="138"/>
                  </a:lnTo>
                  <a:lnTo>
                    <a:pt x="56" y="138"/>
                  </a:lnTo>
                  <a:lnTo>
                    <a:pt x="60" y="136"/>
                  </a:lnTo>
                  <a:lnTo>
                    <a:pt x="64" y="132"/>
                  </a:lnTo>
                  <a:lnTo>
                    <a:pt x="68" y="126"/>
                  </a:lnTo>
                  <a:lnTo>
                    <a:pt x="68" y="126"/>
                  </a:lnTo>
                  <a:lnTo>
                    <a:pt x="70" y="118"/>
                  </a:lnTo>
                  <a:lnTo>
                    <a:pt x="70" y="104"/>
                  </a:lnTo>
                  <a:lnTo>
                    <a:pt x="70" y="10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22" name="Freeform 14"/>
            <p:cNvSpPr>
              <a:spLocks noEditPoints="1"/>
            </p:cNvSpPr>
            <p:nvPr/>
          </p:nvSpPr>
          <p:spPr bwMode="auto">
            <a:xfrm>
              <a:off x="2098" y="1887"/>
              <a:ext cx="104" cy="122"/>
            </a:xfrm>
            <a:custGeom>
              <a:avLst/>
              <a:gdLst/>
              <a:ahLst/>
              <a:cxnLst>
                <a:cxn ang="0">
                  <a:pos x="30" y="70"/>
                </a:cxn>
                <a:cxn ang="0">
                  <a:pos x="32" y="80"/>
                </a:cxn>
                <a:cxn ang="0">
                  <a:pos x="36" y="88"/>
                </a:cxn>
                <a:cxn ang="0">
                  <a:pos x="56" y="96"/>
                </a:cxn>
                <a:cxn ang="0">
                  <a:pos x="64" y="96"/>
                </a:cxn>
                <a:cxn ang="0">
                  <a:pos x="78" y="90"/>
                </a:cxn>
                <a:cxn ang="0">
                  <a:pos x="102" y="102"/>
                </a:cxn>
                <a:cxn ang="0">
                  <a:pos x="92" y="112"/>
                </a:cxn>
                <a:cxn ang="0">
                  <a:pos x="82" y="116"/>
                </a:cxn>
                <a:cxn ang="0">
                  <a:pos x="56" y="122"/>
                </a:cxn>
                <a:cxn ang="0">
                  <a:pos x="42" y="120"/>
                </a:cxn>
                <a:cxn ang="0">
                  <a:pos x="22" y="112"/>
                </a:cxn>
                <a:cxn ang="0">
                  <a:pos x="8" y="98"/>
                </a:cxn>
                <a:cxn ang="0">
                  <a:pos x="2" y="74"/>
                </a:cxn>
                <a:cxn ang="0">
                  <a:pos x="0" y="60"/>
                </a:cxn>
                <a:cxn ang="0">
                  <a:pos x="4" y="34"/>
                </a:cxn>
                <a:cxn ang="0">
                  <a:pos x="14" y="14"/>
                </a:cxn>
                <a:cxn ang="0">
                  <a:pos x="22" y="8"/>
                </a:cxn>
                <a:cxn ang="0">
                  <a:pos x="42" y="0"/>
                </a:cxn>
                <a:cxn ang="0">
                  <a:pos x="52" y="0"/>
                </a:cxn>
                <a:cxn ang="0">
                  <a:pos x="74" y="4"/>
                </a:cxn>
                <a:cxn ang="0">
                  <a:pos x="92" y="16"/>
                </a:cxn>
                <a:cxn ang="0">
                  <a:pos x="98" y="24"/>
                </a:cxn>
                <a:cxn ang="0">
                  <a:pos x="104" y="44"/>
                </a:cxn>
                <a:cxn ang="0">
                  <a:pos x="104" y="70"/>
                </a:cxn>
                <a:cxn ang="0">
                  <a:pos x="76" y="50"/>
                </a:cxn>
                <a:cxn ang="0">
                  <a:pos x="72" y="36"/>
                </a:cxn>
                <a:cxn ang="0">
                  <a:pos x="70" y="30"/>
                </a:cxn>
                <a:cxn ang="0">
                  <a:pos x="60" y="24"/>
                </a:cxn>
                <a:cxn ang="0">
                  <a:pos x="52" y="24"/>
                </a:cxn>
                <a:cxn ang="0">
                  <a:pos x="40" y="28"/>
                </a:cxn>
                <a:cxn ang="0">
                  <a:pos x="32" y="36"/>
                </a:cxn>
                <a:cxn ang="0">
                  <a:pos x="30" y="42"/>
                </a:cxn>
                <a:cxn ang="0">
                  <a:pos x="76" y="50"/>
                </a:cxn>
              </a:cxnLst>
              <a:rect l="0" t="0" r="r" b="b"/>
              <a:pathLst>
                <a:path w="104" h="122">
                  <a:moveTo>
                    <a:pt x="104" y="70"/>
                  </a:moveTo>
                  <a:lnTo>
                    <a:pt x="30" y="70"/>
                  </a:lnTo>
                  <a:lnTo>
                    <a:pt x="30" y="70"/>
                  </a:lnTo>
                  <a:lnTo>
                    <a:pt x="32" y="80"/>
                  </a:lnTo>
                  <a:lnTo>
                    <a:pt x="36" y="88"/>
                  </a:lnTo>
                  <a:lnTo>
                    <a:pt x="36" y="88"/>
                  </a:lnTo>
                  <a:lnTo>
                    <a:pt x="46" y="94"/>
                  </a:lnTo>
                  <a:lnTo>
                    <a:pt x="56" y="96"/>
                  </a:lnTo>
                  <a:lnTo>
                    <a:pt x="56" y="96"/>
                  </a:lnTo>
                  <a:lnTo>
                    <a:pt x="64" y="96"/>
                  </a:lnTo>
                  <a:lnTo>
                    <a:pt x="70" y="94"/>
                  </a:lnTo>
                  <a:lnTo>
                    <a:pt x="78" y="90"/>
                  </a:lnTo>
                  <a:lnTo>
                    <a:pt x="84" y="86"/>
                  </a:lnTo>
                  <a:lnTo>
                    <a:pt x="102" y="102"/>
                  </a:lnTo>
                  <a:lnTo>
                    <a:pt x="102" y="102"/>
                  </a:lnTo>
                  <a:lnTo>
                    <a:pt x="92" y="112"/>
                  </a:lnTo>
                  <a:lnTo>
                    <a:pt x="82" y="116"/>
                  </a:lnTo>
                  <a:lnTo>
                    <a:pt x="82" y="116"/>
                  </a:lnTo>
                  <a:lnTo>
                    <a:pt x="70" y="120"/>
                  </a:lnTo>
                  <a:lnTo>
                    <a:pt x="56" y="122"/>
                  </a:lnTo>
                  <a:lnTo>
                    <a:pt x="56" y="122"/>
                  </a:lnTo>
                  <a:lnTo>
                    <a:pt x="42" y="120"/>
                  </a:lnTo>
                  <a:lnTo>
                    <a:pt x="32" y="118"/>
                  </a:lnTo>
                  <a:lnTo>
                    <a:pt x="22" y="112"/>
                  </a:lnTo>
                  <a:lnTo>
                    <a:pt x="14" y="106"/>
                  </a:lnTo>
                  <a:lnTo>
                    <a:pt x="8" y="98"/>
                  </a:lnTo>
                  <a:lnTo>
                    <a:pt x="4" y="88"/>
                  </a:lnTo>
                  <a:lnTo>
                    <a:pt x="2" y="74"/>
                  </a:lnTo>
                  <a:lnTo>
                    <a:pt x="0" y="60"/>
                  </a:lnTo>
                  <a:lnTo>
                    <a:pt x="0" y="60"/>
                  </a:lnTo>
                  <a:lnTo>
                    <a:pt x="2" y="46"/>
                  </a:lnTo>
                  <a:lnTo>
                    <a:pt x="4" y="34"/>
                  </a:lnTo>
                  <a:lnTo>
                    <a:pt x="8" y="24"/>
                  </a:lnTo>
                  <a:lnTo>
                    <a:pt x="14" y="14"/>
                  </a:lnTo>
                  <a:lnTo>
                    <a:pt x="14" y="14"/>
                  </a:lnTo>
                  <a:lnTo>
                    <a:pt x="22" y="8"/>
                  </a:lnTo>
                  <a:lnTo>
                    <a:pt x="32" y="4"/>
                  </a:lnTo>
                  <a:lnTo>
                    <a:pt x="42" y="0"/>
                  </a:lnTo>
                  <a:lnTo>
                    <a:pt x="52" y="0"/>
                  </a:lnTo>
                  <a:lnTo>
                    <a:pt x="52" y="0"/>
                  </a:lnTo>
                  <a:lnTo>
                    <a:pt x="64" y="0"/>
                  </a:lnTo>
                  <a:lnTo>
                    <a:pt x="74" y="4"/>
                  </a:lnTo>
                  <a:lnTo>
                    <a:pt x="84" y="8"/>
                  </a:lnTo>
                  <a:lnTo>
                    <a:pt x="92" y="16"/>
                  </a:lnTo>
                  <a:lnTo>
                    <a:pt x="92" y="16"/>
                  </a:lnTo>
                  <a:lnTo>
                    <a:pt x="98" y="24"/>
                  </a:lnTo>
                  <a:lnTo>
                    <a:pt x="102" y="34"/>
                  </a:lnTo>
                  <a:lnTo>
                    <a:pt x="104" y="44"/>
                  </a:lnTo>
                  <a:lnTo>
                    <a:pt x="104" y="56"/>
                  </a:lnTo>
                  <a:lnTo>
                    <a:pt x="104" y="70"/>
                  </a:lnTo>
                  <a:close/>
                  <a:moveTo>
                    <a:pt x="76" y="50"/>
                  </a:moveTo>
                  <a:lnTo>
                    <a:pt x="76" y="50"/>
                  </a:lnTo>
                  <a:lnTo>
                    <a:pt x="74" y="42"/>
                  </a:lnTo>
                  <a:lnTo>
                    <a:pt x="72" y="36"/>
                  </a:lnTo>
                  <a:lnTo>
                    <a:pt x="72" y="36"/>
                  </a:lnTo>
                  <a:lnTo>
                    <a:pt x="70" y="30"/>
                  </a:lnTo>
                  <a:lnTo>
                    <a:pt x="64" y="28"/>
                  </a:lnTo>
                  <a:lnTo>
                    <a:pt x="60" y="24"/>
                  </a:lnTo>
                  <a:lnTo>
                    <a:pt x="52" y="24"/>
                  </a:lnTo>
                  <a:lnTo>
                    <a:pt x="52" y="24"/>
                  </a:lnTo>
                  <a:lnTo>
                    <a:pt x="46" y="24"/>
                  </a:lnTo>
                  <a:lnTo>
                    <a:pt x="40" y="28"/>
                  </a:lnTo>
                  <a:lnTo>
                    <a:pt x="36" y="30"/>
                  </a:lnTo>
                  <a:lnTo>
                    <a:pt x="32" y="36"/>
                  </a:lnTo>
                  <a:lnTo>
                    <a:pt x="32" y="36"/>
                  </a:lnTo>
                  <a:lnTo>
                    <a:pt x="30" y="42"/>
                  </a:lnTo>
                  <a:lnTo>
                    <a:pt x="30" y="50"/>
                  </a:lnTo>
                  <a:lnTo>
                    <a:pt x="76" y="5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23" name="Freeform 15"/>
            <p:cNvSpPr>
              <a:spLocks noEditPoints="1"/>
            </p:cNvSpPr>
            <p:nvPr/>
          </p:nvSpPr>
          <p:spPr bwMode="auto">
            <a:xfrm>
              <a:off x="2230" y="1843"/>
              <a:ext cx="30" cy="164"/>
            </a:xfrm>
            <a:custGeom>
              <a:avLst/>
              <a:gdLst/>
              <a:ahLst/>
              <a:cxnLst>
                <a:cxn ang="0">
                  <a:pos x="30" y="24"/>
                </a:cxn>
                <a:cxn ang="0">
                  <a:pos x="0" y="24"/>
                </a:cxn>
                <a:cxn ang="0">
                  <a:pos x="0" y="0"/>
                </a:cxn>
                <a:cxn ang="0">
                  <a:pos x="30" y="0"/>
                </a:cxn>
                <a:cxn ang="0">
                  <a:pos x="30" y="24"/>
                </a:cxn>
                <a:cxn ang="0">
                  <a:pos x="30" y="164"/>
                </a:cxn>
                <a:cxn ang="0">
                  <a:pos x="0" y="164"/>
                </a:cxn>
                <a:cxn ang="0">
                  <a:pos x="0" y="44"/>
                </a:cxn>
                <a:cxn ang="0">
                  <a:pos x="30" y="44"/>
                </a:cxn>
                <a:cxn ang="0">
                  <a:pos x="30" y="164"/>
                </a:cxn>
              </a:cxnLst>
              <a:rect l="0" t="0" r="r" b="b"/>
              <a:pathLst>
                <a:path w="30" h="164">
                  <a:moveTo>
                    <a:pt x="30" y="24"/>
                  </a:moveTo>
                  <a:lnTo>
                    <a:pt x="0" y="24"/>
                  </a:lnTo>
                  <a:lnTo>
                    <a:pt x="0" y="0"/>
                  </a:lnTo>
                  <a:lnTo>
                    <a:pt x="30" y="0"/>
                  </a:lnTo>
                  <a:lnTo>
                    <a:pt x="30" y="24"/>
                  </a:lnTo>
                  <a:close/>
                  <a:moveTo>
                    <a:pt x="30" y="164"/>
                  </a:moveTo>
                  <a:lnTo>
                    <a:pt x="0" y="164"/>
                  </a:lnTo>
                  <a:lnTo>
                    <a:pt x="0" y="44"/>
                  </a:lnTo>
                  <a:lnTo>
                    <a:pt x="30" y="44"/>
                  </a:lnTo>
                  <a:lnTo>
                    <a:pt x="30" y="16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24" name="Freeform 16"/>
            <p:cNvSpPr>
              <a:spLocks/>
            </p:cNvSpPr>
            <p:nvPr/>
          </p:nvSpPr>
          <p:spPr bwMode="auto">
            <a:xfrm>
              <a:off x="2282" y="1887"/>
              <a:ext cx="102" cy="122"/>
            </a:xfrm>
            <a:custGeom>
              <a:avLst/>
              <a:gdLst/>
              <a:ahLst/>
              <a:cxnLst>
                <a:cxn ang="0">
                  <a:pos x="102" y="82"/>
                </a:cxn>
                <a:cxn ang="0">
                  <a:pos x="98" y="100"/>
                </a:cxn>
                <a:cxn ang="0">
                  <a:pos x="86" y="112"/>
                </a:cxn>
                <a:cxn ang="0">
                  <a:pos x="80" y="116"/>
                </a:cxn>
                <a:cxn ang="0">
                  <a:pos x="62" y="120"/>
                </a:cxn>
                <a:cxn ang="0">
                  <a:pos x="50" y="122"/>
                </a:cxn>
                <a:cxn ang="0">
                  <a:pos x="24" y="118"/>
                </a:cxn>
                <a:cxn ang="0">
                  <a:pos x="10" y="114"/>
                </a:cxn>
                <a:cxn ang="0">
                  <a:pos x="20" y="84"/>
                </a:cxn>
                <a:cxn ang="0">
                  <a:pos x="26" y="90"/>
                </a:cxn>
                <a:cxn ang="0">
                  <a:pos x="42" y="96"/>
                </a:cxn>
                <a:cxn ang="0">
                  <a:pos x="52" y="96"/>
                </a:cxn>
                <a:cxn ang="0">
                  <a:pos x="68" y="92"/>
                </a:cxn>
                <a:cxn ang="0">
                  <a:pos x="72" y="84"/>
                </a:cxn>
                <a:cxn ang="0">
                  <a:pos x="72" y="80"/>
                </a:cxn>
                <a:cxn ang="0">
                  <a:pos x="66" y="74"/>
                </a:cxn>
                <a:cxn ang="0">
                  <a:pos x="40" y="70"/>
                </a:cxn>
                <a:cxn ang="0">
                  <a:pos x="26" y="68"/>
                </a:cxn>
                <a:cxn ang="0">
                  <a:pos x="14" y="60"/>
                </a:cxn>
                <a:cxn ang="0">
                  <a:pos x="8" y="50"/>
                </a:cxn>
                <a:cxn ang="0">
                  <a:pos x="6" y="38"/>
                </a:cxn>
                <a:cxn ang="0">
                  <a:pos x="6" y="28"/>
                </a:cxn>
                <a:cxn ang="0">
                  <a:pos x="14" y="14"/>
                </a:cxn>
                <a:cxn ang="0">
                  <a:pos x="20" y="8"/>
                </a:cxn>
                <a:cxn ang="0">
                  <a:pos x="34" y="2"/>
                </a:cxn>
                <a:cxn ang="0">
                  <a:pos x="52" y="0"/>
                </a:cxn>
                <a:cxn ang="0">
                  <a:pos x="66" y="0"/>
                </a:cxn>
                <a:cxn ang="0">
                  <a:pos x="90" y="8"/>
                </a:cxn>
                <a:cxn ang="0">
                  <a:pos x="80" y="32"/>
                </a:cxn>
                <a:cxn ang="0">
                  <a:pos x="74" y="28"/>
                </a:cxn>
                <a:cxn ang="0">
                  <a:pos x="52" y="24"/>
                </a:cxn>
                <a:cxn ang="0">
                  <a:pos x="44" y="24"/>
                </a:cxn>
                <a:cxn ang="0">
                  <a:pos x="36" y="30"/>
                </a:cxn>
                <a:cxn ang="0">
                  <a:pos x="34" y="36"/>
                </a:cxn>
                <a:cxn ang="0">
                  <a:pos x="38" y="42"/>
                </a:cxn>
                <a:cxn ang="0">
                  <a:pos x="48" y="46"/>
                </a:cxn>
                <a:cxn ang="0">
                  <a:pos x="66" y="48"/>
                </a:cxn>
                <a:cxn ang="0">
                  <a:pos x="88" y="54"/>
                </a:cxn>
                <a:cxn ang="0">
                  <a:pos x="96" y="62"/>
                </a:cxn>
                <a:cxn ang="0">
                  <a:pos x="100" y="74"/>
                </a:cxn>
                <a:cxn ang="0">
                  <a:pos x="102" y="82"/>
                </a:cxn>
              </a:cxnLst>
              <a:rect l="0" t="0" r="r" b="b"/>
              <a:pathLst>
                <a:path w="102" h="122">
                  <a:moveTo>
                    <a:pt x="102" y="82"/>
                  </a:moveTo>
                  <a:lnTo>
                    <a:pt x="102" y="82"/>
                  </a:lnTo>
                  <a:lnTo>
                    <a:pt x="100" y="92"/>
                  </a:lnTo>
                  <a:lnTo>
                    <a:pt x="98" y="100"/>
                  </a:lnTo>
                  <a:lnTo>
                    <a:pt x="94" y="106"/>
                  </a:lnTo>
                  <a:lnTo>
                    <a:pt x="86" y="112"/>
                  </a:lnTo>
                  <a:lnTo>
                    <a:pt x="86" y="112"/>
                  </a:lnTo>
                  <a:lnTo>
                    <a:pt x="80" y="116"/>
                  </a:lnTo>
                  <a:lnTo>
                    <a:pt x="70" y="120"/>
                  </a:lnTo>
                  <a:lnTo>
                    <a:pt x="62" y="120"/>
                  </a:lnTo>
                  <a:lnTo>
                    <a:pt x="50" y="122"/>
                  </a:lnTo>
                  <a:lnTo>
                    <a:pt x="50" y="122"/>
                  </a:lnTo>
                  <a:lnTo>
                    <a:pt x="36" y="120"/>
                  </a:lnTo>
                  <a:lnTo>
                    <a:pt x="24" y="118"/>
                  </a:lnTo>
                  <a:lnTo>
                    <a:pt x="24" y="118"/>
                  </a:lnTo>
                  <a:lnTo>
                    <a:pt x="10" y="114"/>
                  </a:lnTo>
                  <a:lnTo>
                    <a:pt x="0" y="104"/>
                  </a:lnTo>
                  <a:lnTo>
                    <a:pt x="20" y="84"/>
                  </a:lnTo>
                  <a:lnTo>
                    <a:pt x="20" y="84"/>
                  </a:lnTo>
                  <a:lnTo>
                    <a:pt x="26" y="90"/>
                  </a:lnTo>
                  <a:lnTo>
                    <a:pt x="32" y="94"/>
                  </a:lnTo>
                  <a:lnTo>
                    <a:pt x="42" y="96"/>
                  </a:lnTo>
                  <a:lnTo>
                    <a:pt x="52" y="96"/>
                  </a:lnTo>
                  <a:lnTo>
                    <a:pt x="52" y="96"/>
                  </a:lnTo>
                  <a:lnTo>
                    <a:pt x="60" y="96"/>
                  </a:lnTo>
                  <a:lnTo>
                    <a:pt x="68" y="92"/>
                  </a:lnTo>
                  <a:lnTo>
                    <a:pt x="72" y="90"/>
                  </a:lnTo>
                  <a:lnTo>
                    <a:pt x="72" y="84"/>
                  </a:lnTo>
                  <a:lnTo>
                    <a:pt x="72" y="84"/>
                  </a:lnTo>
                  <a:lnTo>
                    <a:pt x="72" y="80"/>
                  </a:lnTo>
                  <a:lnTo>
                    <a:pt x="70" y="76"/>
                  </a:lnTo>
                  <a:lnTo>
                    <a:pt x="66" y="74"/>
                  </a:lnTo>
                  <a:lnTo>
                    <a:pt x="60" y="72"/>
                  </a:lnTo>
                  <a:lnTo>
                    <a:pt x="40" y="70"/>
                  </a:lnTo>
                  <a:lnTo>
                    <a:pt x="40" y="70"/>
                  </a:lnTo>
                  <a:lnTo>
                    <a:pt x="26" y="68"/>
                  </a:lnTo>
                  <a:lnTo>
                    <a:pt x="20" y="64"/>
                  </a:lnTo>
                  <a:lnTo>
                    <a:pt x="14" y="60"/>
                  </a:lnTo>
                  <a:lnTo>
                    <a:pt x="10" y="56"/>
                  </a:lnTo>
                  <a:lnTo>
                    <a:pt x="8" y="50"/>
                  </a:lnTo>
                  <a:lnTo>
                    <a:pt x="6" y="44"/>
                  </a:lnTo>
                  <a:lnTo>
                    <a:pt x="6" y="38"/>
                  </a:lnTo>
                  <a:lnTo>
                    <a:pt x="6" y="38"/>
                  </a:lnTo>
                  <a:lnTo>
                    <a:pt x="6" y="28"/>
                  </a:lnTo>
                  <a:lnTo>
                    <a:pt x="10" y="22"/>
                  </a:lnTo>
                  <a:lnTo>
                    <a:pt x="14" y="14"/>
                  </a:lnTo>
                  <a:lnTo>
                    <a:pt x="20" y="8"/>
                  </a:lnTo>
                  <a:lnTo>
                    <a:pt x="20" y="8"/>
                  </a:lnTo>
                  <a:lnTo>
                    <a:pt x="26" y="4"/>
                  </a:lnTo>
                  <a:lnTo>
                    <a:pt x="34" y="2"/>
                  </a:lnTo>
                  <a:lnTo>
                    <a:pt x="42" y="0"/>
                  </a:lnTo>
                  <a:lnTo>
                    <a:pt x="52" y="0"/>
                  </a:lnTo>
                  <a:lnTo>
                    <a:pt x="52" y="0"/>
                  </a:lnTo>
                  <a:lnTo>
                    <a:pt x="66" y="0"/>
                  </a:lnTo>
                  <a:lnTo>
                    <a:pt x="78" y="2"/>
                  </a:lnTo>
                  <a:lnTo>
                    <a:pt x="90" y="8"/>
                  </a:lnTo>
                  <a:lnTo>
                    <a:pt x="98" y="14"/>
                  </a:lnTo>
                  <a:lnTo>
                    <a:pt x="80" y="32"/>
                  </a:lnTo>
                  <a:lnTo>
                    <a:pt x="80" y="32"/>
                  </a:lnTo>
                  <a:lnTo>
                    <a:pt x="74" y="28"/>
                  </a:lnTo>
                  <a:lnTo>
                    <a:pt x="68" y="26"/>
                  </a:lnTo>
                  <a:lnTo>
                    <a:pt x="52" y="24"/>
                  </a:lnTo>
                  <a:lnTo>
                    <a:pt x="52" y="24"/>
                  </a:lnTo>
                  <a:lnTo>
                    <a:pt x="44" y="24"/>
                  </a:lnTo>
                  <a:lnTo>
                    <a:pt x="38" y="26"/>
                  </a:lnTo>
                  <a:lnTo>
                    <a:pt x="36" y="30"/>
                  </a:lnTo>
                  <a:lnTo>
                    <a:pt x="34" y="36"/>
                  </a:lnTo>
                  <a:lnTo>
                    <a:pt x="34" y="36"/>
                  </a:lnTo>
                  <a:lnTo>
                    <a:pt x="36" y="40"/>
                  </a:lnTo>
                  <a:lnTo>
                    <a:pt x="38" y="42"/>
                  </a:lnTo>
                  <a:lnTo>
                    <a:pt x="42" y="44"/>
                  </a:lnTo>
                  <a:lnTo>
                    <a:pt x="48" y="46"/>
                  </a:lnTo>
                  <a:lnTo>
                    <a:pt x="66" y="48"/>
                  </a:lnTo>
                  <a:lnTo>
                    <a:pt x="66" y="48"/>
                  </a:lnTo>
                  <a:lnTo>
                    <a:pt x="82" y="50"/>
                  </a:lnTo>
                  <a:lnTo>
                    <a:pt x="88" y="54"/>
                  </a:lnTo>
                  <a:lnTo>
                    <a:pt x="92" y="58"/>
                  </a:lnTo>
                  <a:lnTo>
                    <a:pt x="96" y="62"/>
                  </a:lnTo>
                  <a:lnTo>
                    <a:pt x="100" y="68"/>
                  </a:lnTo>
                  <a:lnTo>
                    <a:pt x="100" y="74"/>
                  </a:lnTo>
                  <a:lnTo>
                    <a:pt x="102" y="82"/>
                  </a:lnTo>
                  <a:lnTo>
                    <a:pt x="102" y="8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25" name="Rectangle 17"/>
            <p:cNvSpPr>
              <a:spLocks noChangeArrowheads="1"/>
            </p:cNvSpPr>
            <p:nvPr/>
          </p:nvSpPr>
          <p:spPr bwMode="auto">
            <a:xfrm>
              <a:off x="2406" y="1927"/>
              <a:ext cx="70" cy="28"/>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26" name="Freeform 18"/>
            <p:cNvSpPr>
              <a:spLocks/>
            </p:cNvSpPr>
            <p:nvPr/>
          </p:nvSpPr>
          <p:spPr bwMode="auto">
            <a:xfrm>
              <a:off x="2496" y="1843"/>
              <a:ext cx="118" cy="164"/>
            </a:xfrm>
            <a:custGeom>
              <a:avLst/>
              <a:gdLst/>
              <a:ahLst/>
              <a:cxnLst>
                <a:cxn ang="0">
                  <a:pos x="118" y="30"/>
                </a:cxn>
                <a:cxn ang="0">
                  <a:pos x="74" y="30"/>
                </a:cxn>
                <a:cxn ang="0">
                  <a:pos x="74" y="164"/>
                </a:cxn>
                <a:cxn ang="0">
                  <a:pos x="42" y="164"/>
                </a:cxn>
                <a:cxn ang="0">
                  <a:pos x="42" y="30"/>
                </a:cxn>
                <a:cxn ang="0">
                  <a:pos x="0" y="30"/>
                </a:cxn>
                <a:cxn ang="0">
                  <a:pos x="0" y="0"/>
                </a:cxn>
                <a:cxn ang="0">
                  <a:pos x="118" y="0"/>
                </a:cxn>
                <a:cxn ang="0">
                  <a:pos x="118" y="30"/>
                </a:cxn>
              </a:cxnLst>
              <a:rect l="0" t="0" r="r" b="b"/>
              <a:pathLst>
                <a:path w="118" h="164">
                  <a:moveTo>
                    <a:pt x="118" y="30"/>
                  </a:moveTo>
                  <a:lnTo>
                    <a:pt x="74" y="30"/>
                  </a:lnTo>
                  <a:lnTo>
                    <a:pt x="74" y="164"/>
                  </a:lnTo>
                  <a:lnTo>
                    <a:pt x="42" y="164"/>
                  </a:lnTo>
                  <a:lnTo>
                    <a:pt x="42" y="30"/>
                  </a:lnTo>
                  <a:lnTo>
                    <a:pt x="0" y="30"/>
                  </a:lnTo>
                  <a:lnTo>
                    <a:pt x="0" y="0"/>
                  </a:lnTo>
                  <a:lnTo>
                    <a:pt x="118" y="0"/>
                  </a:lnTo>
                  <a:lnTo>
                    <a:pt x="118" y="3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27" name="Freeform 19"/>
            <p:cNvSpPr>
              <a:spLocks/>
            </p:cNvSpPr>
            <p:nvPr/>
          </p:nvSpPr>
          <p:spPr bwMode="auto">
            <a:xfrm>
              <a:off x="2638" y="1887"/>
              <a:ext cx="86" cy="120"/>
            </a:xfrm>
            <a:custGeom>
              <a:avLst/>
              <a:gdLst/>
              <a:ahLst/>
              <a:cxnLst>
                <a:cxn ang="0">
                  <a:pos x="86" y="10"/>
                </a:cxn>
                <a:cxn ang="0">
                  <a:pos x="64" y="34"/>
                </a:cxn>
                <a:cxn ang="0">
                  <a:pos x="64" y="34"/>
                </a:cxn>
                <a:cxn ang="0">
                  <a:pos x="56" y="28"/>
                </a:cxn>
                <a:cxn ang="0">
                  <a:pos x="48" y="26"/>
                </a:cxn>
                <a:cxn ang="0">
                  <a:pos x="48" y="26"/>
                </a:cxn>
                <a:cxn ang="0">
                  <a:pos x="42" y="28"/>
                </a:cxn>
                <a:cxn ang="0">
                  <a:pos x="36" y="32"/>
                </a:cxn>
                <a:cxn ang="0">
                  <a:pos x="36" y="32"/>
                </a:cxn>
                <a:cxn ang="0">
                  <a:pos x="30" y="38"/>
                </a:cxn>
                <a:cxn ang="0">
                  <a:pos x="30" y="48"/>
                </a:cxn>
                <a:cxn ang="0">
                  <a:pos x="30" y="120"/>
                </a:cxn>
                <a:cxn ang="0">
                  <a:pos x="0" y="120"/>
                </a:cxn>
                <a:cxn ang="0">
                  <a:pos x="0" y="0"/>
                </a:cxn>
                <a:cxn ang="0">
                  <a:pos x="28" y="0"/>
                </a:cxn>
                <a:cxn ang="0">
                  <a:pos x="28" y="12"/>
                </a:cxn>
                <a:cxn ang="0">
                  <a:pos x="28" y="12"/>
                </a:cxn>
                <a:cxn ang="0">
                  <a:pos x="34" y="6"/>
                </a:cxn>
                <a:cxn ang="0">
                  <a:pos x="42" y="2"/>
                </a:cxn>
                <a:cxn ang="0">
                  <a:pos x="50" y="0"/>
                </a:cxn>
                <a:cxn ang="0">
                  <a:pos x="58" y="0"/>
                </a:cxn>
                <a:cxn ang="0">
                  <a:pos x="58" y="0"/>
                </a:cxn>
                <a:cxn ang="0">
                  <a:pos x="66" y="0"/>
                </a:cxn>
                <a:cxn ang="0">
                  <a:pos x="74" y="2"/>
                </a:cxn>
                <a:cxn ang="0">
                  <a:pos x="80" y="6"/>
                </a:cxn>
                <a:cxn ang="0">
                  <a:pos x="86" y="10"/>
                </a:cxn>
                <a:cxn ang="0">
                  <a:pos x="86" y="10"/>
                </a:cxn>
              </a:cxnLst>
              <a:rect l="0" t="0" r="r" b="b"/>
              <a:pathLst>
                <a:path w="86" h="120">
                  <a:moveTo>
                    <a:pt x="86" y="10"/>
                  </a:moveTo>
                  <a:lnTo>
                    <a:pt x="64" y="34"/>
                  </a:lnTo>
                  <a:lnTo>
                    <a:pt x="64" y="34"/>
                  </a:lnTo>
                  <a:lnTo>
                    <a:pt x="56" y="28"/>
                  </a:lnTo>
                  <a:lnTo>
                    <a:pt x="48" y="26"/>
                  </a:lnTo>
                  <a:lnTo>
                    <a:pt x="48" y="26"/>
                  </a:lnTo>
                  <a:lnTo>
                    <a:pt x="42" y="28"/>
                  </a:lnTo>
                  <a:lnTo>
                    <a:pt x="36" y="32"/>
                  </a:lnTo>
                  <a:lnTo>
                    <a:pt x="36" y="32"/>
                  </a:lnTo>
                  <a:lnTo>
                    <a:pt x="30" y="38"/>
                  </a:lnTo>
                  <a:lnTo>
                    <a:pt x="30" y="48"/>
                  </a:lnTo>
                  <a:lnTo>
                    <a:pt x="30" y="120"/>
                  </a:lnTo>
                  <a:lnTo>
                    <a:pt x="0" y="120"/>
                  </a:lnTo>
                  <a:lnTo>
                    <a:pt x="0" y="0"/>
                  </a:lnTo>
                  <a:lnTo>
                    <a:pt x="28" y="0"/>
                  </a:lnTo>
                  <a:lnTo>
                    <a:pt x="28" y="12"/>
                  </a:lnTo>
                  <a:lnTo>
                    <a:pt x="28" y="12"/>
                  </a:lnTo>
                  <a:lnTo>
                    <a:pt x="34" y="6"/>
                  </a:lnTo>
                  <a:lnTo>
                    <a:pt x="42" y="2"/>
                  </a:lnTo>
                  <a:lnTo>
                    <a:pt x="50" y="0"/>
                  </a:lnTo>
                  <a:lnTo>
                    <a:pt x="58" y="0"/>
                  </a:lnTo>
                  <a:lnTo>
                    <a:pt x="58" y="0"/>
                  </a:lnTo>
                  <a:lnTo>
                    <a:pt x="66" y="0"/>
                  </a:lnTo>
                  <a:lnTo>
                    <a:pt x="74" y="2"/>
                  </a:lnTo>
                  <a:lnTo>
                    <a:pt x="80" y="6"/>
                  </a:lnTo>
                  <a:lnTo>
                    <a:pt x="86" y="10"/>
                  </a:lnTo>
                  <a:lnTo>
                    <a:pt x="86" y="1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28" name="Freeform 20"/>
            <p:cNvSpPr>
              <a:spLocks noEditPoints="1"/>
            </p:cNvSpPr>
            <p:nvPr/>
          </p:nvSpPr>
          <p:spPr bwMode="auto">
            <a:xfrm>
              <a:off x="2734" y="1887"/>
              <a:ext cx="98" cy="122"/>
            </a:xfrm>
            <a:custGeom>
              <a:avLst/>
              <a:gdLst/>
              <a:ahLst/>
              <a:cxnLst>
                <a:cxn ang="0">
                  <a:pos x="70" y="120"/>
                </a:cxn>
                <a:cxn ang="0">
                  <a:pos x="70" y="110"/>
                </a:cxn>
                <a:cxn ang="0">
                  <a:pos x="56" y="118"/>
                </a:cxn>
                <a:cxn ang="0">
                  <a:pos x="40" y="122"/>
                </a:cxn>
                <a:cxn ang="0">
                  <a:pos x="30" y="120"/>
                </a:cxn>
                <a:cxn ang="0">
                  <a:pos x="16" y="116"/>
                </a:cxn>
                <a:cxn ang="0">
                  <a:pos x="10" y="110"/>
                </a:cxn>
                <a:cxn ang="0">
                  <a:pos x="2" y="100"/>
                </a:cxn>
                <a:cxn ang="0">
                  <a:pos x="0" y="84"/>
                </a:cxn>
                <a:cxn ang="0">
                  <a:pos x="0" y="76"/>
                </a:cxn>
                <a:cxn ang="0">
                  <a:pos x="6" y="64"/>
                </a:cxn>
                <a:cxn ang="0">
                  <a:pos x="10" y="58"/>
                </a:cxn>
                <a:cxn ang="0">
                  <a:pos x="22" y="52"/>
                </a:cxn>
                <a:cxn ang="0">
                  <a:pos x="40" y="50"/>
                </a:cxn>
                <a:cxn ang="0">
                  <a:pos x="68" y="44"/>
                </a:cxn>
                <a:cxn ang="0">
                  <a:pos x="66" y="34"/>
                </a:cxn>
                <a:cxn ang="0">
                  <a:pos x="56" y="26"/>
                </a:cxn>
                <a:cxn ang="0">
                  <a:pos x="46" y="24"/>
                </a:cxn>
                <a:cxn ang="0">
                  <a:pos x="34" y="26"/>
                </a:cxn>
                <a:cxn ang="0">
                  <a:pos x="24" y="34"/>
                </a:cxn>
                <a:cxn ang="0">
                  <a:pos x="4" y="16"/>
                </a:cxn>
                <a:cxn ang="0">
                  <a:pos x="22" y="2"/>
                </a:cxn>
                <a:cxn ang="0">
                  <a:pos x="34" y="0"/>
                </a:cxn>
                <a:cxn ang="0">
                  <a:pos x="48" y="0"/>
                </a:cxn>
                <a:cxn ang="0">
                  <a:pos x="70" y="2"/>
                </a:cxn>
                <a:cxn ang="0">
                  <a:pos x="86" y="10"/>
                </a:cxn>
                <a:cxn ang="0">
                  <a:pos x="96" y="22"/>
                </a:cxn>
                <a:cxn ang="0">
                  <a:pos x="98" y="42"/>
                </a:cxn>
                <a:cxn ang="0">
                  <a:pos x="68" y="76"/>
                </a:cxn>
                <a:cxn ang="0">
                  <a:pos x="44" y="70"/>
                </a:cxn>
                <a:cxn ang="0">
                  <a:pos x="38" y="70"/>
                </a:cxn>
                <a:cxn ang="0">
                  <a:pos x="30" y="78"/>
                </a:cxn>
                <a:cxn ang="0">
                  <a:pos x="28" y="84"/>
                </a:cxn>
                <a:cxn ang="0">
                  <a:pos x="32" y="94"/>
                </a:cxn>
                <a:cxn ang="0">
                  <a:pos x="46" y="96"/>
                </a:cxn>
                <a:cxn ang="0">
                  <a:pos x="58" y="96"/>
                </a:cxn>
                <a:cxn ang="0">
                  <a:pos x="66" y="90"/>
                </a:cxn>
                <a:cxn ang="0">
                  <a:pos x="68" y="84"/>
                </a:cxn>
                <a:cxn ang="0">
                  <a:pos x="68" y="76"/>
                </a:cxn>
              </a:cxnLst>
              <a:rect l="0" t="0" r="r" b="b"/>
              <a:pathLst>
                <a:path w="98" h="122">
                  <a:moveTo>
                    <a:pt x="98" y="120"/>
                  </a:moveTo>
                  <a:lnTo>
                    <a:pt x="70" y="120"/>
                  </a:lnTo>
                  <a:lnTo>
                    <a:pt x="70" y="110"/>
                  </a:lnTo>
                  <a:lnTo>
                    <a:pt x="70" y="110"/>
                  </a:lnTo>
                  <a:lnTo>
                    <a:pt x="64" y="114"/>
                  </a:lnTo>
                  <a:lnTo>
                    <a:pt x="56" y="118"/>
                  </a:lnTo>
                  <a:lnTo>
                    <a:pt x="48" y="120"/>
                  </a:lnTo>
                  <a:lnTo>
                    <a:pt x="40" y="122"/>
                  </a:lnTo>
                  <a:lnTo>
                    <a:pt x="40" y="122"/>
                  </a:lnTo>
                  <a:lnTo>
                    <a:pt x="30" y="120"/>
                  </a:lnTo>
                  <a:lnTo>
                    <a:pt x="22" y="118"/>
                  </a:lnTo>
                  <a:lnTo>
                    <a:pt x="16" y="116"/>
                  </a:lnTo>
                  <a:lnTo>
                    <a:pt x="10" y="110"/>
                  </a:lnTo>
                  <a:lnTo>
                    <a:pt x="10" y="110"/>
                  </a:lnTo>
                  <a:lnTo>
                    <a:pt x="6" y="106"/>
                  </a:lnTo>
                  <a:lnTo>
                    <a:pt x="2" y="100"/>
                  </a:lnTo>
                  <a:lnTo>
                    <a:pt x="0" y="92"/>
                  </a:lnTo>
                  <a:lnTo>
                    <a:pt x="0" y="84"/>
                  </a:lnTo>
                  <a:lnTo>
                    <a:pt x="0" y="84"/>
                  </a:lnTo>
                  <a:lnTo>
                    <a:pt x="0" y="76"/>
                  </a:lnTo>
                  <a:lnTo>
                    <a:pt x="2" y="70"/>
                  </a:lnTo>
                  <a:lnTo>
                    <a:pt x="6" y="64"/>
                  </a:lnTo>
                  <a:lnTo>
                    <a:pt x="10" y="58"/>
                  </a:lnTo>
                  <a:lnTo>
                    <a:pt x="10" y="58"/>
                  </a:lnTo>
                  <a:lnTo>
                    <a:pt x="16" y="54"/>
                  </a:lnTo>
                  <a:lnTo>
                    <a:pt x="22" y="52"/>
                  </a:lnTo>
                  <a:lnTo>
                    <a:pt x="30" y="50"/>
                  </a:lnTo>
                  <a:lnTo>
                    <a:pt x="40" y="50"/>
                  </a:lnTo>
                  <a:lnTo>
                    <a:pt x="68" y="50"/>
                  </a:lnTo>
                  <a:lnTo>
                    <a:pt x="68" y="44"/>
                  </a:lnTo>
                  <a:lnTo>
                    <a:pt x="68" y="44"/>
                  </a:lnTo>
                  <a:lnTo>
                    <a:pt x="66" y="34"/>
                  </a:lnTo>
                  <a:lnTo>
                    <a:pt x="62" y="30"/>
                  </a:lnTo>
                  <a:lnTo>
                    <a:pt x="56" y="26"/>
                  </a:lnTo>
                  <a:lnTo>
                    <a:pt x="46" y="24"/>
                  </a:lnTo>
                  <a:lnTo>
                    <a:pt x="46" y="24"/>
                  </a:lnTo>
                  <a:lnTo>
                    <a:pt x="40" y="26"/>
                  </a:lnTo>
                  <a:lnTo>
                    <a:pt x="34" y="26"/>
                  </a:lnTo>
                  <a:lnTo>
                    <a:pt x="28" y="30"/>
                  </a:lnTo>
                  <a:lnTo>
                    <a:pt x="24" y="34"/>
                  </a:lnTo>
                  <a:lnTo>
                    <a:pt x="4" y="16"/>
                  </a:lnTo>
                  <a:lnTo>
                    <a:pt x="4" y="16"/>
                  </a:lnTo>
                  <a:lnTo>
                    <a:pt x="14" y="8"/>
                  </a:lnTo>
                  <a:lnTo>
                    <a:pt x="22" y="2"/>
                  </a:lnTo>
                  <a:lnTo>
                    <a:pt x="22" y="2"/>
                  </a:lnTo>
                  <a:lnTo>
                    <a:pt x="34" y="0"/>
                  </a:lnTo>
                  <a:lnTo>
                    <a:pt x="48" y="0"/>
                  </a:lnTo>
                  <a:lnTo>
                    <a:pt x="48" y="0"/>
                  </a:lnTo>
                  <a:lnTo>
                    <a:pt x="60" y="0"/>
                  </a:lnTo>
                  <a:lnTo>
                    <a:pt x="70" y="2"/>
                  </a:lnTo>
                  <a:lnTo>
                    <a:pt x="78" y="6"/>
                  </a:lnTo>
                  <a:lnTo>
                    <a:pt x="86" y="10"/>
                  </a:lnTo>
                  <a:lnTo>
                    <a:pt x="92" y="16"/>
                  </a:lnTo>
                  <a:lnTo>
                    <a:pt x="96" y="22"/>
                  </a:lnTo>
                  <a:lnTo>
                    <a:pt x="98" y="32"/>
                  </a:lnTo>
                  <a:lnTo>
                    <a:pt x="98" y="42"/>
                  </a:lnTo>
                  <a:lnTo>
                    <a:pt x="98" y="120"/>
                  </a:lnTo>
                  <a:close/>
                  <a:moveTo>
                    <a:pt x="68" y="76"/>
                  </a:moveTo>
                  <a:lnTo>
                    <a:pt x="68" y="70"/>
                  </a:lnTo>
                  <a:lnTo>
                    <a:pt x="44" y="70"/>
                  </a:lnTo>
                  <a:lnTo>
                    <a:pt x="44" y="70"/>
                  </a:lnTo>
                  <a:lnTo>
                    <a:pt x="38" y="70"/>
                  </a:lnTo>
                  <a:lnTo>
                    <a:pt x="32" y="74"/>
                  </a:lnTo>
                  <a:lnTo>
                    <a:pt x="30" y="78"/>
                  </a:lnTo>
                  <a:lnTo>
                    <a:pt x="28" y="84"/>
                  </a:lnTo>
                  <a:lnTo>
                    <a:pt x="28" y="84"/>
                  </a:lnTo>
                  <a:lnTo>
                    <a:pt x="30" y="90"/>
                  </a:lnTo>
                  <a:lnTo>
                    <a:pt x="32" y="94"/>
                  </a:lnTo>
                  <a:lnTo>
                    <a:pt x="38" y="96"/>
                  </a:lnTo>
                  <a:lnTo>
                    <a:pt x="46" y="96"/>
                  </a:lnTo>
                  <a:lnTo>
                    <a:pt x="46" y="96"/>
                  </a:lnTo>
                  <a:lnTo>
                    <a:pt x="58" y="96"/>
                  </a:lnTo>
                  <a:lnTo>
                    <a:pt x="62" y="92"/>
                  </a:lnTo>
                  <a:lnTo>
                    <a:pt x="66" y="90"/>
                  </a:lnTo>
                  <a:lnTo>
                    <a:pt x="66" y="90"/>
                  </a:lnTo>
                  <a:lnTo>
                    <a:pt x="68" y="84"/>
                  </a:lnTo>
                  <a:lnTo>
                    <a:pt x="68" y="76"/>
                  </a:lnTo>
                  <a:lnTo>
                    <a:pt x="68" y="7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29" name="Freeform 21"/>
            <p:cNvSpPr>
              <a:spLocks/>
            </p:cNvSpPr>
            <p:nvPr/>
          </p:nvSpPr>
          <p:spPr bwMode="auto">
            <a:xfrm>
              <a:off x="2864" y="1887"/>
              <a:ext cx="100" cy="120"/>
            </a:xfrm>
            <a:custGeom>
              <a:avLst/>
              <a:gdLst/>
              <a:ahLst/>
              <a:cxnLst>
                <a:cxn ang="0">
                  <a:pos x="100" y="120"/>
                </a:cxn>
                <a:cxn ang="0">
                  <a:pos x="70" y="120"/>
                </a:cxn>
                <a:cxn ang="0">
                  <a:pos x="70" y="48"/>
                </a:cxn>
                <a:cxn ang="0">
                  <a:pos x="70" y="48"/>
                </a:cxn>
                <a:cxn ang="0">
                  <a:pos x="68" y="38"/>
                </a:cxn>
                <a:cxn ang="0">
                  <a:pos x="64" y="30"/>
                </a:cxn>
                <a:cxn ang="0">
                  <a:pos x="64" y="30"/>
                </a:cxn>
                <a:cxn ang="0">
                  <a:pos x="58" y="28"/>
                </a:cxn>
                <a:cxn ang="0">
                  <a:pos x="50" y="26"/>
                </a:cxn>
                <a:cxn ang="0">
                  <a:pos x="50" y="26"/>
                </a:cxn>
                <a:cxn ang="0">
                  <a:pos x="42" y="28"/>
                </a:cxn>
                <a:cxn ang="0">
                  <a:pos x="36" y="30"/>
                </a:cxn>
                <a:cxn ang="0">
                  <a:pos x="36" y="30"/>
                </a:cxn>
                <a:cxn ang="0">
                  <a:pos x="32" y="38"/>
                </a:cxn>
                <a:cxn ang="0">
                  <a:pos x="30" y="48"/>
                </a:cxn>
                <a:cxn ang="0">
                  <a:pos x="30" y="120"/>
                </a:cxn>
                <a:cxn ang="0">
                  <a:pos x="0" y="120"/>
                </a:cxn>
                <a:cxn ang="0">
                  <a:pos x="0" y="0"/>
                </a:cxn>
                <a:cxn ang="0">
                  <a:pos x="30" y="0"/>
                </a:cxn>
                <a:cxn ang="0">
                  <a:pos x="30" y="12"/>
                </a:cxn>
                <a:cxn ang="0">
                  <a:pos x="30" y="12"/>
                </a:cxn>
                <a:cxn ang="0">
                  <a:pos x="36" y="6"/>
                </a:cxn>
                <a:cxn ang="0">
                  <a:pos x="42" y="2"/>
                </a:cxn>
                <a:cxn ang="0">
                  <a:pos x="50" y="0"/>
                </a:cxn>
                <a:cxn ang="0">
                  <a:pos x="60" y="0"/>
                </a:cxn>
                <a:cxn ang="0">
                  <a:pos x="60" y="0"/>
                </a:cxn>
                <a:cxn ang="0">
                  <a:pos x="68" y="0"/>
                </a:cxn>
                <a:cxn ang="0">
                  <a:pos x="76" y="2"/>
                </a:cxn>
                <a:cxn ang="0">
                  <a:pos x="82" y="6"/>
                </a:cxn>
                <a:cxn ang="0">
                  <a:pos x="88" y="10"/>
                </a:cxn>
                <a:cxn ang="0">
                  <a:pos x="88" y="10"/>
                </a:cxn>
                <a:cxn ang="0">
                  <a:pos x="92" y="16"/>
                </a:cxn>
                <a:cxn ang="0">
                  <a:pos x="96" y="24"/>
                </a:cxn>
                <a:cxn ang="0">
                  <a:pos x="98" y="34"/>
                </a:cxn>
                <a:cxn ang="0">
                  <a:pos x="100" y="44"/>
                </a:cxn>
                <a:cxn ang="0">
                  <a:pos x="100" y="120"/>
                </a:cxn>
              </a:cxnLst>
              <a:rect l="0" t="0" r="r" b="b"/>
              <a:pathLst>
                <a:path w="100" h="120">
                  <a:moveTo>
                    <a:pt x="100" y="120"/>
                  </a:moveTo>
                  <a:lnTo>
                    <a:pt x="70" y="120"/>
                  </a:lnTo>
                  <a:lnTo>
                    <a:pt x="70" y="48"/>
                  </a:lnTo>
                  <a:lnTo>
                    <a:pt x="70" y="48"/>
                  </a:lnTo>
                  <a:lnTo>
                    <a:pt x="68" y="38"/>
                  </a:lnTo>
                  <a:lnTo>
                    <a:pt x="64" y="30"/>
                  </a:lnTo>
                  <a:lnTo>
                    <a:pt x="64" y="30"/>
                  </a:lnTo>
                  <a:lnTo>
                    <a:pt x="58" y="28"/>
                  </a:lnTo>
                  <a:lnTo>
                    <a:pt x="50" y="26"/>
                  </a:lnTo>
                  <a:lnTo>
                    <a:pt x="50" y="26"/>
                  </a:lnTo>
                  <a:lnTo>
                    <a:pt x="42" y="28"/>
                  </a:lnTo>
                  <a:lnTo>
                    <a:pt x="36" y="30"/>
                  </a:lnTo>
                  <a:lnTo>
                    <a:pt x="36" y="30"/>
                  </a:lnTo>
                  <a:lnTo>
                    <a:pt x="32" y="38"/>
                  </a:lnTo>
                  <a:lnTo>
                    <a:pt x="30" y="48"/>
                  </a:lnTo>
                  <a:lnTo>
                    <a:pt x="30" y="120"/>
                  </a:lnTo>
                  <a:lnTo>
                    <a:pt x="0" y="120"/>
                  </a:lnTo>
                  <a:lnTo>
                    <a:pt x="0" y="0"/>
                  </a:lnTo>
                  <a:lnTo>
                    <a:pt x="30" y="0"/>
                  </a:lnTo>
                  <a:lnTo>
                    <a:pt x="30" y="12"/>
                  </a:lnTo>
                  <a:lnTo>
                    <a:pt x="30" y="12"/>
                  </a:lnTo>
                  <a:lnTo>
                    <a:pt x="36" y="6"/>
                  </a:lnTo>
                  <a:lnTo>
                    <a:pt x="42" y="2"/>
                  </a:lnTo>
                  <a:lnTo>
                    <a:pt x="50" y="0"/>
                  </a:lnTo>
                  <a:lnTo>
                    <a:pt x="60" y="0"/>
                  </a:lnTo>
                  <a:lnTo>
                    <a:pt x="60" y="0"/>
                  </a:lnTo>
                  <a:lnTo>
                    <a:pt x="68" y="0"/>
                  </a:lnTo>
                  <a:lnTo>
                    <a:pt x="76" y="2"/>
                  </a:lnTo>
                  <a:lnTo>
                    <a:pt x="82" y="6"/>
                  </a:lnTo>
                  <a:lnTo>
                    <a:pt x="88" y="10"/>
                  </a:lnTo>
                  <a:lnTo>
                    <a:pt x="88" y="10"/>
                  </a:lnTo>
                  <a:lnTo>
                    <a:pt x="92" y="16"/>
                  </a:lnTo>
                  <a:lnTo>
                    <a:pt x="96" y="24"/>
                  </a:lnTo>
                  <a:lnTo>
                    <a:pt x="98" y="34"/>
                  </a:lnTo>
                  <a:lnTo>
                    <a:pt x="100" y="44"/>
                  </a:lnTo>
                  <a:lnTo>
                    <a:pt x="100"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30" name="Freeform 22"/>
            <p:cNvSpPr>
              <a:spLocks/>
            </p:cNvSpPr>
            <p:nvPr/>
          </p:nvSpPr>
          <p:spPr bwMode="auto">
            <a:xfrm>
              <a:off x="2984" y="1887"/>
              <a:ext cx="102" cy="122"/>
            </a:xfrm>
            <a:custGeom>
              <a:avLst/>
              <a:gdLst/>
              <a:ahLst/>
              <a:cxnLst>
                <a:cxn ang="0">
                  <a:pos x="102" y="82"/>
                </a:cxn>
                <a:cxn ang="0">
                  <a:pos x="98" y="100"/>
                </a:cxn>
                <a:cxn ang="0">
                  <a:pos x="88" y="112"/>
                </a:cxn>
                <a:cxn ang="0">
                  <a:pos x="80" y="116"/>
                </a:cxn>
                <a:cxn ang="0">
                  <a:pos x="62" y="120"/>
                </a:cxn>
                <a:cxn ang="0">
                  <a:pos x="52" y="122"/>
                </a:cxn>
                <a:cxn ang="0">
                  <a:pos x="24" y="118"/>
                </a:cxn>
                <a:cxn ang="0">
                  <a:pos x="12" y="114"/>
                </a:cxn>
                <a:cxn ang="0">
                  <a:pos x="20" y="84"/>
                </a:cxn>
                <a:cxn ang="0">
                  <a:pos x="26" y="90"/>
                </a:cxn>
                <a:cxn ang="0">
                  <a:pos x="42" y="96"/>
                </a:cxn>
                <a:cxn ang="0">
                  <a:pos x="52" y="96"/>
                </a:cxn>
                <a:cxn ang="0">
                  <a:pos x="68" y="92"/>
                </a:cxn>
                <a:cxn ang="0">
                  <a:pos x="72" y="84"/>
                </a:cxn>
                <a:cxn ang="0">
                  <a:pos x="72" y="80"/>
                </a:cxn>
                <a:cxn ang="0">
                  <a:pos x="66" y="74"/>
                </a:cxn>
                <a:cxn ang="0">
                  <a:pos x="42" y="70"/>
                </a:cxn>
                <a:cxn ang="0">
                  <a:pos x="26" y="68"/>
                </a:cxn>
                <a:cxn ang="0">
                  <a:pos x="16" y="60"/>
                </a:cxn>
                <a:cxn ang="0">
                  <a:pos x="8" y="50"/>
                </a:cxn>
                <a:cxn ang="0">
                  <a:pos x="6" y="38"/>
                </a:cxn>
                <a:cxn ang="0">
                  <a:pos x="8" y="28"/>
                </a:cxn>
                <a:cxn ang="0">
                  <a:pos x="14" y="14"/>
                </a:cxn>
                <a:cxn ang="0">
                  <a:pos x="20" y="8"/>
                </a:cxn>
                <a:cxn ang="0">
                  <a:pos x="36" y="2"/>
                </a:cxn>
                <a:cxn ang="0">
                  <a:pos x="52" y="0"/>
                </a:cxn>
                <a:cxn ang="0">
                  <a:pos x="68" y="0"/>
                </a:cxn>
                <a:cxn ang="0">
                  <a:pos x="90" y="8"/>
                </a:cxn>
                <a:cxn ang="0">
                  <a:pos x="80" y="32"/>
                </a:cxn>
                <a:cxn ang="0">
                  <a:pos x="74" y="28"/>
                </a:cxn>
                <a:cxn ang="0">
                  <a:pos x="52" y="24"/>
                </a:cxn>
                <a:cxn ang="0">
                  <a:pos x="44" y="24"/>
                </a:cxn>
                <a:cxn ang="0">
                  <a:pos x="36" y="30"/>
                </a:cxn>
                <a:cxn ang="0">
                  <a:pos x="36" y="36"/>
                </a:cxn>
                <a:cxn ang="0">
                  <a:pos x="38" y="42"/>
                </a:cxn>
                <a:cxn ang="0">
                  <a:pos x="48" y="46"/>
                </a:cxn>
                <a:cxn ang="0">
                  <a:pos x="66" y="48"/>
                </a:cxn>
                <a:cxn ang="0">
                  <a:pos x="88" y="54"/>
                </a:cxn>
                <a:cxn ang="0">
                  <a:pos x="98" y="62"/>
                </a:cxn>
                <a:cxn ang="0">
                  <a:pos x="102" y="74"/>
                </a:cxn>
                <a:cxn ang="0">
                  <a:pos x="102" y="82"/>
                </a:cxn>
              </a:cxnLst>
              <a:rect l="0" t="0" r="r" b="b"/>
              <a:pathLst>
                <a:path w="102" h="122">
                  <a:moveTo>
                    <a:pt x="102" y="82"/>
                  </a:moveTo>
                  <a:lnTo>
                    <a:pt x="102" y="82"/>
                  </a:lnTo>
                  <a:lnTo>
                    <a:pt x="102" y="92"/>
                  </a:lnTo>
                  <a:lnTo>
                    <a:pt x="98" y="100"/>
                  </a:lnTo>
                  <a:lnTo>
                    <a:pt x="94" y="106"/>
                  </a:lnTo>
                  <a:lnTo>
                    <a:pt x="88" y="112"/>
                  </a:lnTo>
                  <a:lnTo>
                    <a:pt x="88" y="112"/>
                  </a:lnTo>
                  <a:lnTo>
                    <a:pt x="80" y="116"/>
                  </a:lnTo>
                  <a:lnTo>
                    <a:pt x="72" y="120"/>
                  </a:lnTo>
                  <a:lnTo>
                    <a:pt x="62" y="120"/>
                  </a:lnTo>
                  <a:lnTo>
                    <a:pt x="52" y="122"/>
                  </a:lnTo>
                  <a:lnTo>
                    <a:pt x="52" y="122"/>
                  </a:lnTo>
                  <a:lnTo>
                    <a:pt x="36" y="120"/>
                  </a:lnTo>
                  <a:lnTo>
                    <a:pt x="24" y="118"/>
                  </a:lnTo>
                  <a:lnTo>
                    <a:pt x="24" y="118"/>
                  </a:lnTo>
                  <a:lnTo>
                    <a:pt x="12" y="114"/>
                  </a:lnTo>
                  <a:lnTo>
                    <a:pt x="0" y="104"/>
                  </a:lnTo>
                  <a:lnTo>
                    <a:pt x="20" y="84"/>
                  </a:lnTo>
                  <a:lnTo>
                    <a:pt x="20" y="84"/>
                  </a:lnTo>
                  <a:lnTo>
                    <a:pt x="26" y="90"/>
                  </a:lnTo>
                  <a:lnTo>
                    <a:pt x="34" y="94"/>
                  </a:lnTo>
                  <a:lnTo>
                    <a:pt x="42" y="96"/>
                  </a:lnTo>
                  <a:lnTo>
                    <a:pt x="52" y="96"/>
                  </a:lnTo>
                  <a:lnTo>
                    <a:pt x="52" y="96"/>
                  </a:lnTo>
                  <a:lnTo>
                    <a:pt x="62" y="96"/>
                  </a:lnTo>
                  <a:lnTo>
                    <a:pt x="68" y="92"/>
                  </a:lnTo>
                  <a:lnTo>
                    <a:pt x="72" y="90"/>
                  </a:lnTo>
                  <a:lnTo>
                    <a:pt x="72" y="84"/>
                  </a:lnTo>
                  <a:lnTo>
                    <a:pt x="72" y="84"/>
                  </a:lnTo>
                  <a:lnTo>
                    <a:pt x="72" y="80"/>
                  </a:lnTo>
                  <a:lnTo>
                    <a:pt x="70" y="76"/>
                  </a:lnTo>
                  <a:lnTo>
                    <a:pt x="66" y="74"/>
                  </a:lnTo>
                  <a:lnTo>
                    <a:pt x="60" y="72"/>
                  </a:lnTo>
                  <a:lnTo>
                    <a:pt x="42" y="70"/>
                  </a:lnTo>
                  <a:lnTo>
                    <a:pt x="42" y="70"/>
                  </a:lnTo>
                  <a:lnTo>
                    <a:pt x="26" y="68"/>
                  </a:lnTo>
                  <a:lnTo>
                    <a:pt x="20" y="64"/>
                  </a:lnTo>
                  <a:lnTo>
                    <a:pt x="16" y="60"/>
                  </a:lnTo>
                  <a:lnTo>
                    <a:pt x="12" y="56"/>
                  </a:lnTo>
                  <a:lnTo>
                    <a:pt x="8" y="50"/>
                  </a:lnTo>
                  <a:lnTo>
                    <a:pt x="8" y="44"/>
                  </a:lnTo>
                  <a:lnTo>
                    <a:pt x="6" y="38"/>
                  </a:lnTo>
                  <a:lnTo>
                    <a:pt x="6" y="38"/>
                  </a:lnTo>
                  <a:lnTo>
                    <a:pt x="8" y="28"/>
                  </a:lnTo>
                  <a:lnTo>
                    <a:pt x="10" y="22"/>
                  </a:lnTo>
                  <a:lnTo>
                    <a:pt x="14" y="14"/>
                  </a:lnTo>
                  <a:lnTo>
                    <a:pt x="20" y="8"/>
                  </a:lnTo>
                  <a:lnTo>
                    <a:pt x="20" y="8"/>
                  </a:lnTo>
                  <a:lnTo>
                    <a:pt x="28" y="4"/>
                  </a:lnTo>
                  <a:lnTo>
                    <a:pt x="36" y="2"/>
                  </a:lnTo>
                  <a:lnTo>
                    <a:pt x="44" y="0"/>
                  </a:lnTo>
                  <a:lnTo>
                    <a:pt x="52" y="0"/>
                  </a:lnTo>
                  <a:lnTo>
                    <a:pt x="52" y="0"/>
                  </a:lnTo>
                  <a:lnTo>
                    <a:pt x="68" y="0"/>
                  </a:lnTo>
                  <a:lnTo>
                    <a:pt x="80" y="2"/>
                  </a:lnTo>
                  <a:lnTo>
                    <a:pt x="90" y="8"/>
                  </a:lnTo>
                  <a:lnTo>
                    <a:pt x="98" y="14"/>
                  </a:lnTo>
                  <a:lnTo>
                    <a:pt x="80" y="32"/>
                  </a:lnTo>
                  <a:lnTo>
                    <a:pt x="80" y="32"/>
                  </a:lnTo>
                  <a:lnTo>
                    <a:pt x="74" y="28"/>
                  </a:lnTo>
                  <a:lnTo>
                    <a:pt x="68" y="26"/>
                  </a:lnTo>
                  <a:lnTo>
                    <a:pt x="52" y="24"/>
                  </a:lnTo>
                  <a:lnTo>
                    <a:pt x="52" y="24"/>
                  </a:lnTo>
                  <a:lnTo>
                    <a:pt x="44" y="24"/>
                  </a:lnTo>
                  <a:lnTo>
                    <a:pt x="40" y="26"/>
                  </a:lnTo>
                  <a:lnTo>
                    <a:pt x="36" y="30"/>
                  </a:lnTo>
                  <a:lnTo>
                    <a:pt x="36" y="36"/>
                  </a:lnTo>
                  <a:lnTo>
                    <a:pt x="36" y="36"/>
                  </a:lnTo>
                  <a:lnTo>
                    <a:pt x="36" y="40"/>
                  </a:lnTo>
                  <a:lnTo>
                    <a:pt x="38" y="42"/>
                  </a:lnTo>
                  <a:lnTo>
                    <a:pt x="42" y="44"/>
                  </a:lnTo>
                  <a:lnTo>
                    <a:pt x="48" y="46"/>
                  </a:lnTo>
                  <a:lnTo>
                    <a:pt x="66" y="48"/>
                  </a:lnTo>
                  <a:lnTo>
                    <a:pt x="66" y="48"/>
                  </a:lnTo>
                  <a:lnTo>
                    <a:pt x="82" y="50"/>
                  </a:lnTo>
                  <a:lnTo>
                    <a:pt x="88" y="54"/>
                  </a:lnTo>
                  <a:lnTo>
                    <a:pt x="94" y="58"/>
                  </a:lnTo>
                  <a:lnTo>
                    <a:pt x="98" y="62"/>
                  </a:lnTo>
                  <a:lnTo>
                    <a:pt x="100" y="68"/>
                  </a:lnTo>
                  <a:lnTo>
                    <a:pt x="102" y="74"/>
                  </a:lnTo>
                  <a:lnTo>
                    <a:pt x="102" y="82"/>
                  </a:lnTo>
                  <a:lnTo>
                    <a:pt x="102" y="8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31" name="Freeform 23"/>
            <p:cNvSpPr>
              <a:spLocks/>
            </p:cNvSpPr>
            <p:nvPr/>
          </p:nvSpPr>
          <p:spPr bwMode="auto">
            <a:xfrm>
              <a:off x="3102" y="1841"/>
              <a:ext cx="64" cy="166"/>
            </a:xfrm>
            <a:custGeom>
              <a:avLst/>
              <a:gdLst/>
              <a:ahLst/>
              <a:cxnLst>
                <a:cxn ang="0">
                  <a:pos x="64" y="72"/>
                </a:cxn>
                <a:cxn ang="0">
                  <a:pos x="42" y="72"/>
                </a:cxn>
                <a:cxn ang="0">
                  <a:pos x="42" y="166"/>
                </a:cxn>
                <a:cxn ang="0">
                  <a:pos x="12" y="166"/>
                </a:cxn>
                <a:cxn ang="0">
                  <a:pos x="12" y="72"/>
                </a:cxn>
                <a:cxn ang="0">
                  <a:pos x="0" y="72"/>
                </a:cxn>
                <a:cxn ang="0">
                  <a:pos x="0" y="50"/>
                </a:cxn>
                <a:cxn ang="0">
                  <a:pos x="12" y="50"/>
                </a:cxn>
                <a:cxn ang="0">
                  <a:pos x="12" y="36"/>
                </a:cxn>
                <a:cxn ang="0">
                  <a:pos x="12" y="36"/>
                </a:cxn>
                <a:cxn ang="0">
                  <a:pos x="14" y="22"/>
                </a:cxn>
                <a:cxn ang="0">
                  <a:pos x="20" y="12"/>
                </a:cxn>
                <a:cxn ang="0">
                  <a:pos x="20" y="12"/>
                </a:cxn>
                <a:cxn ang="0">
                  <a:pos x="26" y="6"/>
                </a:cxn>
                <a:cxn ang="0">
                  <a:pos x="32" y="4"/>
                </a:cxn>
                <a:cxn ang="0">
                  <a:pos x="40" y="2"/>
                </a:cxn>
                <a:cxn ang="0">
                  <a:pos x="48" y="0"/>
                </a:cxn>
                <a:cxn ang="0">
                  <a:pos x="64" y="0"/>
                </a:cxn>
                <a:cxn ang="0">
                  <a:pos x="64" y="26"/>
                </a:cxn>
                <a:cxn ang="0">
                  <a:pos x="52" y="26"/>
                </a:cxn>
                <a:cxn ang="0">
                  <a:pos x="52" y="26"/>
                </a:cxn>
                <a:cxn ang="0">
                  <a:pos x="48" y="26"/>
                </a:cxn>
                <a:cxn ang="0">
                  <a:pos x="46" y="28"/>
                </a:cxn>
                <a:cxn ang="0">
                  <a:pos x="44" y="32"/>
                </a:cxn>
                <a:cxn ang="0">
                  <a:pos x="42" y="36"/>
                </a:cxn>
                <a:cxn ang="0">
                  <a:pos x="42" y="50"/>
                </a:cxn>
                <a:cxn ang="0">
                  <a:pos x="64" y="50"/>
                </a:cxn>
                <a:cxn ang="0">
                  <a:pos x="64" y="72"/>
                </a:cxn>
              </a:cxnLst>
              <a:rect l="0" t="0" r="r" b="b"/>
              <a:pathLst>
                <a:path w="64" h="166">
                  <a:moveTo>
                    <a:pt x="64" y="72"/>
                  </a:moveTo>
                  <a:lnTo>
                    <a:pt x="42" y="72"/>
                  </a:lnTo>
                  <a:lnTo>
                    <a:pt x="42" y="166"/>
                  </a:lnTo>
                  <a:lnTo>
                    <a:pt x="12" y="166"/>
                  </a:lnTo>
                  <a:lnTo>
                    <a:pt x="12" y="72"/>
                  </a:lnTo>
                  <a:lnTo>
                    <a:pt x="0" y="72"/>
                  </a:lnTo>
                  <a:lnTo>
                    <a:pt x="0" y="50"/>
                  </a:lnTo>
                  <a:lnTo>
                    <a:pt x="12" y="50"/>
                  </a:lnTo>
                  <a:lnTo>
                    <a:pt x="12" y="36"/>
                  </a:lnTo>
                  <a:lnTo>
                    <a:pt x="12" y="36"/>
                  </a:lnTo>
                  <a:lnTo>
                    <a:pt x="14" y="22"/>
                  </a:lnTo>
                  <a:lnTo>
                    <a:pt x="20" y="12"/>
                  </a:lnTo>
                  <a:lnTo>
                    <a:pt x="20" y="12"/>
                  </a:lnTo>
                  <a:lnTo>
                    <a:pt x="26" y="6"/>
                  </a:lnTo>
                  <a:lnTo>
                    <a:pt x="32" y="4"/>
                  </a:lnTo>
                  <a:lnTo>
                    <a:pt x="40" y="2"/>
                  </a:lnTo>
                  <a:lnTo>
                    <a:pt x="48" y="0"/>
                  </a:lnTo>
                  <a:lnTo>
                    <a:pt x="64" y="0"/>
                  </a:lnTo>
                  <a:lnTo>
                    <a:pt x="64" y="26"/>
                  </a:lnTo>
                  <a:lnTo>
                    <a:pt x="52" y="26"/>
                  </a:lnTo>
                  <a:lnTo>
                    <a:pt x="52" y="26"/>
                  </a:lnTo>
                  <a:lnTo>
                    <a:pt x="48" y="26"/>
                  </a:lnTo>
                  <a:lnTo>
                    <a:pt x="46" y="28"/>
                  </a:lnTo>
                  <a:lnTo>
                    <a:pt x="44" y="32"/>
                  </a:lnTo>
                  <a:lnTo>
                    <a:pt x="42" y="36"/>
                  </a:lnTo>
                  <a:lnTo>
                    <a:pt x="42" y="50"/>
                  </a:lnTo>
                  <a:lnTo>
                    <a:pt x="64" y="50"/>
                  </a:lnTo>
                  <a:lnTo>
                    <a:pt x="64" y="7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32" name="Freeform 24"/>
            <p:cNvSpPr>
              <a:spLocks noEditPoints="1"/>
            </p:cNvSpPr>
            <p:nvPr/>
          </p:nvSpPr>
          <p:spPr bwMode="auto">
            <a:xfrm>
              <a:off x="3184" y="1887"/>
              <a:ext cx="104" cy="122"/>
            </a:xfrm>
            <a:custGeom>
              <a:avLst/>
              <a:gdLst/>
              <a:ahLst/>
              <a:cxnLst>
                <a:cxn ang="0">
                  <a:pos x="28" y="70"/>
                </a:cxn>
                <a:cxn ang="0">
                  <a:pos x="30" y="80"/>
                </a:cxn>
                <a:cxn ang="0">
                  <a:pos x="36" y="88"/>
                </a:cxn>
                <a:cxn ang="0">
                  <a:pos x="56" y="96"/>
                </a:cxn>
                <a:cxn ang="0">
                  <a:pos x="62" y="96"/>
                </a:cxn>
                <a:cxn ang="0">
                  <a:pos x="76" y="90"/>
                </a:cxn>
                <a:cxn ang="0">
                  <a:pos x="100" y="102"/>
                </a:cxn>
                <a:cxn ang="0">
                  <a:pos x="90" y="112"/>
                </a:cxn>
                <a:cxn ang="0">
                  <a:pos x="80" y="116"/>
                </a:cxn>
                <a:cxn ang="0">
                  <a:pos x="54" y="122"/>
                </a:cxn>
                <a:cxn ang="0">
                  <a:pos x="42" y="120"/>
                </a:cxn>
                <a:cxn ang="0">
                  <a:pos x="22" y="112"/>
                </a:cxn>
                <a:cxn ang="0">
                  <a:pos x="8" y="98"/>
                </a:cxn>
                <a:cxn ang="0">
                  <a:pos x="0" y="74"/>
                </a:cxn>
                <a:cxn ang="0">
                  <a:pos x="0" y="60"/>
                </a:cxn>
                <a:cxn ang="0">
                  <a:pos x="4" y="34"/>
                </a:cxn>
                <a:cxn ang="0">
                  <a:pos x="14" y="14"/>
                </a:cxn>
                <a:cxn ang="0">
                  <a:pos x="22" y="8"/>
                </a:cxn>
                <a:cxn ang="0">
                  <a:pos x="40" y="0"/>
                </a:cxn>
                <a:cxn ang="0">
                  <a:pos x="52" y="0"/>
                </a:cxn>
                <a:cxn ang="0">
                  <a:pos x="74" y="4"/>
                </a:cxn>
                <a:cxn ang="0">
                  <a:pos x="90" y="16"/>
                </a:cxn>
                <a:cxn ang="0">
                  <a:pos x="96" y="24"/>
                </a:cxn>
                <a:cxn ang="0">
                  <a:pos x="102" y="44"/>
                </a:cxn>
                <a:cxn ang="0">
                  <a:pos x="104" y="70"/>
                </a:cxn>
                <a:cxn ang="0">
                  <a:pos x="74" y="50"/>
                </a:cxn>
                <a:cxn ang="0">
                  <a:pos x="72" y="36"/>
                </a:cxn>
                <a:cxn ang="0">
                  <a:pos x="68" y="30"/>
                </a:cxn>
                <a:cxn ang="0">
                  <a:pos x="58" y="24"/>
                </a:cxn>
                <a:cxn ang="0">
                  <a:pos x="52" y="24"/>
                </a:cxn>
                <a:cxn ang="0">
                  <a:pos x="40" y="28"/>
                </a:cxn>
                <a:cxn ang="0">
                  <a:pos x="32" y="36"/>
                </a:cxn>
                <a:cxn ang="0">
                  <a:pos x="30" y="42"/>
                </a:cxn>
                <a:cxn ang="0">
                  <a:pos x="74" y="50"/>
                </a:cxn>
              </a:cxnLst>
              <a:rect l="0" t="0" r="r" b="b"/>
              <a:pathLst>
                <a:path w="104" h="122">
                  <a:moveTo>
                    <a:pt x="104" y="70"/>
                  </a:moveTo>
                  <a:lnTo>
                    <a:pt x="28" y="70"/>
                  </a:lnTo>
                  <a:lnTo>
                    <a:pt x="28" y="70"/>
                  </a:lnTo>
                  <a:lnTo>
                    <a:pt x="30" y="80"/>
                  </a:lnTo>
                  <a:lnTo>
                    <a:pt x="36" y="88"/>
                  </a:lnTo>
                  <a:lnTo>
                    <a:pt x="36" y="88"/>
                  </a:lnTo>
                  <a:lnTo>
                    <a:pt x="44" y="94"/>
                  </a:lnTo>
                  <a:lnTo>
                    <a:pt x="56" y="96"/>
                  </a:lnTo>
                  <a:lnTo>
                    <a:pt x="56" y="96"/>
                  </a:lnTo>
                  <a:lnTo>
                    <a:pt x="62" y="96"/>
                  </a:lnTo>
                  <a:lnTo>
                    <a:pt x="70" y="94"/>
                  </a:lnTo>
                  <a:lnTo>
                    <a:pt x="76" y="90"/>
                  </a:lnTo>
                  <a:lnTo>
                    <a:pt x="82" y="86"/>
                  </a:lnTo>
                  <a:lnTo>
                    <a:pt x="100" y="102"/>
                  </a:lnTo>
                  <a:lnTo>
                    <a:pt x="100" y="102"/>
                  </a:lnTo>
                  <a:lnTo>
                    <a:pt x="90" y="112"/>
                  </a:lnTo>
                  <a:lnTo>
                    <a:pt x="80" y="116"/>
                  </a:lnTo>
                  <a:lnTo>
                    <a:pt x="80" y="116"/>
                  </a:lnTo>
                  <a:lnTo>
                    <a:pt x="70" y="120"/>
                  </a:lnTo>
                  <a:lnTo>
                    <a:pt x="54" y="122"/>
                  </a:lnTo>
                  <a:lnTo>
                    <a:pt x="54" y="122"/>
                  </a:lnTo>
                  <a:lnTo>
                    <a:pt x="42" y="120"/>
                  </a:lnTo>
                  <a:lnTo>
                    <a:pt x="30" y="118"/>
                  </a:lnTo>
                  <a:lnTo>
                    <a:pt x="22" y="112"/>
                  </a:lnTo>
                  <a:lnTo>
                    <a:pt x="14" y="106"/>
                  </a:lnTo>
                  <a:lnTo>
                    <a:pt x="8" y="98"/>
                  </a:lnTo>
                  <a:lnTo>
                    <a:pt x="2" y="88"/>
                  </a:lnTo>
                  <a:lnTo>
                    <a:pt x="0" y="74"/>
                  </a:lnTo>
                  <a:lnTo>
                    <a:pt x="0" y="60"/>
                  </a:lnTo>
                  <a:lnTo>
                    <a:pt x="0" y="60"/>
                  </a:lnTo>
                  <a:lnTo>
                    <a:pt x="0" y="46"/>
                  </a:lnTo>
                  <a:lnTo>
                    <a:pt x="4" y="34"/>
                  </a:lnTo>
                  <a:lnTo>
                    <a:pt x="8" y="24"/>
                  </a:lnTo>
                  <a:lnTo>
                    <a:pt x="14" y="14"/>
                  </a:lnTo>
                  <a:lnTo>
                    <a:pt x="14" y="14"/>
                  </a:lnTo>
                  <a:lnTo>
                    <a:pt x="22" y="8"/>
                  </a:lnTo>
                  <a:lnTo>
                    <a:pt x="30" y="4"/>
                  </a:lnTo>
                  <a:lnTo>
                    <a:pt x="40" y="0"/>
                  </a:lnTo>
                  <a:lnTo>
                    <a:pt x="52" y="0"/>
                  </a:lnTo>
                  <a:lnTo>
                    <a:pt x="52" y="0"/>
                  </a:lnTo>
                  <a:lnTo>
                    <a:pt x="64" y="0"/>
                  </a:lnTo>
                  <a:lnTo>
                    <a:pt x="74" y="4"/>
                  </a:lnTo>
                  <a:lnTo>
                    <a:pt x="82" y="8"/>
                  </a:lnTo>
                  <a:lnTo>
                    <a:pt x="90" y="16"/>
                  </a:lnTo>
                  <a:lnTo>
                    <a:pt x="90" y="16"/>
                  </a:lnTo>
                  <a:lnTo>
                    <a:pt x="96" y="24"/>
                  </a:lnTo>
                  <a:lnTo>
                    <a:pt x="100" y="34"/>
                  </a:lnTo>
                  <a:lnTo>
                    <a:pt x="102" y="44"/>
                  </a:lnTo>
                  <a:lnTo>
                    <a:pt x="104" y="56"/>
                  </a:lnTo>
                  <a:lnTo>
                    <a:pt x="104" y="70"/>
                  </a:lnTo>
                  <a:close/>
                  <a:moveTo>
                    <a:pt x="74" y="50"/>
                  </a:moveTo>
                  <a:lnTo>
                    <a:pt x="74" y="50"/>
                  </a:lnTo>
                  <a:lnTo>
                    <a:pt x="74" y="42"/>
                  </a:lnTo>
                  <a:lnTo>
                    <a:pt x="72" y="36"/>
                  </a:lnTo>
                  <a:lnTo>
                    <a:pt x="72" y="36"/>
                  </a:lnTo>
                  <a:lnTo>
                    <a:pt x="68" y="30"/>
                  </a:lnTo>
                  <a:lnTo>
                    <a:pt x="64" y="28"/>
                  </a:lnTo>
                  <a:lnTo>
                    <a:pt x="58" y="24"/>
                  </a:lnTo>
                  <a:lnTo>
                    <a:pt x="52" y="24"/>
                  </a:lnTo>
                  <a:lnTo>
                    <a:pt x="52" y="24"/>
                  </a:lnTo>
                  <a:lnTo>
                    <a:pt x="44" y="24"/>
                  </a:lnTo>
                  <a:lnTo>
                    <a:pt x="40" y="28"/>
                  </a:lnTo>
                  <a:lnTo>
                    <a:pt x="34" y="30"/>
                  </a:lnTo>
                  <a:lnTo>
                    <a:pt x="32" y="36"/>
                  </a:lnTo>
                  <a:lnTo>
                    <a:pt x="32" y="36"/>
                  </a:lnTo>
                  <a:lnTo>
                    <a:pt x="30" y="42"/>
                  </a:lnTo>
                  <a:lnTo>
                    <a:pt x="28" y="50"/>
                  </a:lnTo>
                  <a:lnTo>
                    <a:pt x="74" y="5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33" name="Freeform 25"/>
            <p:cNvSpPr>
              <a:spLocks/>
            </p:cNvSpPr>
            <p:nvPr/>
          </p:nvSpPr>
          <p:spPr bwMode="auto">
            <a:xfrm>
              <a:off x="3316" y="1887"/>
              <a:ext cx="86" cy="120"/>
            </a:xfrm>
            <a:custGeom>
              <a:avLst/>
              <a:gdLst/>
              <a:ahLst/>
              <a:cxnLst>
                <a:cxn ang="0">
                  <a:pos x="86" y="10"/>
                </a:cxn>
                <a:cxn ang="0">
                  <a:pos x="64" y="34"/>
                </a:cxn>
                <a:cxn ang="0">
                  <a:pos x="64" y="34"/>
                </a:cxn>
                <a:cxn ang="0">
                  <a:pos x="56" y="28"/>
                </a:cxn>
                <a:cxn ang="0">
                  <a:pos x="48" y="26"/>
                </a:cxn>
                <a:cxn ang="0">
                  <a:pos x="48" y="26"/>
                </a:cxn>
                <a:cxn ang="0">
                  <a:pos x="42" y="28"/>
                </a:cxn>
                <a:cxn ang="0">
                  <a:pos x="36" y="32"/>
                </a:cxn>
                <a:cxn ang="0">
                  <a:pos x="36" y="32"/>
                </a:cxn>
                <a:cxn ang="0">
                  <a:pos x="30" y="38"/>
                </a:cxn>
                <a:cxn ang="0">
                  <a:pos x="30" y="48"/>
                </a:cxn>
                <a:cxn ang="0">
                  <a:pos x="30" y="120"/>
                </a:cxn>
                <a:cxn ang="0">
                  <a:pos x="0" y="120"/>
                </a:cxn>
                <a:cxn ang="0">
                  <a:pos x="0" y="0"/>
                </a:cxn>
                <a:cxn ang="0">
                  <a:pos x="28" y="0"/>
                </a:cxn>
                <a:cxn ang="0">
                  <a:pos x="28" y="12"/>
                </a:cxn>
                <a:cxn ang="0">
                  <a:pos x="28" y="12"/>
                </a:cxn>
                <a:cxn ang="0">
                  <a:pos x="34" y="6"/>
                </a:cxn>
                <a:cxn ang="0">
                  <a:pos x="42" y="2"/>
                </a:cxn>
                <a:cxn ang="0">
                  <a:pos x="50" y="0"/>
                </a:cxn>
                <a:cxn ang="0">
                  <a:pos x="58" y="0"/>
                </a:cxn>
                <a:cxn ang="0">
                  <a:pos x="58" y="0"/>
                </a:cxn>
                <a:cxn ang="0">
                  <a:pos x="66" y="0"/>
                </a:cxn>
                <a:cxn ang="0">
                  <a:pos x="74" y="2"/>
                </a:cxn>
                <a:cxn ang="0">
                  <a:pos x="80" y="6"/>
                </a:cxn>
                <a:cxn ang="0">
                  <a:pos x="86" y="10"/>
                </a:cxn>
                <a:cxn ang="0">
                  <a:pos x="86" y="10"/>
                </a:cxn>
              </a:cxnLst>
              <a:rect l="0" t="0" r="r" b="b"/>
              <a:pathLst>
                <a:path w="86" h="120">
                  <a:moveTo>
                    <a:pt x="86" y="10"/>
                  </a:moveTo>
                  <a:lnTo>
                    <a:pt x="64" y="34"/>
                  </a:lnTo>
                  <a:lnTo>
                    <a:pt x="64" y="34"/>
                  </a:lnTo>
                  <a:lnTo>
                    <a:pt x="56" y="28"/>
                  </a:lnTo>
                  <a:lnTo>
                    <a:pt x="48" y="26"/>
                  </a:lnTo>
                  <a:lnTo>
                    <a:pt x="48" y="26"/>
                  </a:lnTo>
                  <a:lnTo>
                    <a:pt x="42" y="28"/>
                  </a:lnTo>
                  <a:lnTo>
                    <a:pt x="36" y="32"/>
                  </a:lnTo>
                  <a:lnTo>
                    <a:pt x="36" y="32"/>
                  </a:lnTo>
                  <a:lnTo>
                    <a:pt x="30" y="38"/>
                  </a:lnTo>
                  <a:lnTo>
                    <a:pt x="30" y="48"/>
                  </a:lnTo>
                  <a:lnTo>
                    <a:pt x="30" y="120"/>
                  </a:lnTo>
                  <a:lnTo>
                    <a:pt x="0" y="120"/>
                  </a:lnTo>
                  <a:lnTo>
                    <a:pt x="0" y="0"/>
                  </a:lnTo>
                  <a:lnTo>
                    <a:pt x="28" y="0"/>
                  </a:lnTo>
                  <a:lnTo>
                    <a:pt x="28" y="12"/>
                  </a:lnTo>
                  <a:lnTo>
                    <a:pt x="28" y="12"/>
                  </a:lnTo>
                  <a:lnTo>
                    <a:pt x="34" y="6"/>
                  </a:lnTo>
                  <a:lnTo>
                    <a:pt x="42" y="2"/>
                  </a:lnTo>
                  <a:lnTo>
                    <a:pt x="50" y="0"/>
                  </a:lnTo>
                  <a:lnTo>
                    <a:pt x="58" y="0"/>
                  </a:lnTo>
                  <a:lnTo>
                    <a:pt x="58" y="0"/>
                  </a:lnTo>
                  <a:lnTo>
                    <a:pt x="66" y="0"/>
                  </a:lnTo>
                  <a:lnTo>
                    <a:pt x="74" y="2"/>
                  </a:lnTo>
                  <a:lnTo>
                    <a:pt x="80" y="6"/>
                  </a:lnTo>
                  <a:lnTo>
                    <a:pt x="86" y="10"/>
                  </a:lnTo>
                  <a:lnTo>
                    <a:pt x="86" y="1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34" name="Freeform 26"/>
            <p:cNvSpPr>
              <a:spLocks/>
            </p:cNvSpPr>
            <p:nvPr/>
          </p:nvSpPr>
          <p:spPr bwMode="auto">
            <a:xfrm>
              <a:off x="3412" y="1887"/>
              <a:ext cx="90" cy="120"/>
            </a:xfrm>
            <a:custGeom>
              <a:avLst/>
              <a:gdLst/>
              <a:ahLst/>
              <a:cxnLst>
                <a:cxn ang="0">
                  <a:pos x="90" y="120"/>
                </a:cxn>
                <a:cxn ang="0">
                  <a:pos x="0" y="120"/>
                </a:cxn>
                <a:cxn ang="0">
                  <a:pos x="0" y="98"/>
                </a:cxn>
                <a:cxn ang="0">
                  <a:pos x="52" y="28"/>
                </a:cxn>
                <a:cxn ang="0">
                  <a:pos x="2" y="28"/>
                </a:cxn>
                <a:cxn ang="0">
                  <a:pos x="2" y="0"/>
                </a:cxn>
                <a:cxn ang="0">
                  <a:pos x="90" y="0"/>
                </a:cxn>
                <a:cxn ang="0">
                  <a:pos x="90" y="24"/>
                </a:cxn>
                <a:cxn ang="0">
                  <a:pos x="38" y="94"/>
                </a:cxn>
                <a:cxn ang="0">
                  <a:pos x="90" y="94"/>
                </a:cxn>
                <a:cxn ang="0">
                  <a:pos x="90" y="120"/>
                </a:cxn>
              </a:cxnLst>
              <a:rect l="0" t="0" r="r" b="b"/>
              <a:pathLst>
                <a:path w="90" h="120">
                  <a:moveTo>
                    <a:pt x="90" y="120"/>
                  </a:moveTo>
                  <a:lnTo>
                    <a:pt x="0" y="120"/>
                  </a:lnTo>
                  <a:lnTo>
                    <a:pt x="0" y="98"/>
                  </a:lnTo>
                  <a:lnTo>
                    <a:pt x="52" y="28"/>
                  </a:lnTo>
                  <a:lnTo>
                    <a:pt x="2" y="28"/>
                  </a:lnTo>
                  <a:lnTo>
                    <a:pt x="2" y="0"/>
                  </a:lnTo>
                  <a:lnTo>
                    <a:pt x="90" y="0"/>
                  </a:lnTo>
                  <a:lnTo>
                    <a:pt x="90" y="24"/>
                  </a:lnTo>
                  <a:lnTo>
                    <a:pt x="38" y="94"/>
                  </a:lnTo>
                  <a:lnTo>
                    <a:pt x="90" y="94"/>
                  </a:lnTo>
                  <a:lnTo>
                    <a:pt x="90"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35" name="Freeform 27"/>
            <p:cNvSpPr>
              <a:spLocks noEditPoints="1"/>
            </p:cNvSpPr>
            <p:nvPr/>
          </p:nvSpPr>
          <p:spPr bwMode="auto">
            <a:xfrm>
              <a:off x="3524" y="1887"/>
              <a:ext cx="104" cy="122"/>
            </a:xfrm>
            <a:custGeom>
              <a:avLst/>
              <a:gdLst/>
              <a:ahLst/>
              <a:cxnLst>
                <a:cxn ang="0">
                  <a:pos x="28" y="70"/>
                </a:cxn>
                <a:cxn ang="0">
                  <a:pos x="30" y="80"/>
                </a:cxn>
                <a:cxn ang="0">
                  <a:pos x="36" y="88"/>
                </a:cxn>
                <a:cxn ang="0">
                  <a:pos x="56" y="96"/>
                </a:cxn>
                <a:cxn ang="0">
                  <a:pos x="62" y="96"/>
                </a:cxn>
                <a:cxn ang="0">
                  <a:pos x="76" y="90"/>
                </a:cxn>
                <a:cxn ang="0">
                  <a:pos x="100" y="102"/>
                </a:cxn>
                <a:cxn ang="0">
                  <a:pos x="90" y="112"/>
                </a:cxn>
                <a:cxn ang="0">
                  <a:pos x="82" y="116"/>
                </a:cxn>
                <a:cxn ang="0">
                  <a:pos x="54" y="122"/>
                </a:cxn>
                <a:cxn ang="0">
                  <a:pos x="42" y="120"/>
                </a:cxn>
                <a:cxn ang="0">
                  <a:pos x="22" y="112"/>
                </a:cxn>
                <a:cxn ang="0">
                  <a:pos x="8" y="98"/>
                </a:cxn>
                <a:cxn ang="0">
                  <a:pos x="0" y="74"/>
                </a:cxn>
                <a:cxn ang="0">
                  <a:pos x="0" y="60"/>
                </a:cxn>
                <a:cxn ang="0">
                  <a:pos x="4" y="34"/>
                </a:cxn>
                <a:cxn ang="0">
                  <a:pos x="14" y="14"/>
                </a:cxn>
                <a:cxn ang="0">
                  <a:pos x="22" y="8"/>
                </a:cxn>
                <a:cxn ang="0">
                  <a:pos x="40" y="0"/>
                </a:cxn>
                <a:cxn ang="0">
                  <a:pos x="52" y="0"/>
                </a:cxn>
                <a:cxn ang="0">
                  <a:pos x="74" y="4"/>
                </a:cxn>
                <a:cxn ang="0">
                  <a:pos x="90" y="16"/>
                </a:cxn>
                <a:cxn ang="0">
                  <a:pos x="96" y="24"/>
                </a:cxn>
                <a:cxn ang="0">
                  <a:pos x="102" y="44"/>
                </a:cxn>
                <a:cxn ang="0">
                  <a:pos x="104" y="70"/>
                </a:cxn>
                <a:cxn ang="0">
                  <a:pos x="74" y="50"/>
                </a:cxn>
                <a:cxn ang="0">
                  <a:pos x="72" y="36"/>
                </a:cxn>
                <a:cxn ang="0">
                  <a:pos x="68" y="30"/>
                </a:cxn>
                <a:cxn ang="0">
                  <a:pos x="58" y="24"/>
                </a:cxn>
                <a:cxn ang="0">
                  <a:pos x="52" y="24"/>
                </a:cxn>
                <a:cxn ang="0">
                  <a:pos x="40" y="28"/>
                </a:cxn>
                <a:cxn ang="0">
                  <a:pos x="32" y="36"/>
                </a:cxn>
                <a:cxn ang="0">
                  <a:pos x="30" y="42"/>
                </a:cxn>
                <a:cxn ang="0">
                  <a:pos x="74" y="50"/>
                </a:cxn>
              </a:cxnLst>
              <a:rect l="0" t="0" r="r" b="b"/>
              <a:pathLst>
                <a:path w="104" h="122">
                  <a:moveTo>
                    <a:pt x="104" y="70"/>
                  </a:moveTo>
                  <a:lnTo>
                    <a:pt x="28" y="70"/>
                  </a:lnTo>
                  <a:lnTo>
                    <a:pt x="28" y="70"/>
                  </a:lnTo>
                  <a:lnTo>
                    <a:pt x="30" y="80"/>
                  </a:lnTo>
                  <a:lnTo>
                    <a:pt x="36" y="88"/>
                  </a:lnTo>
                  <a:lnTo>
                    <a:pt x="36" y="88"/>
                  </a:lnTo>
                  <a:lnTo>
                    <a:pt x="44" y="94"/>
                  </a:lnTo>
                  <a:lnTo>
                    <a:pt x="56" y="96"/>
                  </a:lnTo>
                  <a:lnTo>
                    <a:pt x="56" y="96"/>
                  </a:lnTo>
                  <a:lnTo>
                    <a:pt x="62" y="96"/>
                  </a:lnTo>
                  <a:lnTo>
                    <a:pt x="70" y="94"/>
                  </a:lnTo>
                  <a:lnTo>
                    <a:pt x="76" y="90"/>
                  </a:lnTo>
                  <a:lnTo>
                    <a:pt x="82" y="86"/>
                  </a:lnTo>
                  <a:lnTo>
                    <a:pt x="100" y="102"/>
                  </a:lnTo>
                  <a:lnTo>
                    <a:pt x="100" y="102"/>
                  </a:lnTo>
                  <a:lnTo>
                    <a:pt x="90" y="112"/>
                  </a:lnTo>
                  <a:lnTo>
                    <a:pt x="82" y="116"/>
                  </a:lnTo>
                  <a:lnTo>
                    <a:pt x="82" y="116"/>
                  </a:lnTo>
                  <a:lnTo>
                    <a:pt x="70" y="120"/>
                  </a:lnTo>
                  <a:lnTo>
                    <a:pt x="54" y="122"/>
                  </a:lnTo>
                  <a:lnTo>
                    <a:pt x="54" y="122"/>
                  </a:lnTo>
                  <a:lnTo>
                    <a:pt x="42" y="120"/>
                  </a:lnTo>
                  <a:lnTo>
                    <a:pt x="30" y="118"/>
                  </a:lnTo>
                  <a:lnTo>
                    <a:pt x="22" y="112"/>
                  </a:lnTo>
                  <a:lnTo>
                    <a:pt x="14" y="106"/>
                  </a:lnTo>
                  <a:lnTo>
                    <a:pt x="8" y="98"/>
                  </a:lnTo>
                  <a:lnTo>
                    <a:pt x="2" y="88"/>
                  </a:lnTo>
                  <a:lnTo>
                    <a:pt x="0" y="74"/>
                  </a:lnTo>
                  <a:lnTo>
                    <a:pt x="0" y="60"/>
                  </a:lnTo>
                  <a:lnTo>
                    <a:pt x="0" y="60"/>
                  </a:lnTo>
                  <a:lnTo>
                    <a:pt x="0" y="46"/>
                  </a:lnTo>
                  <a:lnTo>
                    <a:pt x="4" y="34"/>
                  </a:lnTo>
                  <a:lnTo>
                    <a:pt x="8" y="24"/>
                  </a:lnTo>
                  <a:lnTo>
                    <a:pt x="14" y="14"/>
                  </a:lnTo>
                  <a:lnTo>
                    <a:pt x="14" y="14"/>
                  </a:lnTo>
                  <a:lnTo>
                    <a:pt x="22" y="8"/>
                  </a:lnTo>
                  <a:lnTo>
                    <a:pt x="30" y="4"/>
                  </a:lnTo>
                  <a:lnTo>
                    <a:pt x="40" y="0"/>
                  </a:lnTo>
                  <a:lnTo>
                    <a:pt x="52" y="0"/>
                  </a:lnTo>
                  <a:lnTo>
                    <a:pt x="52" y="0"/>
                  </a:lnTo>
                  <a:lnTo>
                    <a:pt x="64" y="0"/>
                  </a:lnTo>
                  <a:lnTo>
                    <a:pt x="74" y="4"/>
                  </a:lnTo>
                  <a:lnTo>
                    <a:pt x="82" y="8"/>
                  </a:lnTo>
                  <a:lnTo>
                    <a:pt x="90" y="16"/>
                  </a:lnTo>
                  <a:lnTo>
                    <a:pt x="90" y="16"/>
                  </a:lnTo>
                  <a:lnTo>
                    <a:pt x="96" y="24"/>
                  </a:lnTo>
                  <a:lnTo>
                    <a:pt x="100" y="34"/>
                  </a:lnTo>
                  <a:lnTo>
                    <a:pt x="102" y="44"/>
                  </a:lnTo>
                  <a:lnTo>
                    <a:pt x="104" y="56"/>
                  </a:lnTo>
                  <a:lnTo>
                    <a:pt x="104" y="70"/>
                  </a:lnTo>
                  <a:close/>
                  <a:moveTo>
                    <a:pt x="74" y="50"/>
                  </a:moveTo>
                  <a:lnTo>
                    <a:pt x="74" y="50"/>
                  </a:lnTo>
                  <a:lnTo>
                    <a:pt x="74" y="42"/>
                  </a:lnTo>
                  <a:lnTo>
                    <a:pt x="72" y="36"/>
                  </a:lnTo>
                  <a:lnTo>
                    <a:pt x="72" y="36"/>
                  </a:lnTo>
                  <a:lnTo>
                    <a:pt x="68" y="30"/>
                  </a:lnTo>
                  <a:lnTo>
                    <a:pt x="64" y="28"/>
                  </a:lnTo>
                  <a:lnTo>
                    <a:pt x="58" y="24"/>
                  </a:lnTo>
                  <a:lnTo>
                    <a:pt x="52" y="24"/>
                  </a:lnTo>
                  <a:lnTo>
                    <a:pt x="52" y="24"/>
                  </a:lnTo>
                  <a:lnTo>
                    <a:pt x="44" y="24"/>
                  </a:lnTo>
                  <a:lnTo>
                    <a:pt x="40" y="28"/>
                  </a:lnTo>
                  <a:lnTo>
                    <a:pt x="34" y="30"/>
                  </a:lnTo>
                  <a:lnTo>
                    <a:pt x="32" y="36"/>
                  </a:lnTo>
                  <a:lnTo>
                    <a:pt x="32" y="36"/>
                  </a:lnTo>
                  <a:lnTo>
                    <a:pt x="30" y="42"/>
                  </a:lnTo>
                  <a:lnTo>
                    <a:pt x="28" y="50"/>
                  </a:lnTo>
                  <a:lnTo>
                    <a:pt x="74" y="5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36" name="Freeform 28"/>
            <p:cNvSpPr>
              <a:spLocks/>
            </p:cNvSpPr>
            <p:nvPr/>
          </p:nvSpPr>
          <p:spPr bwMode="auto">
            <a:xfrm>
              <a:off x="3656" y="1887"/>
              <a:ext cx="98" cy="120"/>
            </a:xfrm>
            <a:custGeom>
              <a:avLst/>
              <a:gdLst/>
              <a:ahLst/>
              <a:cxnLst>
                <a:cxn ang="0">
                  <a:pos x="98" y="120"/>
                </a:cxn>
                <a:cxn ang="0">
                  <a:pos x="68" y="120"/>
                </a:cxn>
                <a:cxn ang="0">
                  <a:pos x="68" y="48"/>
                </a:cxn>
                <a:cxn ang="0">
                  <a:pos x="68" y="48"/>
                </a:cxn>
                <a:cxn ang="0">
                  <a:pos x="68" y="38"/>
                </a:cxn>
                <a:cxn ang="0">
                  <a:pos x="62" y="30"/>
                </a:cxn>
                <a:cxn ang="0">
                  <a:pos x="62" y="30"/>
                </a:cxn>
                <a:cxn ang="0">
                  <a:pos x="56" y="28"/>
                </a:cxn>
                <a:cxn ang="0">
                  <a:pos x="50" y="26"/>
                </a:cxn>
                <a:cxn ang="0">
                  <a:pos x="50" y="26"/>
                </a:cxn>
                <a:cxn ang="0">
                  <a:pos x="42" y="28"/>
                </a:cxn>
                <a:cxn ang="0">
                  <a:pos x="36" y="30"/>
                </a:cxn>
                <a:cxn ang="0">
                  <a:pos x="36" y="30"/>
                </a:cxn>
                <a:cxn ang="0">
                  <a:pos x="30" y="38"/>
                </a:cxn>
                <a:cxn ang="0">
                  <a:pos x="30" y="48"/>
                </a:cxn>
                <a:cxn ang="0">
                  <a:pos x="30" y="120"/>
                </a:cxn>
                <a:cxn ang="0">
                  <a:pos x="0" y="120"/>
                </a:cxn>
                <a:cxn ang="0">
                  <a:pos x="0" y="0"/>
                </a:cxn>
                <a:cxn ang="0">
                  <a:pos x="28" y="0"/>
                </a:cxn>
                <a:cxn ang="0">
                  <a:pos x="28" y="12"/>
                </a:cxn>
                <a:cxn ang="0">
                  <a:pos x="28" y="12"/>
                </a:cxn>
                <a:cxn ang="0">
                  <a:pos x="34" y="6"/>
                </a:cxn>
                <a:cxn ang="0">
                  <a:pos x="42" y="2"/>
                </a:cxn>
                <a:cxn ang="0">
                  <a:pos x="50" y="0"/>
                </a:cxn>
                <a:cxn ang="0">
                  <a:pos x="58" y="0"/>
                </a:cxn>
                <a:cxn ang="0">
                  <a:pos x="58" y="0"/>
                </a:cxn>
                <a:cxn ang="0">
                  <a:pos x="66" y="0"/>
                </a:cxn>
                <a:cxn ang="0">
                  <a:pos x="74" y="2"/>
                </a:cxn>
                <a:cxn ang="0">
                  <a:pos x="80" y="6"/>
                </a:cxn>
                <a:cxn ang="0">
                  <a:pos x="86" y="10"/>
                </a:cxn>
                <a:cxn ang="0">
                  <a:pos x="86" y="10"/>
                </a:cxn>
                <a:cxn ang="0">
                  <a:pos x="92" y="16"/>
                </a:cxn>
                <a:cxn ang="0">
                  <a:pos x="96" y="24"/>
                </a:cxn>
                <a:cxn ang="0">
                  <a:pos x="98" y="34"/>
                </a:cxn>
                <a:cxn ang="0">
                  <a:pos x="98" y="44"/>
                </a:cxn>
                <a:cxn ang="0">
                  <a:pos x="98" y="120"/>
                </a:cxn>
              </a:cxnLst>
              <a:rect l="0" t="0" r="r" b="b"/>
              <a:pathLst>
                <a:path w="98" h="120">
                  <a:moveTo>
                    <a:pt x="98" y="120"/>
                  </a:moveTo>
                  <a:lnTo>
                    <a:pt x="68" y="120"/>
                  </a:lnTo>
                  <a:lnTo>
                    <a:pt x="68" y="48"/>
                  </a:lnTo>
                  <a:lnTo>
                    <a:pt x="68" y="48"/>
                  </a:lnTo>
                  <a:lnTo>
                    <a:pt x="68" y="38"/>
                  </a:lnTo>
                  <a:lnTo>
                    <a:pt x="62" y="30"/>
                  </a:lnTo>
                  <a:lnTo>
                    <a:pt x="62" y="30"/>
                  </a:lnTo>
                  <a:lnTo>
                    <a:pt x="56" y="28"/>
                  </a:lnTo>
                  <a:lnTo>
                    <a:pt x="50" y="26"/>
                  </a:lnTo>
                  <a:lnTo>
                    <a:pt x="50" y="26"/>
                  </a:lnTo>
                  <a:lnTo>
                    <a:pt x="42" y="28"/>
                  </a:lnTo>
                  <a:lnTo>
                    <a:pt x="36" y="30"/>
                  </a:lnTo>
                  <a:lnTo>
                    <a:pt x="36" y="30"/>
                  </a:lnTo>
                  <a:lnTo>
                    <a:pt x="30" y="38"/>
                  </a:lnTo>
                  <a:lnTo>
                    <a:pt x="30" y="48"/>
                  </a:lnTo>
                  <a:lnTo>
                    <a:pt x="30" y="120"/>
                  </a:lnTo>
                  <a:lnTo>
                    <a:pt x="0" y="120"/>
                  </a:lnTo>
                  <a:lnTo>
                    <a:pt x="0" y="0"/>
                  </a:lnTo>
                  <a:lnTo>
                    <a:pt x="28" y="0"/>
                  </a:lnTo>
                  <a:lnTo>
                    <a:pt x="28" y="12"/>
                  </a:lnTo>
                  <a:lnTo>
                    <a:pt x="28" y="12"/>
                  </a:lnTo>
                  <a:lnTo>
                    <a:pt x="34" y="6"/>
                  </a:lnTo>
                  <a:lnTo>
                    <a:pt x="42" y="2"/>
                  </a:lnTo>
                  <a:lnTo>
                    <a:pt x="50" y="0"/>
                  </a:lnTo>
                  <a:lnTo>
                    <a:pt x="58" y="0"/>
                  </a:lnTo>
                  <a:lnTo>
                    <a:pt x="58" y="0"/>
                  </a:lnTo>
                  <a:lnTo>
                    <a:pt x="66" y="0"/>
                  </a:lnTo>
                  <a:lnTo>
                    <a:pt x="74" y="2"/>
                  </a:lnTo>
                  <a:lnTo>
                    <a:pt x="80" y="6"/>
                  </a:lnTo>
                  <a:lnTo>
                    <a:pt x="86" y="10"/>
                  </a:lnTo>
                  <a:lnTo>
                    <a:pt x="86" y="10"/>
                  </a:lnTo>
                  <a:lnTo>
                    <a:pt x="92" y="16"/>
                  </a:lnTo>
                  <a:lnTo>
                    <a:pt x="96" y="24"/>
                  </a:lnTo>
                  <a:lnTo>
                    <a:pt x="98" y="34"/>
                  </a:lnTo>
                  <a:lnTo>
                    <a:pt x="98" y="44"/>
                  </a:lnTo>
                  <a:lnTo>
                    <a:pt x="98"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37" name="Freeform 29"/>
            <p:cNvSpPr>
              <a:spLocks/>
            </p:cNvSpPr>
            <p:nvPr/>
          </p:nvSpPr>
          <p:spPr bwMode="auto">
            <a:xfrm>
              <a:off x="3778" y="1855"/>
              <a:ext cx="62" cy="152"/>
            </a:xfrm>
            <a:custGeom>
              <a:avLst/>
              <a:gdLst/>
              <a:ahLst/>
              <a:cxnLst>
                <a:cxn ang="0">
                  <a:pos x="62" y="152"/>
                </a:cxn>
                <a:cxn ang="0">
                  <a:pos x="46" y="152"/>
                </a:cxn>
                <a:cxn ang="0">
                  <a:pos x="46" y="152"/>
                </a:cxn>
                <a:cxn ang="0">
                  <a:pos x="38" y="152"/>
                </a:cxn>
                <a:cxn ang="0">
                  <a:pos x="32" y="150"/>
                </a:cxn>
                <a:cxn ang="0">
                  <a:pos x="26" y="146"/>
                </a:cxn>
                <a:cxn ang="0">
                  <a:pos x="20" y="142"/>
                </a:cxn>
                <a:cxn ang="0">
                  <a:pos x="20" y="142"/>
                </a:cxn>
                <a:cxn ang="0">
                  <a:pos x="14" y="130"/>
                </a:cxn>
                <a:cxn ang="0">
                  <a:pos x="12" y="118"/>
                </a:cxn>
                <a:cxn ang="0">
                  <a:pos x="12" y="58"/>
                </a:cxn>
                <a:cxn ang="0">
                  <a:pos x="0" y="58"/>
                </a:cxn>
                <a:cxn ang="0">
                  <a:pos x="0" y="36"/>
                </a:cxn>
                <a:cxn ang="0">
                  <a:pos x="12" y="36"/>
                </a:cxn>
                <a:cxn ang="0">
                  <a:pos x="12" y="0"/>
                </a:cxn>
                <a:cxn ang="0">
                  <a:pos x="42" y="0"/>
                </a:cxn>
                <a:cxn ang="0">
                  <a:pos x="42" y="36"/>
                </a:cxn>
                <a:cxn ang="0">
                  <a:pos x="62" y="36"/>
                </a:cxn>
                <a:cxn ang="0">
                  <a:pos x="62" y="58"/>
                </a:cxn>
                <a:cxn ang="0">
                  <a:pos x="42" y="58"/>
                </a:cxn>
                <a:cxn ang="0">
                  <a:pos x="42" y="116"/>
                </a:cxn>
                <a:cxn ang="0">
                  <a:pos x="42" y="116"/>
                </a:cxn>
                <a:cxn ang="0">
                  <a:pos x="42" y="120"/>
                </a:cxn>
                <a:cxn ang="0">
                  <a:pos x="44" y="124"/>
                </a:cxn>
                <a:cxn ang="0">
                  <a:pos x="48" y="126"/>
                </a:cxn>
                <a:cxn ang="0">
                  <a:pos x="52" y="126"/>
                </a:cxn>
                <a:cxn ang="0">
                  <a:pos x="62" y="126"/>
                </a:cxn>
                <a:cxn ang="0">
                  <a:pos x="62" y="152"/>
                </a:cxn>
              </a:cxnLst>
              <a:rect l="0" t="0" r="r" b="b"/>
              <a:pathLst>
                <a:path w="62" h="152">
                  <a:moveTo>
                    <a:pt x="62" y="152"/>
                  </a:moveTo>
                  <a:lnTo>
                    <a:pt x="46" y="152"/>
                  </a:lnTo>
                  <a:lnTo>
                    <a:pt x="46" y="152"/>
                  </a:lnTo>
                  <a:lnTo>
                    <a:pt x="38" y="152"/>
                  </a:lnTo>
                  <a:lnTo>
                    <a:pt x="32" y="150"/>
                  </a:lnTo>
                  <a:lnTo>
                    <a:pt x="26" y="146"/>
                  </a:lnTo>
                  <a:lnTo>
                    <a:pt x="20" y="142"/>
                  </a:lnTo>
                  <a:lnTo>
                    <a:pt x="20" y="142"/>
                  </a:lnTo>
                  <a:lnTo>
                    <a:pt x="14" y="130"/>
                  </a:lnTo>
                  <a:lnTo>
                    <a:pt x="12" y="118"/>
                  </a:lnTo>
                  <a:lnTo>
                    <a:pt x="12" y="58"/>
                  </a:lnTo>
                  <a:lnTo>
                    <a:pt x="0" y="58"/>
                  </a:lnTo>
                  <a:lnTo>
                    <a:pt x="0" y="36"/>
                  </a:lnTo>
                  <a:lnTo>
                    <a:pt x="12" y="36"/>
                  </a:lnTo>
                  <a:lnTo>
                    <a:pt x="12" y="0"/>
                  </a:lnTo>
                  <a:lnTo>
                    <a:pt x="42" y="0"/>
                  </a:lnTo>
                  <a:lnTo>
                    <a:pt x="42" y="36"/>
                  </a:lnTo>
                  <a:lnTo>
                    <a:pt x="62" y="36"/>
                  </a:lnTo>
                  <a:lnTo>
                    <a:pt x="62" y="58"/>
                  </a:lnTo>
                  <a:lnTo>
                    <a:pt x="42" y="58"/>
                  </a:lnTo>
                  <a:lnTo>
                    <a:pt x="42" y="116"/>
                  </a:lnTo>
                  <a:lnTo>
                    <a:pt x="42" y="116"/>
                  </a:lnTo>
                  <a:lnTo>
                    <a:pt x="42" y="120"/>
                  </a:lnTo>
                  <a:lnTo>
                    <a:pt x="44" y="124"/>
                  </a:lnTo>
                  <a:lnTo>
                    <a:pt x="48" y="126"/>
                  </a:lnTo>
                  <a:lnTo>
                    <a:pt x="52" y="126"/>
                  </a:lnTo>
                  <a:lnTo>
                    <a:pt x="62" y="126"/>
                  </a:lnTo>
                  <a:lnTo>
                    <a:pt x="62" y="15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38" name="Freeform 30"/>
            <p:cNvSpPr>
              <a:spLocks/>
            </p:cNvSpPr>
            <p:nvPr/>
          </p:nvSpPr>
          <p:spPr bwMode="auto">
            <a:xfrm>
              <a:off x="3868" y="1887"/>
              <a:ext cx="88" cy="120"/>
            </a:xfrm>
            <a:custGeom>
              <a:avLst/>
              <a:gdLst/>
              <a:ahLst/>
              <a:cxnLst>
                <a:cxn ang="0">
                  <a:pos x="88" y="10"/>
                </a:cxn>
                <a:cxn ang="0">
                  <a:pos x="64" y="34"/>
                </a:cxn>
                <a:cxn ang="0">
                  <a:pos x="64" y="34"/>
                </a:cxn>
                <a:cxn ang="0">
                  <a:pos x="58" y="28"/>
                </a:cxn>
                <a:cxn ang="0">
                  <a:pos x="48" y="26"/>
                </a:cxn>
                <a:cxn ang="0">
                  <a:pos x="48" y="26"/>
                </a:cxn>
                <a:cxn ang="0">
                  <a:pos x="42" y="28"/>
                </a:cxn>
                <a:cxn ang="0">
                  <a:pos x="36" y="32"/>
                </a:cxn>
                <a:cxn ang="0">
                  <a:pos x="36" y="32"/>
                </a:cxn>
                <a:cxn ang="0">
                  <a:pos x="32" y="38"/>
                </a:cxn>
                <a:cxn ang="0">
                  <a:pos x="30" y="48"/>
                </a:cxn>
                <a:cxn ang="0">
                  <a:pos x="30" y="120"/>
                </a:cxn>
                <a:cxn ang="0">
                  <a:pos x="0" y="120"/>
                </a:cxn>
                <a:cxn ang="0">
                  <a:pos x="0" y="0"/>
                </a:cxn>
                <a:cxn ang="0">
                  <a:pos x="28" y="0"/>
                </a:cxn>
                <a:cxn ang="0">
                  <a:pos x="28" y="12"/>
                </a:cxn>
                <a:cxn ang="0">
                  <a:pos x="28" y="12"/>
                </a:cxn>
                <a:cxn ang="0">
                  <a:pos x="34" y="6"/>
                </a:cxn>
                <a:cxn ang="0">
                  <a:pos x="42" y="2"/>
                </a:cxn>
                <a:cxn ang="0">
                  <a:pos x="50" y="0"/>
                </a:cxn>
                <a:cxn ang="0">
                  <a:pos x="58" y="0"/>
                </a:cxn>
                <a:cxn ang="0">
                  <a:pos x="58" y="0"/>
                </a:cxn>
                <a:cxn ang="0">
                  <a:pos x="68" y="0"/>
                </a:cxn>
                <a:cxn ang="0">
                  <a:pos x="74" y="2"/>
                </a:cxn>
                <a:cxn ang="0">
                  <a:pos x="82" y="6"/>
                </a:cxn>
                <a:cxn ang="0">
                  <a:pos x="88" y="10"/>
                </a:cxn>
                <a:cxn ang="0">
                  <a:pos x="88" y="10"/>
                </a:cxn>
              </a:cxnLst>
              <a:rect l="0" t="0" r="r" b="b"/>
              <a:pathLst>
                <a:path w="88" h="120">
                  <a:moveTo>
                    <a:pt x="88" y="10"/>
                  </a:moveTo>
                  <a:lnTo>
                    <a:pt x="64" y="34"/>
                  </a:lnTo>
                  <a:lnTo>
                    <a:pt x="64" y="34"/>
                  </a:lnTo>
                  <a:lnTo>
                    <a:pt x="58" y="28"/>
                  </a:lnTo>
                  <a:lnTo>
                    <a:pt x="48" y="26"/>
                  </a:lnTo>
                  <a:lnTo>
                    <a:pt x="48" y="26"/>
                  </a:lnTo>
                  <a:lnTo>
                    <a:pt x="42" y="28"/>
                  </a:lnTo>
                  <a:lnTo>
                    <a:pt x="36" y="32"/>
                  </a:lnTo>
                  <a:lnTo>
                    <a:pt x="36" y="32"/>
                  </a:lnTo>
                  <a:lnTo>
                    <a:pt x="32" y="38"/>
                  </a:lnTo>
                  <a:lnTo>
                    <a:pt x="30" y="48"/>
                  </a:lnTo>
                  <a:lnTo>
                    <a:pt x="30" y="120"/>
                  </a:lnTo>
                  <a:lnTo>
                    <a:pt x="0" y="120"/>
                  </a:lnTo>
                  <a:lnTo>
                    <a:pt x="0" y="0"/>
                  </a:lnTo>
                  <a:lnTo>
                    <a:pt x="28" y="0"/>
                  </a:lnTo>
                  <a:lnTo>
                    <a:pt x="28" y="12"/>
                  </a:lnTo>
                  <a:lnTo>
                    <a:pt x="28" y="12"/>
                  </a:lnTo>
                  <a:lnTo>
                    <a:pt x="34" y="6"/>
                  </a:lnTo>
                  <a:lnTo>
                    <a:pt x="42" y="2"/>
                  </a:lnTo>
                  <a:lnTo>
                    <a:pt x="50" y="0"/>
                  </a:lnTo>
                  <a:lnTo>
                    <a:pt x="58" y="0"/>
                  </a:lnTo>
                  <a:lnTo>
                    <a:pt x="58" y="0"/>
                  </a:lnTo>
                  <a:lnTo>
                    <a:pt x="68" y="0"/>
                  </a:lnTo>
                  <a:lnTo>
                    <a:pt x="74" y="2"/>
                  </a:lnTo>
                  <a:lnTo>
                    <a:pt x="82" y="6"/>
                  </a:lnTo>
                  <a:lnTo>
                    <a:pt x="88" y="10"/>
                  </a:lnTo>
                  <a:lnTo>
                    <a:pt x="88" y="1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39" name="Freeform 31"/>
            <p:cNvSpPr>
              <a:spLocks/>
            </p:cNvSpPr>
            <p:nvPr/>
          </p:nvSpPr>
          <p:spPr bwMode="auto">
            <a:xfrm>
              <a:off x="3972" y="1887"/>
              <a:ext cx="98" cy="122"/>
            </a:xfrm>
            <a:custGeom>
              <a:avLst/>
              <a:gdLst/>
              <a:ahLst/>
              <a:cxnLst>
                <a:cxn ang="0">
                  <a:pos x="98" y="120"/>
                </a:cxn>
                <a:cxn ang="0">
                  <a:pos x="70" y="120"/>
                </a:cxn>
                <a:cxn ang="0">
                  <a:pos x="70" y="110"/>
                </a:cxn>
                <a:cxn ang="0">
                  <a:pos x="70" y="110"/>
                </a:cxn>
                <a:cxn ang="0">
                  <a:pos x="64" y="114"/>
                </a:cxn>
                <a:cxn ang="0">
                  <a:pos x="56" y="118"/>
                </a:cxn>
                <a:cxn ang="0">
                  <a:pos x="48" y="120"/>
                </a:cxn>
                <a:cxn ang="0">
                  <a:pos x="40" y="122"/>
                </a:cxn>
                <a:cxn ang="0">
                  <a:pos x="40" y="122"/>
                </a:cxn>
                <a:cxn ang="0">
                  <a:pos x="32" y="120"/>
                </a:cxn>
                <a:cxn ang="0">
                  <a:pos x="24" y="118"/>
                </a:cxn>
                <a:cxn ang="0">
                  <a:pos x="16" y="116"/>
                </a:cxn>
                <a:cxn ang="0">
                  <a:pos x="12" y="110"/>
                </a:cxn>
                <a:cxn ang="0">
                  <a:pos x="12" y="110"/>
                </a:cxn>
                <a:cxn ang="0">
                  <a:pos x="6" y="104"/>
                </a:cxn>
                <a:cxn ang="0">
                  <a:pos x="2" y="96"/>
                </a:cxn>
                <a:cxn ang="0">
                  <a:pos x="0" y="88"/>
                </a:cxn>
                <a:cxn ang="0">
                  <a:pos x="0" y="76"/>
                </a:cxn>
                <a:cxn ang="0">
                  <a:pos x="0" y="0"/>
                </a:cxn>
                <a:cxn ang="0">
                  <a:pos x="30" y="0"/>
                </a:cxn>
                <a:cxn ang="0">
                  <a:pos x="30" y="72"/>
                </a:cxn>
                <a:cxn ang="0">
                  <a:pos x="30" y="72"/>
                </a:cxn>
                <a:cxn ang="0">
                  <a:pos x="30" y="82"/>
                </a:cxn>
                <a:cxn ang="0">
                  <a:pos x="36" y="90"/>
                </a:cxn>
                <a:cxn ang="0">
                  <a:pos x="36" y="90"/>
                </a:cxn>
                <a:cxn ang="0">
                  <a:pos x="42" y="94"/>
                </a:cxn>
                <a:cxn ang="0">
                  <a:pos x="48" y="94"/>
                </a:cxn>
                <a:cxn ang="0">
                  <a:pos x="48" y="94"/>
                </a:cxn>
                <a:cxn ang="0">
                  <a:pos x="56" y="94"/>
                </a:cxn>
                <a:cxn ang="0">
                  <a:pos x="62" y="90"/>
                </a:cxn>
                <a:cxn ang="0">
                  <a:pos x="62" y="90"/>
                </a:cxn>
                <a:cxn ang="0">
                  <a:pos x="66" y="82"/>
                </a:cxn>
                <a:cxn ang="0">
                  <a:pos x="68" y="72"/>
                </a:cxn>
                <a:cxn ang="0">
                  <a:pos x="68" y="0"/>
                </a:cxn>
                <a:cxn ang="0">
                  <a:pos x="98" y="0"/>
                </a:cxn>
                <a:cxn ang="0">
                  <a:pos x="98" y="120"/>
                </a:cxn>
              </a:cxnLst>
              <a:rect l="0" t="0" r="r" b="b"/>
              <a:pathLst>
                <a:path w="98" h="122">
                  <a:moveTo>
                    <a:pt x="98" y="120"/>
                  </a:moveTo>
                  <a:lnTo>
                    <a:pt x="70" y="120"/>
                  </a:lnTo>
                  <a:lnTo>
                    <a:pt x="70" y="110"/>
                  </a:lnTo>
                  <a:lnTo>
                    <a:pt x="70" y="110"/>
                  </a:lnTo>
                  <a:lnTo>
                    <a:pt x="64" y="114"/>
                  </a:lnTo>
                  <a:lnTo>
                    <a:pt x="56" y="118"/>
                  </a:lnTo>
                  <a:lnTo>
                    <a:pt x="48" y="120"/>
                  </a:lnTo>
                  <a:lnTo>
                    <a:pt x="40" y="122"/>
                  </a:lnTo>
                  <a:lnTo>
                    <a:pt x="40" y="122"/>
                  </a:lnTo>
                  <a:lnTo>
                    <a:pt x="32" y="120"/>
                  </a:lnTo>
                  <a:lnTo>
                    <a:pt x="24" y="118"/>
                  </a:lnTo>
                  <a:lnTo>
                    <a:pt x="16" y="116"/>
                  </a:lnTo>
                  <a:lnTo>
                    <a:pt x="12" y="110"/>
                  </a:lnTo>
                  <a:lnTo>
                    <a:pt x="12" y="110"/>
                  </a:lnTo>
                  <a:lnTo>
                    <a:pt x="6" y="104"/>
                  </a:lnTo>
                  <a:lnTo>
                    <a:pt x="2" y="96"/>
                  </a:lnTo>
                  <a:lnTo>
                    <a:pt x="0" y="88"/>
                  </a:lnTo>
                  <a:lnTo>
                    <a:pt x="0" y="76"/>
                  </a:lnTo>
                  <a:lnTo>
                    <a:pt x="0" y="0"/>
                  </a:lnTo>
                  <a:lnTo>
                    <a:pt x="30" y="0"/>
                  </a:lnTo>
                  <a:lnTo>
                    <a:pt x="30" y="72"/>
                  </a:lnTo>
                  <a:lnTo>
                    <a:pt x="30" y="72"/>
                  </a:lnTo>
                  <a:lnTo>
                    <a:pt x="30" y="82"/>
                  </a:lnTo>
                  <a:lnTo>
                    <a:pt x="36" y="90"/>
                  </a:lnTo>
                  <a:lnTo>
                    <a:pt x="36" y="90"/>
                  </a:lnTo>
                  <a:lnTo>
                    <a:pt x="42" y="94"/>
                  </a:lnTo>
                  <a:lnTo>
                    <a:pt x="48" y="94"/>
                  </a:lnTo>
                  <a:lnTo>
                    <a:pt x="48" y="94"/>
                  </a:lnTo>
                  <a:lnTo>
                    <a:pt x="56" y="94"/>
                  </a:lnTo>
                  <a:lnTo>
                    <a:pt x="62" y="90"/>
                  </a:lnTo>
                  <a:lnTo>
                    <a:pt x="62" y="90"/>
                  </a:lnTo>
                  <a:lnTo>
                    <a:pt x="66" y="82"/>
                  </a:lnTo>
                  <a:lnTo>
                    <a:pt x="68" y="72"/>
                  </a:lnTo>
                  <a:lnTo>
                    <a:pt x="68" y="0"/>
                  </a:lnTo>
                  <a:lnTo>
                    <a:pt x="98" y="0"/>
                  </a:lnTo>
                  <a:lnTo>
                    <a:pt x="98"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40" name="Freeform 32"/>
            <p:cNvSpPr>
              <a:spLocks/>
            </p:cNvSpPr>
            <p:nvPr/>
          </p:nvSpPr>
          <p:spPr bwMode="auto">
            <a:xfrm>
              <a:off x="4104" y="1887"/>
              <a:ext cx="168" cy="120"/>
            </a:xfrm>
            <a:custGeom>
              <a:avLst/>
              <a:gdLst/>
              <a:ahLst/>
              <a:cxnLst>
                <a:cxn ang="0">
                  <a:pos x="168" y="120"/>
                </a:cxn>
                <a:cxn ang="0">
                  <a:pos x="138" y="120"/>
                </a:cxn>
                <a:cxn ang="0">
                  <a:pos x="138" y="48"/>
                </a:cxn>
                <a:cxn ang="0">
                  <a:pos x="138" y="48"/>
                </a:cxn>
                <a:cxn ang="0">
                  <a:pos x="138" y="38"/>
                </a:cxn>
                <a:cxn ang="0">
                  <a:pos x="132" y="30"/>
                </a:cxn>
                <a:cxn ang="0">
                  <a:pos x="132" y="30"/>
                </a:cxn>
                <a:cxn ang="0">
                  <a:pos x="126" y="28"/>
                </a:cxn>
                <a:cxn ang="0">
                  <a:pos x="120" y="26"/>
                </a:cxn>
                <a:cxn ang="0">
                  <a:pos x="120" y="26"/>
                </a:cxn>
                <a:cxn ang="0">
                  <a:pos x="112" y="28"/>
                </a:cxn>
                <a:cxn ang="0">
                  <a:pos x="106" y="30"/>
                </a:cxn>
                <a:cxn ang="0">
                  <a:pos x="106" y="30"/>
                </a:cxn>
                <a:cxn ang="0">
                  <a:pos x="102" y="38"/>
                </a:cxn>
                <a:cxn ang="0">
                  <a:pos x="100" y="48"/>
                </a:cxn>
                <a:cxn ang="0">
                  <a:pos x="100" y="120"/>
                </a:cxn>
                <a:cxn ang="0">
                  <a:pos x="70" y="120"/>
                </a:cxn>
                <a:cxn ang="0">
                  <a:pos x="70" y="48"/>
                </a:cxn>
                <a:cxn ang="0">
                  <a:pos x="70" y="48"/>
                </a:cxn>
                <a:cxn ang="0">
                  <a:pos x="68" y="38"/>
                </a:cxn>
                <a:cxn ang="0">
                  <a:pos x="62" y="30"/>
                </a:cxn>
                <a:cxn ang="0">
                  <a:pos x="62" y="30"/>
                </a:cxn>
                <a:cxn ang="0">
                  <a:pos x="56" y="28"/>
                </a:cxn>
                <a:cxn ang="0">
                  <a:pos x="50" y="26"/>
                </a:cxn>
                <a:cxn ang="0">
                  <a:pos x="50" y="26"/>
                </a:cxn>
                <a:cxn ang="0">
                  <a:pos x="42" y="28"/>
                </a:cxn>
                <a:cxn ang="0">
                  <a:pos x="36" y="30"/>
                </a:cxn>
                <a:cxn ang="0">
                  <a:pos x="36" y="30"/>
                </a:cxn>
                <a:cxn ang="0">
                  <a:pos x="32" y="38"/>
                </a:cxn>
                <a:cxn ang="0">
                  <a:pos x="30" y="48"/>
                </a:cxn>
                <a:cxn ang="0">
                  <a:pos x="30" y="120"/>
                </a:cxn>
                <a:cxn ang="0">
                  <a:pos x="0" y="120"/>
                </a:cxn>
                <a:cxn ang="0">
                  <a:pos x="0" y="0"/>
                </a:cxn>
                <a:cxn ang="0">
                  <a:pos x="28" y="0"/>
                </a:cxn>
                <a:cxn ang="0">
                  <a:pos x="28" y="12"/>
                </a:cxn>
                <a:cxn ang="0">
                  <a:pos x="28" y="12"/>
                </a:cxn>
                <a:cxn ang="0">
                  <a:pos x="36" y="6"/>
                </a:cxn>
                <a:cxn ang="0">
                  <a:pos x="42" y="2"/>
                </a:cxn>
                <a:cxn ang="0">
                  <a:pos x="50" y="0"/>
                </a:cxn>
                <a:cxn ang="0">
                  <a:pos x="58" y="0"/>
                </a:cxn>
                <a:cxn ang="0">
                  <a:pos x="58" y="0"/>
                </a:cxn>
                <a:cxn ang="0">
                  <a:pos x="68" y="0"/>
                </a:cxn>
                <a:cxn ang="0">
                  <a:pos x="76" y="2"/>
                </a:cxn>
                <a:cxn ang="0">
                  <a:pos x="84" y="8"/>
                </a:cxn>
                <a:cxn ang="0">
                  <a:pos x="90" y="14"/>
                </a:cxn>
                <a:cxn ang="0">
                  <a:pos x="90" y="14"/>
                </a:cxn>
                <a:cxn ang="0">
                  <a:pos x="98" y="8"/>
                </a:cxn>
                <a:cxn ang="0">
                  <a:pos x="106" y="2"/>
                </a:cxn>
                <a:cxn ang="0">
                  <a:pos x="116" y="0"/>
                </a:cxn>
                <a:cxn ang="0">
                  <a:pos x="126" y="0"/>
                </a:cxn>
                <a:cxn ang="0">
                  <a:pos x="126" y="0"/>
                </a:cxn>
                <a:cxn ang="0">
                  <a:pos x="136" y="0"/>
                </a:cxn>
                <a:cxn ang="0">
                  <a:pos x="142" y="2"/>
                </a:cxn>
                <a:cxn ang="0">
                  <a:pos x="150" y="6"/>
                </a:cxn>
                <a:cxn ang="0">
                  <a:pos x="156" y="10"/>
                </a:cxn>
                <a:cxn ang="0">
                  <a:pos x="156" y="10"/>
                </a:cxn>
                <a:cxn ang="0">
                  <a:pos x="162" y="16"/>
                </a:cxn>
                <a:cxn ang="0">
                  <a:pos x="166" y="24"/>
                </a:cxn>
                <a:cxn ang="0">
                  <a:pos x="168" y="34"/>
                </a:cxn>
                <a:cxn ang="0">
                  <a:pos x="168" y="44"/>
                </a:cxn>
                <a:cxn ang="0">
                  <a:pos x="168" y="120"/>
                </a:cxn>
              </a:cxnLst>
              <a:rect l="0" t="0" r="r" b="b"/>
              <a:pathLst>
                <a:path w="168" h="120">
                  <a:moveTo>
                    <a:pt x="168" y="120"/>
                  </a:moveTo>
                  <a:lnTo>
                    <a:pt x="138" y="120"/>
                  </a:lnTo>
                  <a:lnTo>
                    <a:pt x="138" y="48"/>
                  </a:lnTo>
                  <a:lnTo>
                    <a:pt x="138" y="48"/>
                  </a:lnTo>
                  <a:lnTo>
                    <a:pt x="138" y="38"/>
                  </a:lnTo>
                  <a:lnTo>
                    <a:pt x="132" y="30"/>
                  </a:lnTo>
                  <a:lnTo>
                    <a:pt x="132" y="30"/>
                  </a:lnTo>
                  <a:lnTo>
                    <a:pt x="126" y="28"/>
                  </a:lnTo>
                  <a:lnTo>
                    <a:pt x="120" y="26"/>
                  </a:lnTo>
                  <a:lnTo>
                    <a:pt x="120" y="26"/>
                  </a:lnTo>
                  <a:lnTo>
                    <a:pt x="112" y="28"/>
                  </a:lnTo>
                  <a:lnTo>
                    <a:pt x="106" y="30"/>
                  </a:lnTo>
                  <a:lnTo>
                    <a:pt x="106" y="30"/>
                  </a:lnTo>
                  <a:lnTo>
                    <a:pt x="102" y="38"/>
                  </a:lnTo>
                  <a:lnTo>
                    <a:pt x="100" y="48"/>
                  </a:lnTo>
                  <a:lnTo>
                    <a:pt x="100" y="120"/>
                  </a:lnTo>
                  <a:lnTo>
                    <a:pt x="70" y="120"/>
                  </a:lnTo>
                  <a:lnTo>
                    <a:pt x="70" y="48"/>
                  </a:lnTo>
                  <a:lnTo>
                    <a:pt x="70" y="48"/>
                  </a:lnTo>
                  <a:lnTo>
                    <a:pt x="68" y="38"/>
                  </a:lnTo>
                  <a:lnTo>
                    <a:pt x="62" y="30"/>
                  </a:lnTo>
                  <a:lnTo>
                    <a:pt x="62" y="30"/>
                  </a:lnTo>
                  <a:lnTo>
                    <a:pt x="56" y="28"/>
                  </a:lnTo>
                  <a:lnTo>
                    <a:pt x="50" y="26"/>
                  </a:lnTo>
                  <a:lnTo>
                    <a:pt x="50" y="26"/>
                  </a:lnTo>
                  <a:lnTo>
                    <a:pt x="42" y="28"/>
                  </a:lnTo>
                  <a:lnTo>
                    <a:pt x="36" y="30"/>
                  </a:lnTo>
                  <a:lnTo>
                    <a:pt x="36" y="30"/>
                  </a:lnTo>
                  <a:lnTo>
                    <a:pt x="32" y="38"/>
                  </a:lnTo>
                  <a:lnTo>
                    <a:pt x="30" y="48"/>
                  </a:lnTo>
                  <a:lnTo>
                    <a:pt x="30" y="120"/>
                  </a:lnTo>
                  <a:lnTo>
                    <a:pt x="0" y="120"/>
                  </a:lnTo>
                  <a:lnTo>
                    <a:pt x="0" y="0"/>
                  </a:lnTo>
                  <a:lnTo>
                    <a:pt x="28" y="0"/>
                  </a:lnTo>
                  <a:lnTo>
                    <a:pt x="28" y="12"/>
                  </a:lnTo>
                  <a:lnTo>
                    <a:pt x="28" y="12"/>
                  </a:lnTo>
                  <a:lnTo>
                    <a:pt x="36" y="6"/>
                  </a:lnTo>
                  <a:lnTo>
                    <a:pt x="42" y="2"/>
                  </a:lnTo>
                  <a:lnTo>
                    <a:pt x="50" y="0"/>
                  </a:lnTo>
                  <a:lnTo>
                    <a:pt x="58" y="0"/>
                  </a:lnTo>
                  <a:lnTo>
                    <a:pt x="58" y="0"/>
                  </a:lnTo>
                  <a:lnTo>
                    <a:pt x="68" y="0"/>
                  </a:lnTo>
                  <a:lnTo>
                    <a:pt x="76" y="2"/>
                  </a:lnTo>
                  <a:lnTo>
                    <a:pt x="84" y="8"/>
                  </a:lnTo>
                  <a:lnTo>
                    <a:pt x="90" y="14"/>
                  </a:lnTo>
                  <a:lnTo>
                    <a:pt x="90" y="14"/>
                  </a:lnTo>
                  <a:lnTo>
                    <a:pt x="98" y="8"/>
                  </a:lnTo>
                  <a:lnTo>
                    <a:pt x="106" y="2"/>
                  </a:lnTo>
                  <a:lnTo>
                    <a:pt x="116" y="0"/>
                  </a:lnTo>
                  <a:lnTo>
                    <a:pt x="126" y="0"/>
                  </a:lnTo>
                  <a:lnTo>
                    <a:pt x="126" y="0"/>
                  </a:lnTo>
                  <a:lnTo>
                    <a:pt x="136" y="0"/>
                  </a:lnTo>
                  <a:lnTo>
                    <a:pt x="142" y="2"/>
                  </a:lnTo>
                  <a:lnTo>
                    <a:pt x="150" y="6"/>
                  </a:lnTo>
                  <a:lnTo>
                    <a:pt x="156" y="10"/>
                  </a:lnTo>
                  <a:lnTo>
                    <a:pt x="156" y="10"/>
                  </a:lnTo>
                  <a:lnTo>
                    <a:pt x="162" y="16"/>
                  </a:lnTo>
                  <a:lnTo>
                    <a:pt x="166" y="24"/>
                  </a:lnTo>
                  <a:lnTo>
                    <a:pt x="168" y="34"/>
                  </a:lnTo>
                  <a:lnTo>
                    <a:pt x="168" y="44"/>
                  </a:lnTo>
                  <a:lnTo>
                    <a:pt x="168"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41" name="Freeform 33"/>
            <p:cNvSpPr>
              <a:spLocks noEditPoints="1"/>
            </p:cNvSpPr>
            <p:nvPr/>
          </p:nvSpPr>
          <p:spPr bwMode="auto">
            <a:xfrm>
              <a:off x="1442" y="2087"/>
              <a:ext cx="122" cy="162"/>
            </a:xfrm>
            <a:custGeom>
              <a:avLst/>
              <a:gdLst/>
              <a:ahLst/>
              <a:cxnLst>
                <a:cxn ang="0">
                  <a:pos x="122" y="162"/>
                </a:cxn>
                <a:cxn ang="0">
                  <a:pos x="86" y="162"/>
                </a:cxn>
                <a:cxn ang="0">
                  <a:pos x="54" y="98"/>
                </a:cxn>
                <a:cxn ang="0">
                  <a:pos x="30" y="98"/>
                </a:cxn>
                <a:cxn ang="0">
                  <a:pos x="30" y="162"/>
                </a:cxn>
                <a:cxn ang="0">
                  <a:pos x="0" y="162"/>
                </a:cxn>
                <a:cxn ang="0">
                  <a:pos x="0" y="0"/>
                </a:cxn>
                <a:cxn ang="0">
                  <a:pos x="64" y="0"/>
                </a:cxn>
                <a:cxn ang="0">
                  <a:pos x="64" y="0"/>
                </a:cxn>
                <a:cxn ang="0">
                  <a:pos x="74" y="0"/>
                </a:cxn>
                <a:cxn ang="0">
                  <a:pos x="86" y="2"/>
                </a:cxn>
                <a:cxn ang="0">
                  <a:pos x="94" y="8"/>
                </a:cxn>
                <a:cxn ang="0">
                  <a:pos x="102" y="14"/>
                </a:cxn>
                <a:cxn ang="0">
                  <a:pos x="102" y="14"/>
                </a:cxn>
                <a:cxn ang="0">
                  <a:pos x="108" y="22"/>
                </a:cxn>
                <a:cxn ang="0">
                  <a:pos x="112" y="30"/>
                </a:cxn>
                <a:cxn ang="0">
                  <a:pos x="116" y="38"/>
                </a:cxn>
                <a:cxn ang="0">
                  <a:pos x="116" y="50"/>
                </a:cxn>
                <a:cxn ang="0">
                  <a:pos x="116" y="50"/>
                </a:cxn>
                <a:cxn ang="0">
                  <a:pos x="114" y="64"/>
                </a:cxn>
                <a:cxn ang="0">
                  <a:pos x="112" y="70"/>
                </a:cxn>
                <a:cxn ang="0">
                  <a:pos x="108" y="78"/>
                </a:cxn>
                <a:cxn ang="0">
                  <a:pos x="108" y="78"/>
                </a:cxn>
                <a:cxn ang="0">
                  <a:pos x="98" y="86"/>
                </a:cxn>
                <a:cxn ang="0">
                  <a:pos x="86" y="92"/>
                </a:cxn>
                <a:cxn ang="0">
                  <a:pos x="122" y="162"/>
                </a:cxn>
                <a:cxn ang="0">
                  <a:pos x="84" y="48"/>
                </a:cxn>
                <a:cxn ang="0">
                  <a:pos x="84" y="48"/>
                </a:cxn>
                <a:cxn ang="0">
                  <a:pos x="82" y="40"/>
                </a:cxn>
                <a:cxn ang="0">
                  <a:pos x="78" y="34"/>
                </a:cxn>
                <a:cxn ang="0">
                  <a:pos x="78" y="34"/>
                </a:cxn>
                <a:cxn ang="0">
                  <a:pos x="70" y="30"/>
                </a:cxn>
                <a:cxn ang="0">
                  <a:pos x="62" y="28"/>
                </a:cxn>
                <a:cxn ang="0">
                  <a:pos x="30" y="28"/>
                </a:cxn>
                <a:cxn ang="0">
                  <a:pos x="30" y="70"/>
                </a:cxn>
                <a:cxn ang="0">
                  <a:pos x="62" y="70"/>
                </a:cxn>
                <a:cxn ang="0">
                  <a:pos x="62" y="70"/>
                </a:cxn>
                <a:cxn ang="0">
                  <a:pos x="70" y="68"/>
                </a:cxn>
                <a:cxn ang="0">
                  <a:pos x="78" y="64"/>
                </a:cxn>
                <a:cxn ang="0">
                  <a:pos x="78" y="64"/>
                </a:cxn>
                <a:cxn ang="0">
                  <a:pos x="82" y="58"/>
                </a:cxn>
                <a:cxn ang="0">
                  <a:pos x="84" y="48"/>
                </a:cxn>
                <a:cxn ang="0">
                  <a:pos x="84" y="48"/>
                </a:cxn>
              </a:cxnLst>
              <a:rect l="0" t="0" r="r" b="b"/>
              <a:pathLst>
                <a:path w="122" h="162">
                  <a:moveTo>
                    <a:pt x="122" y="162"/>
                  </a:moveTo>
                  <a:lnTo>
                    <a:pt x="86" y="162"/>
                  </a:lnTo>
                  <a:lnTo>
                    <a:pt x="54" y="98"/>
                  </a:lnTo>
                  <a:lnTo>
                    <a:pt x="30" y="98"/>
                  </a:lnTo>
                  <a:lnTo>
                    <a:pt x="30" y="162"/>
                  </a:lnTo>
                  <a:lnTo>
                    <a:pt x="0" y="162"/>
                  </a:lnTo>
                  <a:lnTo>
                    <a:pt x="0" y="0"/>
                  </a:lnTo>
                  <a:lnTo>
                    <a:pt x="64" y="0"/>
                  </a:lnTo>
                  <a:lnTo>
                    <a:pt x="64" y="0"/>
                  </a:lnTo>
                  <a:lnTo>
                    <a:pt x="74" y="0"/>
                  </a:lnTo>
                  <a:lnTo>
                    <a:pt x="86" y="2"/>
                  </a:lnTo>
                  <a:lnTo>
                    <a:pt x="94" y="8"/>
                  </a:lnTo>
                  <a:lnTo>
                    <a:pt x="102" y="14"/>
                  </a:lnTo>
                  <a:lnTo>
                    <a:pt x="102" y="14"/>
                  </a:lnTo>
                  <a:lnTo>
                    <a:pt x="108" y="22"/>
                  </a:lnTo>
                  <a:lnTo>
                    <a:pt x="112" y="30"/>
                  </a:lnTo>
                  <a:lnTo>
                    <a:pt x="116" y="38"/>
                  </a:lnTo>
                  <a:lnTo>
                    <a:pt x="116" y="50"/>
                  </a:lnTo>
                  <a:lnTo>
                    <a:pt x="116" y="50"/>
                  </a:lnTo>
                  <a:lnTo>
                    <a:pt x="114" y="64"/>
                  </a:lnTo>
                  <a:lnTo>
                    <a:pt x="112" y="70"/>
                  </a:lnTo>
                  <a:lnTo>
                    <a:pt x="108" y="78"/>
                  </a:lnTo>
                  <a:lnTo>
                    <a:pt x="108" y="78"/>
                  </a:lnTo>
                  <a:lnTo>
                    <a:pt x="98" y="86"/>
                  </a:lnTo>
                  <a:lnTo>
                    <a:pt x="86" y="92"/>
                  </a:lnTo>
                  <a:lnTo>
                    <a:pt x="122" y="162"/>
                  </a:lnTo>
                  <a:close/>
                  <a:moveTo>
                    <a:pt x="84" y="48"/>
                  </a:moveTo>
                  <a:lnTo>
                    <a:pt x="84" y="48"/>
                  </a:lnTo>
                  <a:lnTo>
                    <a:pt x="82" y="40"/>
                  </a:lnTo>
                  <a:lnTo>
                    <a:pt x="78" y="34"/>
                  </a:lnTo>
                  <a:lnTo>
                    <a:pt x="78" y="34"/>
                  </a:lnTo>
                  <a:lnTo>
                    <a:pt x="70" y="30"/>
                  </a:lnTo>
                  <a:lnTo>
                    <a:pt x="62" y="28"/>
                  </a:lnTo>
                  <a:lnTo>
                    <a:pt x="30" y="28"/>
                  </a:lnTo>
                  <a:lnTo>
                    <a:pt x="30" y="70"/>
                  </a:lnTo>
                  <a:lnTo>
                    <a:pt x="62" y="70"/>
                  </a:lnTo>
                  <a:lnTo>
                    <a:pt x="62" y="70"/>
                  </a:lnTo>
                  <a:lnTo>
                    <a:pt x="70" y="68"/>
                  </a:lnTo>
                  <a:lnTo>
                    <a:pt x="78" y="64"/>
                  </a:lnTo>
                  <a:lnTo>
                    <a:pt x="78" y="64"/>
                  </a:lnTo>
                  <a:lnTo>
                    <a:pt x="82" y="58"/>
                  </a:lnTo>
                  <a:lnTo>
                    <a:pt x="84" y="48"/>
                  </a:lnTo>
                  <a:lnTo>
                    <a:pt x="84" y="48"/>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42" name="Freeform 34"/>
            <p:cNvSpPr>
              <a:spLocks noEditPoints="1"/>
            </p:cNvSpPr>
            <p:nvPr/>
          </p:nvSpPr>
          <p:spPr bwMode="auto">
            <a:xfrm>
              <a:off x="1582" y="2129"/>
              <a:ext cx="106" cy="122"/>
            </a:xfrm>
            <a:custGeom>
              <a:avLst/>
              <a:gdLst/>
              <a:ahLst/>
              <a:cxnLst>
                <a:cxn ang="0">
                  <a:pos x="30" y="70"/>
                </a:cxn>
                <a:cxn ang="0">
                  <a:pos x="32" y="80"/>
                </a:cxn>
                <a:cxn ang="0">
                  <a:pos x="38" y="90"/>
                </a:cxn>
                <a:cxn ang="0">
                  <a:pos x="56" y="96"/>
                </a:cxn>
                <a:cxn ang="0">
                  <a:pos x="64" y="96"/>
                </a:cxn>
                <a:cxn ang="0">
                  <a:pos x="78" y="90"/>
                </a:cxn>
                <a:cxn ang="0">
                  <a:pos x="102" y="104"/>
                </a:cxn>
                <a:cxn ang="0">
                  <a:pos x="92" y="112"/>
                </a:cxn>
                <a:cxn ang="0">
                  <a:pos x="82" y="118"/>
                </a:cxn>
                <a:cxn ang="0">
                  <a:pos x="56" y="122"/>
                </a:cxn>
                <a:cxn ang="0">
                  <a:pos x="44" y="120"/>
                </a:cxn>
                <a:cxn ang="0">
                  <a:pos x="22" y="114"/>
                </a:cxn>
                <a:cxn ang="0">
                  <a:pos x="8" y="98"/>
                </a:cxn>
                <a:cxn ang="0">
                  <a:pos x="2" y="74"/>
                </a:cxn>
                <a:cxn ang="0">
                  <a:pos x="0" y="60"/>
                </a:cxn>
                <a:cxn ang="0">
                  <a:pos x="4" y="34"/>
                </a:cxn>
                <a:cxn ang="0">
                  <a:pos x="16" y="16"/>
                </a:cxn>
                <a:cxn ang="0">
                  <a:pos x="24" y="8"/>
                </a:cxn>
                <a:cxn ang="0">
                  <a:pos x="42" y="0"/>
                </a:cxn>
                <a:cxn ang="0">
                  <a:pos x="54" y="0"/>
                </a:cxn>
                <a:cxn ang="0">
                  <a:pos x="74" y="4"/>
                </a:cxn>
                <a:cxn ang="0">
                  <a:pos x="92" y="16"/>
                </a:cxn>
                <a:cxn ang="0">
                  <a:pos x="98" y="24"/>
                </a:cxn>
                <a:cxn ang="0">
                  <a:pos x="104" y="44"/>
                </a:cxn>
                <a:cxn ang="0">
                  <a:pos x="106" y="70"/>
                </a:cxn>
                <a:cxn ang="0">
                  <a:pos x="76" y="50"/>
                </a:cxn>
                <a:cxn ang="0">
                  <a:pos x="74" y="36"/>
                </a:cxn>
                <a:cxn ang="0">
                  <a:pos x="70" y="32"/>
                </a:cxn>
                <a:cxn ang="0">
                  <a:pos x="60" y="26"/>
                </a:cxn>
                <a:cxn ang="0">
                  <a:pos x="54" y="24"/>
                </a:cxn>
                <a:cxn ang="0">
                  <a:pos x="40" y="28"/>
                </a:cxn>
                <a:cxn ang="0">
                  <a:pos x="34" y="36"/>
                </a:cxn>
                <a:cxn ang="0">
                  <a:pos x="32" y="42"/>
                </a:cxn>
                <a:cxn ang="0">
                  <a:pos x="76" y="50"/>
                </a:cxn>
              </a:cxnLst>
              <a:rect l="0" t="0" r="r" b="b"/>
              <a:pathLst>
                <a:path w="106" h="122">
                  <a:moveTo>
                    <a:pt x="106" y="70"/>
                  </a:moveTo>
                  <a:lnTo>
                    <a:pt x="30" y="70"/>
                  </a:lnTo>
                  <a:lnTo>
                    <a:pt x="30" y="70"/>
                  </a:lnTo>
                  <a:lnTo>
                    <a:pt x="32" y="80"/>
                  </a:lnTo>
                  <a:lnTo>
                    <a:pt x="38" y="90"/>
                  </a:lnTo>
                  <a:lnTo>
                    <a:pt x="38" y="90"/>
                  </a:lnTo>
                  <a:lnTo>
                    <a:pt x="46" y="94"/>
                  </a:lnTo>
                  <a:lnTo>
                    <a:pt x="56" y="96"/>
                  </a:lnTo>
                  <a:lnTo>
                    <a:pt x="56" y="96"/>
                  </a:lnTo>
                  <a:lnTo>
                    <a:pt x="64" y="96"/>
                  </a:lnTo>
                  <a:lnTo>
                    <a:pt x="72" y="94"/>
                  </a:lnTo>
                  <a:lnTo>
                    <a:pt x="78" y="90"/>
                  </a:lnTo>
                  <a:lnTo>
                    <a:pt x="84" y="86"/>
                  </a:lnTo>
                  <a:lnTo>
                    <a:pt x="102" y="104"/>
                  </a:lnTo>
                  <a:lnTo>
                    <a:pt x="102" y="104"/>
                  </a:lnTo>
                  <a:lnTo>
                    <a:pt x="92" y="112"/>
                  </a:lnTo>
                  <a:lnTo>
                    <a:pt x="82" y="118"/>
                  </a:lnTo>
                  <a:lnTo>
                    <a:pt x="82" y="118"/>
                  </a:lnTo>
                  <a:lnTo>
                    <a:pt x="70" y="120"/>
                  </a:lnTo>
                  <a:lnTo>
                    <a:pt x="56" y="122"/>
                  </a:lnTo>
                  <a:lnTo>
                    <a:pt x="56" y="122"/>
                  </a:lnTo>
                  <a:lnTo>
                    <a:pt x="44" y="120"/>
                  </a:lnTo>
                  <a:lnTo>
                    <a:pt x="32" y="118"/>
                  </a:lnTo>
                  <a:lnTo>
                    <a:pt x="22" y="114"/>
                  </a:lnTo>
                  <a:lnTo>
                    <a:pt x="14" y="106"/>
                  </a:lnTo>
                  <a:lnTo>
                    <a:pt x="8" y="98"/>
                  </a:lnTo>
                  <a:lnTo>
                    <a:pt x="4" y="88"/>
                  </a:lnTo>
                  <a:lnTo>
                    <a:pt x="2" y="74"/>
                  </a:lnTo>
                  <a:lnTo>
                    <a:pt x="0" y="60"/>
                  </a:lnTo>
                  <a:lnTo>
                    <a:pt x="0" y="60"/>
                  </a:lnTo>
                  <a:lnTo>
                    <a:pt x="2" y="48"/>
                  </a:lnTo>
                  <a:lnTo>
                    <a:pt x="4" y="34"/>
                  </a:lnTo>
                  <a:lnTo>
                    <a:pt x="10" y="24"/>
                  </a:lnTo>
                  <a:lnTo>
                    <a:pt x="16" y="16"/>
                  </a:lnTo>
                  <a:lnTo>
                    <a:pt x="16" y="16"/>
                  </a:lnTo>
                  <a:lnTo>
                    <a:pt x="24" y="8"/>
                  </a:lnTo>
                  <a:lnTo>
                    <a:pt x="32" y="4"/>
                  </a:lnTo>
                  <a:lnTo>
                    <a:pt x="42" y="0"/>
                  </a:lnTo>
                  <a:lnTo>
                    <a:pt x="54" y="0"/>
                  </a:lnTo>
                  <a:lnTo>
                    <a:pt x="54" y="0"/>
                  </a:lnTo>
                  <a:lnTo>
                    <a:pt x="64" y="0"/>
                  </a:lnTo>
                  <a:lnTo>
                    <a:pt x="74" y="4"/>
                  </a:lnTo>
                  <a:lnTo>
                    <a:pt x="84" y="8"/>
                  </a:lnTo>
                  <a:lnTo>
                    <a:pt x="92" y="16"/>
                  </a:lnTo>
                  <a:lnTo>
                    <a:pt x="92" y="16"/>
                  </a:lnTo>
                  <a:lnTo>
                    <a:pt x="98" y="24"/>
                  </a:lnTo>
                  <a:lnTo>
                    <a:pt x="102" y="34"/>
                  </a:lnTo>
                  <a:lnTo>
                    <a:pt x="104" y="44"/>
                  </a:lnTo>
                  <a:lnTo>
                    <a:pt x="106" y="56"/>
                  </a:lnTo>
                  <a:lnTo>
                    <a:pt x="106" y="70"/>
                  </a:lnTo>
                  <a:close/>
                  <a:moveTo>
                    <a:pt x="76" y="50"/>
                  </a:moveTo>
                  <a:lnTo>
                    <a:pt x="76" y="50"/>
                  </a:lnTo>
                  <a:lnTo>
                    <a:pt x="74" y="42"/>
                  </a:lnTo>
                  <a:lnTo>
                    <a:pt x="74" y="36"/>
                  </a:lnTo>
                  <a:lnTo>
                    <a:pt x="74" y="36"/>
                  </a:lnTo>
                  <a:lnTo>
                    <a:pt x="70" y="32"/>
                  </a:lnTo>
                  <a:lnTo>
                    <a:pt x="66" y="28"/>
                  </a:lnTo>
                  <a:lnTo>
                    <a:pt x="60" y="26"/>
                  </a:lnTo>
                  <a:lnTo>
                    <a:pt x="54" y="24"/>
                  </a:lnTo>
                  <a:lnTo>
                    <a:pt x="54" y="24"/>
                  </a:lnTo>
                  <a:lnTo>
                    <a:pt x="46" y="26"/>
                  </a:lnTo>
                  <a:lnTo>
                    <a:pt x="40" y="28"/>
                  </a:lnTo>
                  <a:lnTo>
                    <a:pt x="36" y="32"/>
                  </a:lnTo>
                  <a:lnTo>
                    <a:pt x="34" y="36"/>
                  </a:lnTo>
                  <a:lnTo>
                    <a:pt x="34" y="36"/>
                  </a:lnTo>
                  <a:lnTo>
                    <a:pt x="32" y="42"/>
                  </a:lnTo>
                  <a:lnTo>
                    <a:pt x="30" y="50"/>
                  </a:lnTo>
                  <a:lnTo>
                    <a:pt x="76" y="5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43" name="Freeform 35"/>
            <p:cNvSpPr>
              <a:spLocks/>
            </p:cNvSpPr>
            <p:nvPr/>
          </p:nvSpPr>
          <p:spPr bwMode="auto">
            <a:xfrm>
              <a:off x="1708" y="2129"/>
              <a:ext cx="94" cy="122"/>
            </a:xfrm>
            <a:custGeom>
              <a:avLst/>
              <a:gdLst/>
              <a:ahLst/>
              <a:cxnLst>
                <a:cxn ang="0">
                  <a:pos x="94" y="106"/>
                </a:cxn>
                <a:cxn ang="0">
                  <a:pos x="94" y="106"/>
                </a:cxn>
                <a:cxn ang="0">
                  <a:pos x="86" y="112"/>
                </a:cxn>
                <a:cxn ang="0">
                  <a:pos x="76" y="118"/>
                </a:cxn>
                <a:cxn ang="0">
                  <a:pos x="66" y="120"/>
                </a:cxn>
                <a:cxn ang="0">
                  <a:pos x="54" y="122"/>
                </a:cxn>
                <a:cxn ang="0">
                  <a:pos x="54" y="122"/>
                </a:cxn>
                <a:cxn ang="0">
                  <a:pos x="44" y="122"/>
                </a:cxn>
                <a:cxn ang="0">
                  <a:pos x="34" y="118"/>
                </a:cxn>
                <a:cxn ang="0">
                  <a:pos x="26" y="114"/>
                </a:cxn>
                <a:cxn ang="0">
                  <a:pos x="18" y="110"/>
                </a:cxn>
                <a:cxn ang="0">
                  <a:pos x="18" y="110"/>
                </a:cxn>
                <a:cxn ang="0">
                  <a:pos x="10" y="100"/>
                </a:cxn>
                <a:cxn ang="0">
                  <a:pos x="6" y="90"/>
                </a:cxn>
                <a:cxn ang="0">
                  <a:pos x="2" y="76"/>
                </a:cxn>
                <a:cxn ang="0">
                  <a:pos x="0" y="60"/>
                </a:cxn>
                <a:cxn ang="0">
                  <a:pos x="0" y="60"/>
                </a:cxn>
                <a:cxn ang="0">
                  <a:pos x="2" y="46"/>
                </a:cxn>
                <a:cxn ang="0">
                  <a:pos x="6" y="32"/>
                </a:cxn>
                <a:cxn ang="0">
                  <a:pos x="10" y="20"/>
                </a:cxn>
                <a:cxn ang="0">
                  <a:pos x="18" y="12"/>
                </a:cxn>
                <a:cxn ang="0">
                  <a:pos x="18" y="12"/>
                </a:cxn>
                <a:cxn ang="0">
                  <a:pos x="26" y="6"/>
                </a:cxn>
                <a:cxn ang="0">
                  <a:pos x="34" y="2"/>
                </a:cxn>
                <a:cxn ang="0">
                  <a:pos x="44" y="0"/>
                </a:cxn>
                <a:cxn ang="0">
                  <a:pos x="54" y="0"/>
                </a:cxn>
                <a:cxn ang="0">
                  <a:pos x="54" y="0"/>
                </a:cxn>
                <a:cxn ang="0">
                  <a:pos x="66" y="0"/>
                </a:cxn>
                <a:cxn ang="0">
                  <a:pos x="76" y="4"/>
                </a:cxn>
                <a:cxn ang="0">
                  <a:pos x="86" y="8"/>
                </a:cxn>
                <a:cxn ang="0">
                  <a:pos x="94" y="16"/>
                </a:cxn>
                <a:cxn ang="0">
                  <a:pos x="74" y="36"/>
                </a:cxn>
                <a:cxn ang="0">
                  <a:pos x="74" y="36"/>
                </a:cxn>
                <a:cxn ang="0">
                  <a:pos x="64" y="28"/>
                </a:cxn>
                <a:cxn ang="0">
                  <a:pos x="54" y="26"/>
                </a:cxn>
                <a:cxn ang="0">
                  <a:pos x="54" y="26"/>
                </a:cxn>
                <a:cxn ang="0">
                  <a:pos x="44" y="28"/>
                </a:cxn>
                <a:cxn ang="0">
                  <a:pos x="38" y="34"/>
                </a:cxn>
                <a:cxn ang="0">
                  <a:pos x="38" y="34"/>
                </a:cxn>
                <a:cxn ang="0">
                  <a:pos x="34" y="40"/>
                </a:cxn>
                <a:cxn ang="0">
                  <a:pos x="32" y="44"/>
                </a:cxn>
                <a:cxn ang="0">
                  <a:pos x="30" y="60"/>
                </a:cxn>
                <a:cxn ang="0">
                  <a:pos x="30" y="60"/>
                </a:cxn>
                <a:cxn ang="0">
                  <a:pos x="32" y="76"/>
                </a:cxn>
                <a:cxn ang="0">
                  <a:pos x="34" y="82"/>
                </a:cxn>
                <a:cxn ang="0">
                  <a:pos x="38" y="88"/>
                </a:cxn>
                <a:cxn ang="0">
                  <a:pos x="38" y="88"/>
                </a:cxn>
                <a:cxn ang="0">
                  <a:pos x="44" y="94"/>
                </a:cxn>
                <a:cxn ang="0">
                  <a:pos x="54" y="96"/>
                </a:cxn>
                <a:cxn ang="0">
                  <a:pos x="54" y="96"/>
                </a:cxn>
                <a:cxn ang="0">
                  <a:pos x="64" y="92"/>
                </a:cxn>
                <a:cxn ang="0">
                  <a:pos x="74" y="86"/>
                </a:cxn>
                <a:cxn ang="0">
                  <a:pos x="94" y="106"/>
                </a:cxn>
              </a:cxnLst>
              <a:rect l="0" t="0" r="r" b="b"/>
              <a:pathLst>
                <a:path w="94" h="122">
                  <a:moveTo>
                    <a:pt x="94" y="106"/>
                  </a:moveTo>
                  <a:lnTo>
                    <a:pt x="94" y="106"/>
                  </a:lnTo>
                  <a:lnTo>
                    <a:pt x="86" y="112"/>
                  </a:lnTo>
                  <a:lnTo>
                    <a:pt x="76" y="118"/>
                  </a:lnTo>
                  <a:lnTo>
                    <a:pt x="66" y="120"/>
                  </a:lnTo>
                  <a:lnTo>
                    <a:pt x="54" y="122"/>
                  </a:lnTo>
                  <a:lnTo>
                    <a:pt x="54" y="122"/>
                  </a:lnTo>
                  <a:lnTo>
                    <a:pt x="44" y="122"/>
                  </a:lnTo>
                  <a:lnTo>
                    <a:pt x="34" y="118"/>
                  </a:lnTo>
                  <a:lnTo>
                    <a:pt x="26" y="114"/>
                  </a:lnTo>
                  <a:lnTo>
                    <a:pt x="18" y="110"/>
                  </a:lnTo>
                  <a:lnTo>
                    <a:pt x="18" y="110"/>
                  </a:lnTo>
                  <a:lnTo>
                    <a:pt x="10" y="100"/>
                  </a:lnTo>
                  <a:lnTo>
                    <a:pt x="6" y="90"/>
                  </a:lnTo>
                  <a:lnTo>
                    <a:pt x="2" y="76"/>
                  </a:lnTo>
                  <a:lnTo>
                    <a:pt x="0" y="60"/>
                  </a:lnTo>
                  <a:lnTo>
                    <a:pt x="0" y="60"/>
                  </a:lnTo>
                  <a:lnTo>
                    <a:pt x="2" y="46"/>
                  </a:lnTo>
                  <a:lnTo>
                    <a:pt x="6" y="32"/>
                  </a:lnTo>
                  <a:lnTo>
                    <a:pt x="10" y="20"/>
                  </a:lnTo>
                  <a:lnTo>
                    <a:pt x="18" y="12"/>
                  </a:lnTo>
                  <a:lnTo>
                    <a:pt x="18" y="12"/>
                  </a:lnTo>
                  <a:lnTo>
                    <a:pt x="26" y="6"/>
                  </a:lnTo>
                  <a:lnTo>
                    <a:pt x="34" y="2"/>
                  </a:lnTo>
                  <a:lnTo>
                    <a:pt x="44" y="0"/>
                  </a:lnTo>
                  <a:lnTo>
                    <a:pt x="54" y="0"/>
                  </a:lnTo>
                  <a:lnTo>
                    <a:pt x="54" y="0"/>
                  </a:lnTo>
                  <a:lnTo>
                    <a:pt x="66" y="0"/>
                  </a:lnTo>
                  <a:lnTo>
                    <a:pt x="76" y="4"/>
                  </a:lnTo>
                  <a:lnTo>
                    <a:pt x="86" y="8"/>
                  </a:lnTo>
                  <a:lnTo>
                    <a:pt x="94" y="16"/>
                  </a:lnTo>
                  <a:lnTo>
                    <a:pt x="74" y="36"/>
                  </a:lnTo>
                  <a:lnTo>
                    <a:pt x="74" y="36"/>
                  </a:lnTo>
                  <a:lnTo>
                    <a:pt x="64" y="28"/>
                  </a:lnTo>
                  <a:lnTo>
                    <a:pt x="54" y="26"/>
                  </a:lnTo>
                  <a:lnTo>
                    <a:pt x="54" y="26"/>
                  </a:lnTo>
                  <a:lnTo>
                    <a:pt x="44" y="28"/>
                  </a:lnTo>
                  <a:lnTo>
                    <a:pt x="38" y="34"/>
                  </a:lnTo>
                  <a:lnTo>
                    <a:pt x="38" y="34"/>
                  </a:lnTo>
                  <a:lnTo>
                    <a:pt x="34" y="40"/>
                  </a:lnTo>
                  <a:lnTo>
                    <a:pt x="32" y="44"/>
                  </a:lnTo>
                  <a:lnTo>
                    <a:pt x="30" y="60"/>
                  </a:lnTo>
                  <a:lnTo>
                    <a:pt x="30" y="60"/>
                  </a:lnTo>
                  <a:lnTo>
                    <a:pt x="32" y="76"/>
                  </a:lnTo>
                  <a:lnTo>
                    <a:pt x="34" y="82"/>
                  </a:lnTo>
                  <a:lnTo>
                    <a:pt x="38" y="88"/>
                  </a:lnTo>
                  <a:lnTo>
                    <a:pt x="38" y="88"/>
                  </a:lnTo>
                  <a:lnTo>
                    <a:pt x="44" y="94"/>
                  </a:lnTo>
                  <a:lnTo>
                    <a:pt x="54" y="96"/>
                  </a:lnTo>
                  <a:lnTo>
                    <a:pt x="54" y="96"/>
                  </a:lnTo>
                  <a:lnTo>
                    <a:pt x="64" y="92"/>
                  </a:lnTo>
                  <a:lnTo>
                    <a:pt x="74" y="86"/>
                  </a:lnTo>
                  <a:lnTo>
                    <a:pt x="94" y="10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44" name="Freeform 36"/>
            <p:cNvSpPr>
              <a:spLocks/>
            </p:cNvSpPr>
            <p:nvPr/>
          </p:nvSpPr>
          <p:spPr bwMode="auto">
            <a:xfrm>
              <a:off x="1824" y="2087"/>
              <a:ext cx="100" cy="162"/>
            </a:xfrm>
            <a:custGeom>
              <a:avLst/>
              <a:gdLst/>
              <a:ahLst/>
              <a:cxnLst>
                <a:cxn ang="0">
                  <a:pos x="100" y="162"/>
                </a:cxn>
                <a:cxn ang="0">
                  <a:pos x="70" y="162"/>
                </a:cxn>
                <a:cxn ang="0">
                  <a:pos x="70" y="90"/>
                </a:cxn>
                <a:cxn ang="0">
                  <a:pos x="70" y="90"/>
                </a:cxn>
                <a:cxn ang="0">
                  <a:pos x="68" y="80"/>
                </a:cxn>
                <a:cxn ang="0">
                  <a:pos x="64" y="72"/>
                </a:cxn>
                <a:cxn ang="0">
                  <a:pos x="64" y="72"/>
                </a:cxn>
                <a:cxn ang="0">
                  <a:pos x="58" y="70"/>
                </a:cxn>
                <a:cxn ang="0">
                  <a:pos x="50" y="68"/>
                </a:cxn>
                <a:cxn ang="0">
                  <a:pos x="50" y="68"/>
                </a:cxn>
                <a:cxn ang="0">
                  <a:pos x="42" y="70"/>
                </a:cxn>
                <a:cxn ang="0">
                  <a:pos x="38" y="72"/>
                </a:cxn>
                <a:cxn ang="0">
                  <a:pos x="38" y="72"/>
                </a:cxn>
                <a:cxn ang="0">
                  <a:pos x="32" y="80"/>
                </a:cxn>
                <a:cxn ang="0">
                  <a:pos x="32" y="90"/>
                </a:cxn>
                <a:cxn ang="0">
                  <a:pos x="32" y="162"/>
                </a:cxn>
                <a:cxn ang="0">
                  <a:pos x="0" y="162"/>
                </a:cxn>
                <a:cxn ang="0">
                  <a:pos x="0" y="0"/>
                </a:cxn>
                <a:cxn ang="0">
                  <a:pos x="32" y="0"/>
                </a:cxn>
                <a:cxn ang="0">
                  <a:pos x="32" y="54"/>
                </a:cxn>
                <a:cxn ang="0">
                  <a:pos x="32" y="54"/>
                </a:cxn>
                <a:cxn ang="0">
                  <a:pos x="38" y="48"/>
                </a:cxn>
                <a:cxn ang="0">
                  <a:pos x="44" y="44"/>
                </a:cxn>
                <a:cxn ang="0">
                  <a:pos x="52" y="42"/>
                </a:cxn>
                <a:cxn ang="0">
                  <a:pos x="60" y="42"/>
                </a:cxn>
                <a:cxn ang="0">
                  <a:pos x="60" y="42"/>
                </a:cxn>
                <a:cxn ang="0">
                  <a:pos x="68" y="42"/>
                </a:cxn>
                <a:cxn ang="0">
                  <a:pos x="76" y="44"/>
                </a:cxn>
                <a:cxn ang="0">
                  <a:pos x="84" y="48"/>
                </a:cxn>
                <a:cxn ang="0">
                  <a:pos x="90" y="54"/>
                </a:cxn>
                <a:cxn ang="0">
                  <a:pos x="90" y="54"/>
                </a:cxn>
                <a:cxn ang="0">
                  <a:pos x="94" y="60"/>
                </a:cxn>
                <a:cxn ang="0">
                  <a:pos x="96" y="68"/>
                </a:cxn>
                <a:cxn ang="0">
                  <a:pos x="98" y="76"/>
                </a:cxn>
                <a:cxn ang="0">
                  <a:pos x="100" y="86"/>
                </a:cxn>
                <a:cxn ang="0">
                  <a:pos x="100" y="162"/>
                </a:cxn>
              </a:cxnLst>
              <a:rect l="0" t="0" r="r" b="b"/>
              <a:pathLst>
                <a:path w="100" h="162">
                  <a:moveTo>
                    <a:pt x="100" y="162"/>
                  </a:moveTo>
                  <a:lnTo>
                    <a:pt x="70" y="162"/>
                  </a:lnTo>
                  <a:lnTo>
                    <a:pt x="70" y="90"/>
                  </a:lnTo>
                  <a:lnTo>
                    <a:pt x="70" y="90"/>
                  </a:lnTo>
                  <a:lnTo>
                    <a:pt x="68" y="80"/>
                  </a:lnTo>
                  <a:lnTo>
                    <a:pt x="64" y="72"/>
                  </a:lnTo>
                  <a:lnTo>
                    <a:pt x="64" y="72"/>
                  </a:lnTo>
                  <a:lnTo>
                    <a:pt x="58" y="70"/>
                  </a:lnTo>
                  <a:lnTo>
                    <a:pt x="50" y="68"/>
                  </a:lnTo>
                  <a:lnTo>
                    <a:pt x="50" y="68"/>
                  </a:lnTo>
                  <a:lnTo>
                    <a:pt x="42" y="70"/>
                  </a:lnTo>
                  <a:lnTo>
                    <a:pt x="38" y="72"/>
                  </a:lnTo>
                  <a:lnTo>
                    <a:pt x="38" y="72"/>
                  </a:lnTo>
                  <a:lnTo>
                    <a:pt x="32" y="80"/>
                  </a:lnTo>
                  <a:lnTo>
                    <a:pt x="32" y="90"/>
                  </a:lnTo>
                  <a:lnTo>
                    <a:pt x="32" y="162"/>
                  </a:lnTo>
                  <a:lnTo>
                    <a:pt x="0" y="162"/>
                  </a:lnTo>
                  <a:lnTo>
                    <a:pt x="0" y="0"/>
                  </a:lnTo>
                  <a:lnTo>
                    <a:pt x="32" y="0"/>
                  </a:lnTo>
                  <a:lnTo>
                    <a:pt x="32" y="54"/>
                  </a:lnTo>
                  <a:lnTo>
                    <a:pt x="32" y="54"/>
                  </a:lnTo>
                  <a:lnTo>
                    <a:pt x="38" y="48"/>
                  </a:lnTo>
                  <a:lnTo>
                    <a:pt x="44" y="44"/>
                  </a:lnTo>
                  <a:lnTo>
                    <a:pt x="52" y="42"/>
                  </a:lnTo>
                  <a:lnTo>
                    <a:pt x="60" y="42"/>
                  </a:lnTo>
                  <a:lnTo>
                    <a:pt x="60" y="42"/>
                  </a:lnTo>
                  <a:lnTo>
                    <a:pt x="68" y="42"/>
                  </a:lnTo>
                  <a:lnTo>
                    <a:pt x="76" y="44"/>
                  </a:lnTo>
                  <a:lnTo>
                    <a:pt x="84" y="48"/>
                  </a:lnTo>
                  <a:lnTo>
                    <a:pt x="90" y="54"/>
                  </a:lnTo>
                  <a:lnTo>
                    <a:pt x="90" y="54"/>
                  </a:lnTo>
                  <a:lnTo>
                    <a:pt x="94" y="60"/>
                  </a:lnTo>
                  <a:lnTo>
                    <a:pt x="96" y="68"/>
                  </a:lnTo>
                  <a:lnTo>
                    <a:pt x="98" y="76"/>
                  </a:lnTo>
                  <a:lnTo>
                    <a:pt x="100" y="86"/>
                  </a:lnTo>
                  <a:lnTo>
                    <a:pt x="100" y="16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45" name="Freeform 37"/>
            <p:cNvSpPr>
              <a:spLocks/>
            </p:cNvSpPr>
            <p:nvPr/>
          </p:nvSpPr>
          <p:spPr bwMode="auto">
            <a:xfrm>
              <a:off x="1956" y="2129"/>
              <a:ext cx="98" cy="120"/>
            </a:xfrm>
            <a:custGeom>
              <a:avLst/>
              <a:gdLst/>
              <a:ahLst/>
              <a:cxnLst>
                <a:cxn ang="0">
                  <a:pos x="98" y="120"/>
                </a:cxn>
                <a:cxn ang="0">
                  <a:pos x="68" y="120"/>
                </a:cxn>
                <a:cxn ang="0">
                  <a:pos x="68" y="48"/>
                </a:cxn>
                <a:cxn ang="0">
                  <a:pos x="68" y="48"/>
                </a:cxn>
                <a:cxn ang="0">
                  <a:pos x="68" y="38"/>
                </a:cxn>
                <a:cxn ang="0">
                  <a:pos x="62" y="32"/>
                </a:cxn>
                <a:cxn ang="0">
                  <a:pos x="62" y="32"/>
                </a:cxn>
                <a:cxn ang="0">
                  <a:pos x="56" y="28"/>
                </a:cxn>
                <a:cxn ang="0">
                  <a:pos x="50" y="26"/>
                </a:cxn>
                <a:cxn ang="0">
                  <a:pos x="50" y="26"/>
                </a:cxn>
                <a:cxn ang="0">
                  <a:pos x="42" y="28"/>
                </a:cxn>
                <a:cxn ang="0">
                  <a:pos x="36" y="32"/>
                </a:cxn>
                <a:cxn ang="0">
                  <a:pos x="36" y="32"/>
                </a:cxn>
                <a:cxn ang="0">
                  <a:pos x="32" y="38"/>
                </a:cxn>
                <a:cxn ang="0">
                  <a:pos x="30" y="48"/>
                </a:cxn>
                <a:cxn ang="0">
                  <a:pos x="30" y="120"/>
                </a:cxn>
                <a:cxn ang="0">
                  <a:pos x="0" y="120"/>
                </a:cxn>
                <a:cxn ang="0">
                  <a:pos x="0" y="0"/>
                </a:cxn>
                <a:cxn ang="0">
                  <a:pos x="28" y="0"/>
                </a:cxn>
                <a:cxn ang="0">
                  <a:pos x="28" y="12"/>
                </a:cxn>
                <a:cxn ang="0">
                  <a:pos x="28" y="12"/>
                </a:cxn>
                <a:cxn ang="0">
                  <a:pos x="34" y="6"/>
                </a:cxn>
                <a:cxn ang="0">
                  <a:pos x="42" y="2"/>
                </a:cxn>
                <a:cxn ang="0">
                  <a:pos x="50" y="0"/>
                </a:cxn>
                <a:cxn ang="0">
                  <a:pos x="58" y="0"/>
                </a:cxn>
                <a:cxn ang="0">
                  <a:pos x="58" y="0"/>
                </a:cxn>
                <a:cxn ang="0">
                  <a:pos x="66" y="0"/>
                </a:cxn>
                <a:cxn ang="0">
                  <a:pos x="74" y="2"/>
                </a:cxn>
                <a:cxn ang="0">
                  <a:pos x="82" y="6"/>
                </a:cxn>
                <a:cxn ang="0">
                  <a:pos x="86" y="10"/>
                </a:cxn>
                <a:cxn ang="0">
                  <a:pos x="86" y="10"/>
                </a:cxn>
                <a:cxn ang="0">
                  <a:pos x="92" y="16"/>
                </a:cxn>
                <a:cxn ang="0">
                  <a:pos x="96" y="24"/>
                </a:cxn>
                <a:cxn ang="0">
                  <a:pos x="98" y="34"/>
                </a:cxn>
                <a:cxn ang="0">
                  <a:pos x="98" y="44"/>
                </a:cxn>
                <a:cxn ang="0">
                  <a:pos x="98" y="120"/>
                </a:cxn>
              </a:cxnLst>
              <a:rect l="0" t="0" r="r" b="b"/>
              <a:pathLst>
                <a:path w="98" h="120">
                  <a:moveTo>
                    <a:pt x="98" y="120"/>
                  </a:moveTo>
                  <a:lnTo>
                    <a:pt x="68" y="120"/>
                  </a:lnTo>
                  <a:lnTo>
                    <a:pt x="68" y="48"/>
                  </a:lnTo>
                  <a:lnTo>
                    <a:pt x="68" y="48"/>
                  </a:lnTo>
                  <a:lnTo>
                    <a:pt x="68" y="38"/>
                  </a:lnTo>
                  <a:lnTo>
                    <a:pt x="62" y="32"/>
                  </a:lnTo>
                  <a:lnTo>
                    <a:pt x="62" y="32"/>
                  </a:lnTo>
                  <a:lnTo>
                    <a:pt x="56" y="28"/>
                  </a:lnTo>
                  <a:lnTo>
                    <a:pt x="50" y="26"/>
                  </a:lnTo>
                  <a:lnTo>
                    <a:pt x="50" y="26"/>
                  </a:lnTo>
                  <a:lnTo>
                    <a:pt x="42" y="28"/>
                  </a:lnTo>
                  <a:lnTo>
                    <a:pt x="36" y="32"/>
                  </a:lnTo>
                  <a:lnTo>
                    <a:pt x="36" y="32"/>
                  </a:lnTo>
                  <a:lnTo>
                    <a:pt x="32" y="38"/>
                  </a:lnTo>
                  <a:lnTo>
                    <a:pt x="30" y="48"/>
                  </a:lnTo>
                  <a:lnTo>
                    <a:pt x="30" y="120"/>
                  </a:lnTo>
                  <a:lnTo>
                    <a:pt x="0" y="120"/>
                  </a:lnTo>
                  <a:lnTo>
                    <a:pt x="0" y="0"/>
                  </a:lnTo>
                  <a:lnTo>
                    <a:pt x="28" y="0"/>
                  </a:lnTo>
                  <a:lnTo>
                    <a:pt x="28" y="12"/>
                  </a:lnTo>
                  <a:lnTo>
                    <a:pt x="28" y="12"/>
                  </a:lnTo>
                  <a:lnTo>
                    <a:pt x="34" y="6"/>
                  </a:lnTo>
                  <a:lnTo>
                    <a:pt x="42" y="2"/>
                  </a:lnTo>
                  <a:lnTo>
                    <a:pt x="50" y="0"/>
                  </a:lnTo>
                  <a:lnTo>
                    <a:pt x="58" y="0"/>
                  </a:lnTo>
                  <a:lnTo>
                    <a:pt x="58" y="0"/>
                  </a:lnTo>
                  <a:lnTo>
                    <a:pt x="66" y="0"/>
                  </a:lnTo>
                  <a:lnTo>
                    <a:pt x="74" y="2"/>
                  </a:lnTo>
                  <a:lnTo>
                    <a:pt x="82" y="6"/>
                  </a:lnTo>
                  <a:lnTo>
                    <a:pt x="86" y="10"/>
                  </a:lnTo>
                  <a:lnTo>
                    <a:pt x="86" y="10"/>
                  </a:lnTo>
                  <a:lnTo>
                    <a:pt x="92" y="16"/>
                  </a:lnTo>
                  <a:lnTo>
                    <a:pt x="96" y="24"/>
                  </a:lnTo>
                  <a:lnTo>
                    <a:pt x="98" y="34"/>
                  </a:lnTo>
                  <a:lnTo>
                    <a:pt x="98" y="44"/>
                  </a:lnTo>
                  <a:lnTo>
                    <a:pt x="98"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46" name="Freeform 38"/>
            <p:cNvSpPr>
              <a:spLocks noEditPoints="1"/>
            </p:cNvSpPr>
            <p:nvPr/>
          </p:nvSpPr>
          <p:spPr bwMode="auto">
            <a:xfrm>
              <a:off x="2082" y="2129"/>
              <a:ext cx="104" cy="122"/>
            </a:xfrm>
            <a:custGeom>
              <a:avLst/>
              <a:gdLst/>
              <a:ahLst/>
              <a:cxnLst>
                <a:cxn ang="0">
                  <a:pos x="28" y="70"/>
                </a:cxn>
                <a:cxn ang="0">
                  <a:pos x="30" y="80"/>
                </a:cxn>
                <a:cxn ang="0">
                  <a:pos x="36" y="90"/>
                </a:cxn>
                <a:cxn ang="0">
                  <a:pos x="54" y="96"/>
                </a:cxn>
                <a:cxn ang="0">
                  <a:pos x="62" y="96"/>
                </a:cxn>
                <a:cxn ang="0">
                  <a:pos x="76" y="90"/>
                </a:cxn>
                <a:cxn ang="0">
                  <a:pos x="100" y="104"/>
                </a:cxn>
                <a:cxn ang="0">
                  <a:pos x="90" y="112"/>
                </a:cxn>
                <a:cxn ang="0">
                  <a:pos x="80" y="118"/>
                </a:cxn>
                <a:cxn ang="0">
                  <a:pos x="54" y="122"/>
                </a:cxn>
                <a:cxn ang="0">
                  <a:pos x="42" y="120"/>
                </a:cxn>
                <a:cxn ang="0">
                  <a:pos x="20" y="114"/>
                </a:cxn>
                <a:cxn ang="0">
                  <a:pos x="6" y="98"/>
                </a:cxn>
                <a:cxn ang="0">
                  <a:pos x="0" y="74"/>
                </a:cxn>
                <a:cxn ang="0">
                  <a:pos x="0" y="60"/>
                </a:cxn>
                <a:cxn ang="0">
                  <a:pos x="2" y="34"/>
                </a:cxn>
                <a:cxn ang="0">
                  <a:pos x="14" y="16"/>
                </a:cxn>
                <a:cxn ang="0">
                  <a:pos x="22" y="8"/>
                </a:cxn>
                <a:cxn ang="0">
                  <a:pos x="40" y="0"/>
                </a:cxn>
                <a:cxn ang="0">
                  <a:pos x="52" y="0"/>
                </a:cxn>
                <a:cxn ang="0">
                  <a:pos x="74" y="4"/>
                </a:cxn>
                <a:cxn ang="0">
                  <a:pos x="90" y="16"/>
                </a:cxn>
                <a:cxn ang="0">
                  <a:pos x="96" y="24"/>
                </a:cxn>
                <a:cxn ang="0">
                  <a:pos x="102" y="44"/>
                </a:cxn>
                <a:cxn ang="0">
                  <a:pos x="104" y="70"/>
                </a:cxn>
                <a:cxn ang="0">
                  <a:pos x="74" y="50"/>
                </a:cxn>
                <a:cxn ang="0">
                  <a:pos x="72" y="36"/>
                </a:cxn>
                <a:cxn ang="0">
                  <a:pos x="68" y="32"/>
                </a:cxn>
                <a:cxn ang="0">
                  <a:pos x="58" y="26"/>
                </a:cxn>
                <a:cxn ang="0">
                  <a:pos x="52" y="24"/>
                </a:cxn>
                <a:cxn ang="0">
                  <a:pos x="40" y="28"/>
                </a:cxn>
                <a:cxn ang="0">
                  <a:pos x="32" y="36"/>
                </a:cxn>
                <a:cxn ang="0">
                  <a:pos x="30" y="42"/>
                </a:cxn>
                <a:cxn ang="0">
                  <a:pos x="74" y="50"/>
                </a:cxn>
              </a:cxnLst>
              <a:rect l="0" t="0" r="r" b="b"/>
              <a:pathLst>
                <a:path w="104" h="122">
                  <a:moveTo>
                    <a:pt x="104" y="70"/>
                  </a:moveTo>
                  <a:lnTo>
                    <a:pt x="28" y="70"/>
                  </a:lnTo>
                  <a:lnTo>
                    <a:pt x="28" y="70"/>
                  </a:lnTo>
                  <a:lnTo>
                    <a:pt x="30" y="80"/>
                  </a:lnTo>
                  <a:lnTo>
                    <a:pt x="36" y="90"/>
                  </a:lnTo>
                  <a:lnTo>
                    <a:pt x="36" y="90"/>
                  </a:lnTo>
                  <a:lnTo>
                    <a:pt x="44" y="94"/>
                  </a:lnTo>
                  <a:lnTo>
                    <a:pt x="54" y="96"/>
                  </a:lnTo>
                  <a:lnTo>
                    <a:pt x="54" y="96"/>
                  </a:lnTo>
                  <a:lnTo>
                    <a:pt x="62" y="96"/>
                  </a:lnTo>
                  <a:lnTo>
                    <a:pt x="70" y="94"/>
                  </a:lnTo>
                  <a:lnTo>
                    <a:pt x="76" y="90"/>
                  </a:lnTo>
                  <a:lnTo>
                    <a:pt x="82" y="86"/>
                  </a:lnTo>
                  <a:lnTo>
                    <a:pt x="100" y="104"/>
                  </a:lnTo>
                  <a:lnTo>
                    <a:pt x="100" y="104"/>
                  </a:lnTo>
                  <a:lnTo>
                    <a:pt x="90" y="112"/>
                  </a:lnTo>
                  <a:lnTo>
                    <a:pt x="80" y="118"/>
                  </a:lnTo>
                  <a:lnTo>
                    <a:pt x="80" y="118"/>
                  </a:lnTo>
                  <a:lnTo>
                    <a:pt x="68" y="120"/>
                  </a:lnTo>
                  <a:lnTo>
                    <a:pt x="54" y="122"/>
                  </a:lnTo>
                  <a:lnTo>
                    <a:pt x="54" y="122"/>
                  </a:lnTo>
                  <a:lnTo>
                    <a:pt x="42" y="120"/>
                  </a:lnTo>
                  <a:lnTo>
                    <a:pt x="30" y="118"/>
                  </a:lnTo>
                  <a:lnTo>
                    <a:pt x="20" y="114"/>
                  </a:lnTo>
                  <a:lnTo>
                    <a:pt x="14" y="106"/>
                  </a:lnTo>
                  <a:lnTo>
                    <a:pt x="6" y="98"/>
                  </a:lnTo>
                  <a:lnTo>
                    <a:pt x="2" y="88"/>
                  </a:lnTo>
                  <a:lnTo>
                    <a:pt x="0" y="74"/>
                  </a:lnTo>
                  <a:lnTo>
                    <a:pt x="0" y="60"/>
                  </a:lnTo>
                  <a:lnTo>
                    <a:pt x="0" y="60"/>
                  </a:lnTo>
                  <a:lnTo>
                    <a:pt x="0" y="48"/>
                  </a:lnTo>
                  <a:lnTo>
                    <a:pt x="2" y="34"/>
                  </a:lnTo>
                  <a:lnTo>
                    <a:pt x="8" y="24"/>
                  </a:lnTo>
                  <a:lnTo>
                    <a:pt x="14" y="16"/>
                  </a:lnTo>
                  <a:lnTo>
                    <a:pt x="14" y="16"/>
                  </a:lnTo>
                  <a:lnTo>
                    <a:pt x="22" y="8"/>
                  </a:lnTo>
                  <a:lnTo>
                    <a:pt x="30" y="4"/>
                  </a:lnTo>
                  <a:lnTo>
                    <a:pt x="40" y="0"/>
                  </a:lnTo>
                  <a:lnTo>
                    <a:pt x="52" y="0"/>
                  </a:lnTo>
                  <a:lnTo>
                    <a:pt x="52" y="0"/>
                  </a:lnTo>
                  <a:lnTo>
                    <a:pt x="62" y="0"/>
                  </a:lnTo>
                  <a:lnTo>
                    <a:pt x="74" y="4"/>
                  </a:lnTo>
                  <a:lnTo>
                    <a:pt x="82" y="8"/>
                  </a:lnTo>
                  <a:lnTo>
                    <a:pt x="90" y="16"/>
                  </a:lnTo>
                  <a:lnTo>
                    <a:pt x="90" y="16"/>
                  </a:lnTo>
                  <a:lnTo>
                    <a:pt x="96" y="24"/>
                  </a:lnTo>
                  <a:lnTo>
                    <a:pt x="100" y="34"/>
                  </a:lnTo>
                  <a:lnTo>
                    <a:pt x="102" y="44"/>
                  </a:lnTo>
                  <a:lnTo>
                    <a:pt x="104" y="56"/>
                  </a:lnTo>
                  <a:lnTo>
                    <a:pt x="104" y="70"/>
                  </a:lnTo>
                  <a:close/>
                  <a:moveTo>
                    <a:pt x="74" y="50"/>
                  </a:moveTo>
                  <a:lnTo>
                    <a:pt x="74" y="50"/>
                  </a:lnTo>
                  <a:lnTo>
                    <a:pt x="74" y="42"/>
                  </a:lnTo>
                  <a:lnTo>
                    <a:pt x="72" y="36"/>
                  </a:lnTo>
                  <a:lnTo>
                    <a:pt x="72" y="36"/>
                  </a:lnTo>
                  <a:lnTo>
                    <a:pt x="68" y="32"/>
                  </a:lnTo>
                  <a:lnTo>
                    <a:pt x="64" y="28"/>
                  </a:lnTo>
                  <a:lnTo>
                    <a:pt x="58" y="26"/>
                  </a:lnTo>
                  <a:lnTo>
                    <a:pt x="52" y="24"/>
                  </a:lnTo>
                  <a:lnTo>
                    <a:pt x="52" y="24"/>
                  </a:lnTo>
                  <a:lnTo>
                    <a:pt x="44" y="26"/>
                  </a:lnTo>
                  <a:lnTo>
                    <a:pt x="40" y="28"/>
                  </a:lnTo>
                  <a:lnTo>
                    <a:pt x="34" y="32"/>
                  </a:lnTo>
                  <a:lnTo>
                    <a:pt x="32" y="36"/>
                  </a:lnTo>
                  <a:lnTo>
                    <a:pt x="32" y="36"/>
                  </a:lnTo>
                  <a:lnTo>
                    <a:pt x="30" y="42"/>
                  </a:lnTo>
                  <a:lnTo>
                    <a:pt x="28" y="50"/>
                  </a:lnTo>
                  <a:lnTo>
                    <a:pt x="74" y="5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47" name="Freeform 39"/>
            <p:cNvSpPr>
              <a:spLocks/>
            </p:cNvSpPr>
            <p:nvPr/>
          </p:nvSpPr>
          <p:spPr bwMode="auto">
            <a:xfrm>
              <a:off x="2212" y="2129"/>
              <a:ext cx="88" cy="120"/>
            </a:xfrm>
            <a:custGeom>
              <a:avLst/>
              <a:gdLst/>
              <a:ahLst/>
              <a:cxnLst>
                <a:cxn ang="0">
                  <a:pos x="88" y="10"/>
                </a:cxn>
                <a:cxn ang="0">
                  <a:pos x="66" y="34"/>
                </a:cxn>
                <a:cxn ang="0">
                  <a:pos x="66" y="34"/>
                </a:cxn>
                <a:cxn ang="0">
                  <a:pos x="58" y="28"/>
                </a:cxn>
                <a:cxn ang="0">
                  <a:pos x="50" y="26"/>
                </a:cxn>
                <a:cxn ang="0">
                  <a:pos x="50" y="26"/>
                </a:cxn>
                <a:cxn ang="0">
                  <a:pos x="44" y="28"/>
                </a:cxn>
                <a:cxn ang="0">
                  <a:pos x="38" y="32"/>
                </a:cxn>
                <a:cxn ang="0">
                  <a:pos x="38" y="32"/>
                </a:cxn>
                <a:cxn ang="0">
                  <a:pos x="32" y="38"/>
                </a:cxn>
                <a:cxn ang="0">
                  <a:pos x="30" y="48"/>
                </a:cxn>
                <a:cxn ang="0">
                  <a:pos x="30" y="120"/>
                </a:cxn>
                <a:cxn ang="0">
                  <a:pos x="0" y="120"/>
                </a:cxn>
                <a:cxn ang="0">
                  <a:pos x="0" y="0"/>
                </a:cxn>
                <a:cxn ang="0">
                  <a:pos x="30" y="0"/>
                </a:cxn>
                <a:cxn ang="0">
                  <a:pos x="30" y="12"/>
                </a:cxn>
                <a:cxn ang="0">
                  <a:pos x="30" y="12"/>
                </a:cxn>
                <a:cxn ang="0">
                  <a:pos x="36" y="6"/>
                </a:cxn>
                <a:cxn ang="0">
                  <a:pos x="44" y="2"/>
                </a:cxn>
                <a:cxn ang="0">
                  <a:pos x="52" y="0"/>
                </a:cxn>
                <a:cxn ang="0">
                  <a:pos x="60" y="0"/>
                </a:cxn>
                <a:cxn ang="0">
                  <a:pos x="60" y="0"/>
                </a:cxn>
                <a:cxn ang="0">
                  <a:pos x="68" y="0"/>
                </a:cxn>
                <a:cxn ang="0">
                  <a:pos x="76" y="2"/>
                </a:cxn>
                <a:cxn ang="0">
                  <a:pos x="82" y="6"/>
                </a:cxn>
                <a:cxn ang="0">
                  <a:pos x="88" y="10"/>
                </a:cxn>
                <a:cxn ang="0">
                  <a:pos x="88" y="10"/>
                </a:cxn>
              </a:cxnLst>
              <a:rect l="0" t="0" r="r" b="b"/>
              <a:pathLst>
                <a:path w="88" h="120">
                  <a:moveTo>
                    <a:pt x="88" y="10"/>
                  </a:moveTo>
                  <a:lnTo>
                    <a:pt x="66" y="34"/>
                  </a:lnTo>
                  <a:lnTo>
                    <a:pt x="66" y="34"/>
                  </a:lnTo>
                  <a:lnTo>
                    <a:pt x="58" y="28"/>
                  </a:lnTo>
                  <a:lnTo>
                    <a:pt x="50" y="26"/>
                  </a:lnTo>
                  <a:lnTo>
                    <a:pt x="50" y="26"/>
                  </a:lnTo>
                  <a:lnTo>
                    <a:pt x="44" y="28"/>
                  </a:lnTo>
                  <a:lnTo>
                    <a:pt x="38" y="32"/>
                  </a:lnTo>
                  <a:lnTo>
                    <a:pt x="38" y="32"/>
                  </a:lnTo>
                  <a:lnTo>
                    <a:pt x="32" y="38"/>
                  </a:lnTo>
                  <a:lnTo>
                    <a:pt x="30" y="48"/>
                  </a:lnTo>
                  <a:lnTo>
                    <a:pt x="30" y="120"/>
                  </a:lnTo>
                  <a:lnTo>
                    <a:pt x="0" y="120"/>
                  </a:lnTo>
                  <a:lnTo>
                    <a:pt x="0" y="0"/>
                  </a:lnTo>
                  <a:lnTo>
                    <a:pt x="30" y="0"/>
                  </a:lnTo>
                  <a:lnTo>
                    <a:pt x="30" y="12"/>
                  </a:lnTo>
                  <a:lnTo>
                    <a:pt x="30" y="12"/>
                  </a:lnTo>
                  <a:lnTo>
                    <a:pt x="36" y="6"/>
                  </a:lnTo>
                  <a:lnTo>
                    <a:pt x="44" y="2"/>
                  </a:lnTo>
                  <a:lnTo>
                    <a:pt x="52" y="0"/>
                  </a:lnTo>
                  <a:lnTo>
                    <a:pt x="60" y="0"/>
                  </a:lnTo>
                  <a:lnTo>
                    <a:pt x="60" y="0"/>
                  </a:lnTo>
                  <a:lnTo>
                    <a:pt x="68" y="0"/>
                  </a:lnTo>
                  <a:lnTo>
                    <a:pt x="76" y="2"/>
                  </a:lnTo>
                  <a:lnTo>
                    <a:pt x="82" y="6"/>
                  </a:lnTo>
                  <a:lnTo>
                    <a:pt x="88" y="10"/>
                  </a:lnTo>
                  <a:lnTo>
                    <a:pt x="88" y="1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48" name="Freeform 40"/>
            <p:cNvSpPr>
              <a:spLocks noEditPoints="1"/>
            </p:cNvSpPr>
            <p:nvPr/>
          </p:nvSpPr>
          <p:spPr bwMode="auto">
            <a:xfrm>
              <a:off x="2312" y="2129"/>
              <a:ext cx="104" cy="122"/>
            </a:xfrm>
            <a:custGeom>
              <a:avLst/>
              <a:gdLst/>
              <a:ahLst/>
              <a:cxnLst>
                <a:cxn ang="0">
                  <a:pos x="28" y="70"/>
                </a:cxn>
                <a:cxn ang="0">
                  <a:pos x="30" y="80"/>
                </a:cxn>
                <a:cxn ang="0">
                  <a:pos x="36" y="90"/>
                </a:cxn>
                <a:cxn ang="0">
                  <a:pos x="56" y="96"/>
                </a:cxn>
                <a:cxn ang="0">
                  <a:pos x="62" y="96"/>
                </a:cxn>
                <a:cxn ang="0">
                  <a:pos x="76" y="90"/>
                </a:cxn>
                <a:cxn ang="0">
                  <a:pos x="100" y="104"/>
                </a:cxn>
                <a:cxn ang="0">
                  <a:pos x="90" y="112"/>
                </a:cxn>
                <a:cxn ang="0">
                  <a:pos x="80" y="118"/>
                </a:cxn>
                <a:cxn ang="0">
                  <a:pos x="54" y="122"/>
                </a:cxn>
                <a:cxn ang="0">
                  <a:pos x="42" y="120"/>
                </a:cxn>
                <a:cxn ang="0">
                  <a:pos x="22" y="114"/>
                </a:cxn>
                <a:cxn ang="0">
                  <a:pos x="8" y="98"/>
                </a:cxn>
                <a:cxn ang="0">
                  <a:pos x="0" y="74"/>
                </a:cxn>
                <a:cxn ang="0">
                  <a:pos x="0" y="60"/>
                </a:cxn>
                <a:cxn ang="0">
                  <a:pos x="4" y="34"/>
                </a:cxn>
                <a:cxn ang="0">
                  <a:pos x="14" y="16"/>
                </a:cxn>
                <a:cxn ang="0">
                  <a:pos x="22" y="8"/>
                </a:cxn>
                <a:cxn ang="0">
                  <a:pos x="40" y="0"/>
                </a:cxn>
                <a:cxn ang="0">
                  <a:pos x="52" y="0"/>
                </a:cxn>
                <a:cxn ang="0">
                  <a:pos x="74" y="4"/>
                </a:cxn>
                <a:cxn ang="0">
                  <a:pos x="90" y="16"/>
                </a:cxn>
                <a:cxn ang="0">
                  <a:pos x="96" y="24"/>
                </a:cxn>
                <a:cxn ang="0">
                  <a:pos x="102" y="44"/>
                </a:cxn>
                <a:cxn ang="0">
                  <a:pos x="104" y="70"/>
                </a:cxn>
                <a:cxn ang="0">
                  <a:pos x="74" y="50"/>
                </a:cxn>
                <a:cxn ang="0">
                  <a:pos x="72" y="36"/>
                </a:cxn>
                <a:cxn ang="0">
                  <a:pos x="68" y="32"/>
                </a:cxn>
                <a:cxn ang="0">
                  <a:pos x="58" y="26"/>
                </a:cxn>
                <a:cxn ang="0">
                  <a:pos x="52" y="24"/>
                </a:cxn>
                <a:cxn ang="0">
                  <a:pos x="40" y="28"/>
                </a:cxn>
                <a:cxn ang="0">
                  <a:pos x="32" y="36"/>
                </a:cxn>
                <a:cxn ang="0">
                  <a:pos x="30" y="42"/>
                </a:cxn>
                <a:cxn ang="0">
                  <a:pos x="74" y="50"/>
                </a:cxn>
              </a:cxnLst>
              <a:rect l="0" t="0" r="r" b="b"/>
              <a:pathLst>
                <a:path w="104" h="122">
                  <a:moveTo>
                    <a:pt x="104" y="70"/>
                  </a:moveTo>
                  <a:lnTo>
                    <a:pt x="28" y="70"/>
                  </a:lnTo>
                  <a:lnTo>
                    <a:pt x="28" y="70"/>
                  </a:lnTo>
                  <a:lnTo>
                    <a:pt x="30" y="80"/>
                  </a:lnTo>
                  <a:lnTo>
                    <a:pt x="36" y="90"/>
                  </a:lnTo>
                  <a:lnTo>
                    <a:pt x="36" y="90"/>
                  </a:lnTo>
                  <a:lnTo>
                    <a:pt x="44" y="94"/>
                  </a:lnTo>
                  <a:lnTo>
                    <a:pt x="56" y="96"/>
                  </a:lnTo>
                  <a:lnTo>
                    <a:pt x="56" y="96"/>
                  </a:lnTo>
                  <a:lnTo>
                    <a:pt x="62" y="96"/>
                  </a:lnTo>
                  <a:lnTo>
                    <a:pt x="70" y="94"/>
                  </a:lnTo>
                  <a:lnTo>
                    <a:pt x="76" y="90"/>
                  </a:lnTo>
                  <a:lnTo>
                    <a:pt x="82" y="86"/>
                  </a:lnTo>
                  <a:lnTo>
                    <a:pt x="100" y="104"/>
                  </a:lnTo>
                  <a:lnTo>
                    <a:pt x="100" y="104"/>
                  </a:lnTo>
                  <a:lnTo>
                    <a:pt x="90" y="112"/>
                  </a:lnTo>
                  <a:lnTo>
                    <a:pt x="80" y="118"/>
                  </a:lnTo>
                  <a:lnTo>
                    <a:pt x="80" y="118"/>
                  </a:lnTo>
                  <a:lnTo>
                    <a:pt x="70" y="120"/>
                  </a:lnTo>
                  <a:lnTo>
                    <a:pt x="54" y="122"/>
                  </a:lnTo>
                  <a:lnTo>
                    <a:pt x="54" y="122"/>
                  </a:lnTo>
                  <a:lnTo>
                    <a:pt x="42" y="120"/>
                  </a:lnTo>
                  <a:lnTo>
                    <a:pt x="30" y="118"/>
                  </a:lnTo>
                  <a:lnTo>
                    <a:pt x="22" y="114"/>
                  </a:lnTo>
                  <a:lnTo>
                    <a:pt x="14" y="106"/>
                  </a:lnTo>
                  <a:lnTo>
                    <a:pt x="8" y="98"/>
                  </a:lnTo>
                  <a:lnTo>
                    <a:pt x="2" y="88"/>
                  </a:lnTo>
                  <a:lnTo>
                    <a:pt x="0" y="74"/>
                  </a:lnTo>
                  <a:lnTo>
                    <a:pt x="0" y="60"/>
                  </a:lnTo>
                  <a:lnTo>
                    <a:pt x="0" y="60"/>
                  </a:lnTo>
                  <a:lnTo>
                    <a:pt x="0" y="48"/>
                  </a:lnTo>
                  <a:lnTo>
                    <a:pt x="4" y="34"/>
                  </a:lnTo>
                  <a:lnTo>
                    <a:pt x="8" y="24"/>
                  </a:lnTo>
                  <a:lnTo>
                    <a:pt x="14" y="16"/>
                  </a:lnTo>
                  <a:lnTo>
                    <a:pt x="14" y="16"/>
                  </a:lnTo>
                  <a:lnTo>
                    <a:pt x="22" y="8"/>
                  </a:lnTo>
                  <a:lnTo>
                    <a:pt x="30" y="4"/>
                  </a:lnTo>
                  <a:lnTo>
                    <a:pt x="40" y="0"/>
                  </a:lnTo>
                  <a:lnTo>
                    <a:pt x="52" y="0"/>
                  </a:lnTo>
                  <a:lnTo>
                    <a:pt x="52" y="0"/>
                  </a:lnTo>
                  <a:lnTo>
                    <a:pt x="64" y="0"/>
                  </a:lnTo>
                  <a:lnTo>
                    <a:pt x="74" y="4"/>
                  </a:lnTo>
                  <a:lnTo>
                    <a:pt x="82" y="8"/>
                  </a:lnTo>
                  <a:lnTo>
                    <a:pt x="90" y="16"/>
                  </a:lnTo>
                  <a:lnTo>
                    <a:pt x="90" y="16"/>
                  </a:lnTo>
                  <a:lnTo>
                    <a:pt x="96" y="24"/>
                  </a:lnTo>
                  <a:lnTo>
                    <a:pt x="100" y="34"/>
                  </a:lnTo>
                  <a:lnTo>
                    <a:pt x="102" y="44"/>
                  </a:lnTo>
                  <a:lnTo>
                    <a:pt x="104" y="56"/>
                  </a:lnTo>
                  <a:lnTo>
                    <a:pt x="104" y="70"/>
                  </a:lnTo>
                  <a:close/>
                  <a:moveTo>
                    <a:pt x="74" y="50"/>
                  </a:moveTo>
                  <a:lnTo>
                    <a:pt x="74" y="50"/>
                  </a:lnTo>
                  <a:lnTo>
                    <a:pt x="74" y="42"/>
                  </a:lnTo>
                  <a:lnTo>
                    <a:pt x="72" y="36"/>
                  </a:lnTo>
                  <a:lnTo>
                    <a:pt x="72" y="36"/>
                  </a:lnTo>
                  <a:lnTo>
                    <a:pt x="68" y="32"/>
                  </a:lnTo>
                  <a:lnTo>
                    <a:pt x="64" y="28"/>
                  </a:lnTo>
                  <a:lnTo>
                    <a:pt x="58" y="26"/>
                  </a:lnTo>
                  <a:lnTo>
                    <a:pt x="52" y="24"/>
                  </a:lnTo>
                  <a:lnTo>
                    <a:pt x="52" y="24"/>
                  </a:lnTo>
                  <a:lnTo>
                    <a:pt x="44" y="26"/>
                  </a:lnTo>
                  <a:lnTo>
                    <a:pt x="40" y="28"/>
                  </a:lnTo>
                  <a:lnTo>
                    <a:pt x="34" y="32"/>
                  </a:lnTo>
                  <a:lnTo>
                    <a:pt x="32" y="36"/>
                  </a:lnTo>
                  <a:lnTo>
                    <a:pt x="32" y="36"/>
                  </a:lnTo>
                  <a:lnTo>
                    <a:pt x="30" y="42"/>
                  </a:lnTo>
                  <a:lnTo>
                    <a:pt x="28" y="50"/>
                  </a:lnTo>
                  <a:lnTo>
                    <a:pt x="74" y="5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49" name="Freeform 41"/>
            <p:cNvSpPr>
              <a:spLocks noEditPoints="1"/>
            </p:cNvSpPr>
            <p:nvPr/>
          </p:nvSpPr>
          <p:spPr bwMode="auto">
            <a:xfrm>
              <a:off x="2444" y="2085"/>
              <a:ext cx="30" cy="164"/>
            </a:xfrm>
            <a:custGeom>
              <a:avLst/>
              <a:gdLst/>
              <a:ahLst/>
              <a:cxnLst>
                <a:cxn ang="0">
                  <a:pos x="30" y="24"/>
                </a:cxn>
                <a:cxn ang="0">
                  <a:pos x="0" y="24"/>
                </a:cxn>
                <a:cxn ang="0">
                  <a:pos x="0" y="0"/>
                </a:cxn>
                <a:cxn ang="0">
                  <a:pos x="30" y="0"/>
                </a:cxn>
                <a:cxn ang="0">
                  <a:pos x="30" y="24"/>
                </a:cxn>
                <a:cxn ang="0">
                  <a:pos x="30" y="164"/>
                </a:cxn>
                <a:cxn ang="0">
                  <a:pos x="0" y="164"/>
                </a:cxn>
                <a:cxn ang="0">
                  <a:pos x="0" y="44"/>
                </a:cxn>
                <a:cxn ang="0">
                  <a:pos x="30" y="44"/>
                </a:cxn>
                <a:cxn ang="0">
                  <a:pos x="30" y="164"/>
                </a:cxn>
              </a:cxnLst>
              <a:rect l="0" t="0" r="r" b="b"/>
              <a:pathLst>
                <a:path w="30" h="164">
                  <a:moveTo>
                    <a:pt x="30" y="24"/>
                  </a:moveTo>
                  <a:lnTo>
                    <a:pt x="0" y="24"/>
                  </a:lnTo>
                  <a:lnTo>
                    <a:pt x="0" y="0"/>
                  </a:lnTo>
                  <a:lnTo>
                    <a:pt x="30" y="0"/>
                  </a:lnTo>
                  <a:lnTo>
                    <a:pt x="30" y="24"/>
                  </a:lnTo>
                  <a:close/>
                  <a:moveTo>
                    <a:pt x="30" y="164"/>
                  </a:moveTo>
                  <a:lnTo>
                    <a:pt x="0" y="164"/>
                  </a:lnTo>
                  <a:lnTo>
                    <a:pt x="0" y="44"/>
                  </a:lnTo>
                  <a:lnTo>
                    <a:pt x="30" y="44"/>
                  </a:lnTo>
                  <a:lnTo>
                    <a:pt x="30" y="16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50" name="Freeform 42"/>
            <p:cNvSpPr>
              <a:spLocks/>
            </p:cNvSpPr>
            <p:nvPr/>
          </p:nvSpPr>
          <p:spPr bwMode="auto">
            <a:xfrm>
              <a:off x="2506" y="2129"/>
              <a:ext cx="100" cy="120"/>
            </a:xfrm>
            <a:custGeom>
              <a:avLst/>
              <a:gdLst/>
              <a:ahLst/>
              <a:cxnLst>
                <a:cxn ang="0">
                  <a:pos x="100" y="120"/>
                </a:cxn>
                <a:cxn ang="0">
                  <a:pos x="70" y="120"/>
                </a:cxn>
                <a:cxn ang="0">
                  <a:pos x="70" y="48"/>
                </a:cxn>
                <a:cxn ang="0">
                  <a:pos x="70" y="48"/>
                </a:cxn>
                <a:cxn ang="0">
                  <a:pos x="68" y="38"/>
                </a:cxn>
                <a:cxn ang="0">
                  <a:pos x="64" y="32"/>
                </a:cxn>
                <a:cxn ang="0">
                  <a:pos x="64" y="32"/>
                </a:cxn>
                <a:cxn ang="0">
                  <a:pos x="58" y="28"/>
                </a:cxn>
                <a:cxn ang="0">
                  <a:pos x="50" y="26"/>
                </a:cxn>
                <a:cxn ang="0">
                  <a:pos x="50" y="26"/>
                </a:cxn>
                <a:cxn ang="0">
                  <a:pos x="42" y="28"/>
                </a:cxn>
                <a:cxn ang="0">
                  <a:pos x="36" y="32"/>
                </a:cxn>
                <a:cxn ang="0">
                  <a:pos x="36" y="32"/>
                </a:cxn>
                <a:cxn ang="0">
                  <a:pos x="32" y="38"/>
                </a:cxn>
                <a:cxn ang="0">
                  <a:pos x="30" y="48"/>
                </a:cxn>
                <a:cxn ang="0">
                  <a:pos x="30" y="120"/>
                </a:cxn>
                <a:cxn ang="0">
                  <a:pos x="0" y="120"/>
                </a:cxn>
                <a:cxn ang="0">
                  <a:pos x="0" y="0"/>
                </a:cxn>
                <a:cxn ang="0">
                  <a:pos x="30" y="0"/>
                </a:cxn>
                <a:cxn ang="0">
                  <a:pos x="30" y="12"/>
                </a:cxn>
                <a:cxn ang="0">
                  <a:pos x="30" y="12"/>
                </a:cxn>
                <a:cxn ang="0">
                  <a:pos x="36" y="6"/>
                </a:cxn>
                <a:cxn ang="0">
                  <a:pos x="42" y="2"/>
                </a:cxn>
                <a:cxn ang="0">
                  <a:pos x="50" y="0"/>
                </a:cxn>
                <a:cxn ang="0">
                  <a:pos x="60" y="0"/>
                </a:cxn>
                <a:cxn ang="0">
                  <a:pos x="60" y="0"/>
                </a:cxn>
                <a:cxn ang="0">
                  <a:pos x="68" y="0"/>
                </a:cxn>
                <a:cxn ang="0">
                  <a:pos x="76" y="2"/>
                </a:cxn>
                <a:cxn ang="0">
                  <a:pos x="82" y="6"/>
                </a:cxn>
                <a:cxn ang="0">
                  <a:pos x="88" y="10"/>
                </a:cxn>
                <a:cxn ang="0">
                  <a:pos x="88" y="10"/>
                </a:cxn>
                <a:cxn ang="0">
                  <a:pos x="92" y="16"/>
                </a:cxn>
                <a:cxn ang="0">
                  <a:pos x="96" y="24"/>
                </a:cxn>
                <a:cxn ang="0">
                  <a:pos x="100" y="34"/>
                </a:cxn>
                <a:cxn ang="0">
                  <a:pos x="100" y="44"/>
                </a:cxn>
                <a:cxn ang="0">
                  <a:pos x="100" y="120"/>
                </a:cxn>
              </a:cxnLst>
              <a:rect l="0" t="0" r="r" b="b"/>
              <a:pathLst>
                <a:path w="100" h="120">
                  <a:moveTo>
                    <a:pt x="100" y="120"/>
                  </a:moveTo>
                  <a:lnTo>
                    <a:pt x="70" y="120"/>
                  </a:lnTo>
                  <a:lnTo>
                    <a:pt x="70" y="48"/>
                  </a:lnTo>
                  <a:lnTo>
                    <a:pt x="70" y="48"/>
                  </a:lnTo>
                  <a:lnTo>
                    <a:pt x="68" y="38"/>
                  </a:lnTo>
                  <a:lnTo>
                    <a:pt x="64" y="32"/>
                  </a:lnTo>
                  <a:lnTo>
                    <a:pt x="64" y="32"/>
                  </a:lnTo>
                  <a:lnTo>
                    <a:pt x="58" y="28"/>
                  </a:lnTo>
                  <a:lnTo>
                    <a:pt x="50" y="26"/>
                  </a:lnTo>
                  <a:lnTo>
                    <a:pt x="50" y="26"/>
                  </a:lnTo>
                  <a:lnTo>
                    <a:pt x="42" y="28"/>
                  </a:lnTo>
                  <a:lnTo>
                    <a:pt x="36" y="32"/>
                  </a:lnTo>
                  <a:lnTo>
                    <a:pt x="36" y="32"/>
                  </a:lnTo>
                  <a:lnTo>
                    <a:pt x="32" y="38"/>
                  </a:lnTo>
                  <a:lnTo>
                    <a:pt x="30" y="48"/>
                  </a:lnTo>
                  <a:lnTo>
                    <a:pt x="30" y="120"/>
                  </a:lnTo>
                  <a:lnTo>
                    <a:pt x="0" y="120"/>
                  </a:lnTo>
                  <a:lnTo>
                    <a:pt x="0" y="0"/>
                  </a:lnTo>
                  <a:lnTo>
                    <a:pt x="30" y="0"/>
                  </a:lnTo>
                  <a:lnTo>
                    <a:pt x="30" y="12"/>
                  </a:lnTo>
                  <a:lnTo>
                    <a:pt x="30" y="12"/>
                  </a:lnTo>
                  <a:lnTo>
                    <a:pt x="36" y="6"/>
                  </a:lnTo>
                  <a:lnTo>
                    <a:pt x="42" y="2"/>
                  </a:lnTo>
                  <a:lnTo>
                    <a:pt x="50" y="0"/>
                  </a:lnTo>
                  <a:lnTo>
                    <a:pt x="60" y="0"/>
                  </a:lnTo>
                  <a:lnTo>
                    <a:pt x="60" y="0"/>
                  </a:lnTo>
                  <a:lnTo>
                    <a:pt x="68" y="0"/>
                  </a:lnTo>
                  <a:lnTo>
                    <a:pt x="76" y="2"/>
                  </a:lnTo>
                  <a:lnTo>
                    <a:pt x="82" y="6"/>
                  </a:lnTo>
                  <a:lnTo>
                    <a:pt x="88" y="10"/>
                  </a:lnTo>
                  <a:lnTo>
                    <a:pt x="88" y="10"/>
                  </a:lnTo>
                  <a:lnTo>
                    <a:pt x="92" y="16"/>
                  </a:lnTo>
                  <a:lnTo>
                    <a:pt x="96" y="24"/>
                  </a:lnTo>
                  <a:lnTo>
                    <a:pt x="100" y="34"/>
                  </a:lnTo>
                  <a:lnTo>
                    <a:pt x="100" y="44"/>
                  </a:lnTo>
                  <a:lnTo>
                    <a:pt x="100"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51" name="Freeform 43"/>
            <p:cNvSpPr>
              <a:spLocks/>
            </p:cNvSpPr>
            <p:nvPr/>
          </p:nvSpPr>
          <p:spPr bwMode="auto">
            <a:xfrm>
              <a:off x="2626" y="2129"/>
              <a:ext cx="102" cy="122"/>
            </a:xfrm>
            <a:custGeom>
              <a:avLst/>
              <a:gdLst/>
              <a:ahLst/>
              <a:cxnLst>
                <a:cxn ang="0">
                  <a:pos x="102" y="82"/>
                </a:cxn>
                <a:cxn ang="0">
                  <a:pos x="98" y="100"/>
                </a:cxn>
                <a:cxn ang="0">
                  <a:pos x="88" y="112"/>
                </a:cxn>
                <a:cxn ang="0">
                  <a:pos x="80" y="116"/>
                </a:cxn>
                <a:cxn ang="0">
                  <a:pos x="62" y="122"/>
                </a:cxn>
                <a:cxn ang="0">
                  <a:pos x="52" y="122"/>
                </a:cxn>
                <a:cxn ang="0">
                  <a:pos x="24" y="118"/>
                </a:cxn>
                <a:cxn ang="0">
                  <a:pos x="12" y="114"/>
                </a:cxn>
                <a:cxn ang="0">
                  <a:pos x="20" y="86"/>
                </a:cxn>
                <a:cxn ang="0">
                  <a:pos x="26" y="90"/>
                </a:cxn>
                <a:cxn ang="0">
                  <a:pos x="42" y="96"/>
                </a:cxn>
                <a:cxn ang="0">
                  <a:pos x="52" y="96"/>
                </a:cxn>
                <a:cxn ang="0">
                  <a:pos x="68" y="94"/>
                </a:cxn>
                <a:cxn ang="0">
                  <a:pos x="74" y="84"/>
                </a:cxn>
                <a:cxn ang="0">
                  <a:pos x="72" y="80"/>
                </a:cxn>
                <a:cxn ang="0">
                  <a:pos x="66" y="74"/>
                </a:cxn>
                <a:cxn ang="0">
                  <a:pos x="42" y="72"/>
                </a:cxn>
                <a:cxn ang="0">
                  <a:pos x="26" y="68"/>
                </a:cxn>
                <a:cxn ang="0">
                  <a:pos x="16" y="62"/>
                </a:cxn>
                <a:cxn ang="0">
                  <a:pos x="8" y="52"/>
                </a:cxn>
                <a:cxn ang="0">
                  <a:pos x="6" y="38"/>
                </a:cxn>
                <a:cxn ang="0">
                  <a:pos x="8" y="30"/>
                </a:cxn>
                <a:cxn ang="0">
                  <a:pos x="14" y="14"/>
                </a:cxn>
                <a:cxn ang="0">
                  <a:pos x="20" y="10"/>
                </a:cxn>
                <a:cxn ang="0">
                  <a:pos x="36" y="2"/>
                </a:cxn>
                <a:cxn ang="0">
                  <a:pos x="52" y="0"/>
                </a:cxn>
                <a:cxn ang="0">
                  <a:pos x="68" y="0"/>
                </a:cxn>
                <a:cxn ang="0">
                  <a:pos x="90" y="8"/>
                </a:cxn>
                <a:cxn ang="0">
                  <a:pos x="80" y="32"/>
                </a:cxn>
                <a:cxn ang="0">
                  <a:pos x="76" y="28"/>
                </a:cxn>
                <a:cxn ang="0">
                  <a:pos x="52" y="24"/>
                </a:cxn>
                <a:cxn ang="0">
                  <a:pos x="44" y="24"/>
                </a:cxn>
                <a:cxn ang="0">
                  <a:pos x="36" y="30"/>
                </a:cxn>
                <a:cxn ang="0">
                  <a:pos x="36" y="36"/>
                </a:cxn>
                <a:cxn ang="0">
                  <a:pos x="38" y="42"/>
                </a:cxn>
                <a:cxn ang="0">
                  <a:pos x="48" y="46"/>
                </a:cxn>
                <a:cxn ang="0">
                  <a:pos x="66" y="48"/>
                </a:cxn>
                <a:cxn ang="0">
                  <a:pos x="88" y="54"/>
                </a:cxn>
                <a:cxn ang="0">
                  <a:pos x="98" y="64"/>
                </a:cxn>
                <a:cxn ang="0">
                  <a:pos x="102" y="76"/>
                </a:cxn>
                <a:cxn ang="0">
                  <a:pos x="102" y="82"/>
                </a:cxn>
              </a:cxnLst>
              <a:rect l="0" t="0" r="r" b="b"/>
              <a:pathLst>
                <a:path w="102" h="122">
                  <a:moveTo>
                    <a:pt x="102" y="82"/>
                  </a:moveTo>
                  <a:lnTo>
                    <a:pt x="102" y="82"/>
                  </a:lnTo>
                  <a:lnTo>
                    <a:pt x="102" y="92"/>
                  </a:lnTo>
                  <a:lnTo>
                    <a:pt x="98" y="100"/>
                  </a:lnTo>
                  <a:lnTo>
                    <a:pt x="94" y="106"/>
                  </a:lnTo>
                  <a:lnTo>
                    <a:pt x="88" y="112"/>
                  </a:lnTo>
                  <a:lnTo>
                    <a:pt x="88" y="112"/>
                  </a:lnTo>
                  <a:lnTo>
                    <a:pt x="80" y="116"/>
                  </a:lnTo>
                  <a:lnTo>
                    <a:pt x="72" y="120"/>
                  </a:lnTo>
                  <a:lnTo>
                    <a:pt x="62" y="122"/>
                  </a:lnTo>
                  <a:lnTo>
                    <a:pt x="52" y="122"/>
                  </a:lnTo>
                  <a:lnTo>
                    <a:pt x="52" y="122"/>
                  </a:lnTo>
                  <a:lnTo>
                    <a:pt x="36" y="122"/>
                  </a:lnTo>
                  <a:lnTo>
                    <a:pt x="24" y="118"/>
                  </a:lnTo>
                  <a:lnTo>
                    <a:pt x="24" y="118"/>
                  </a:lnTo>
                  <a:lnTo>
                    <a:pt x="12" y="114"/>
                  </a:lnTo>
                  <a:lnTo>
                    <a:pt x="0" y="104"/>
                  </a:lnTo>
                  <a:lnTo>
                    <a:pt x="20" y="86"/>
                  </a:lnTo>
                  <a:lnTo>
                    <a:pt x="20" y="86"/>
                  </a:lnTo>
                  <a:lnTo>
                    <a:pt x="26" y="90"/>
                  </a:lnTo>
                  <a:lnTo>
                    <a:pt x="34" y="94"/>
                  </a:lnTo>
                  <a:lnTo>
                    <a:pt x="42" y="96"/>
                  </a:lnTo>
                  <a:lnTo>
                    <a:pt x="52" y="96"/>
                  </a:lnTo>
                  <a:lnTo>
                    <a:pt x="52" y="96"/>
                  </a:lnTo>
                  <a:lnTo>
                    <a:pt x="62" y="96"/>
                  </a:lnTo>
                  <a:lnTo>
                    <a:pt x="68" y="94"/>
                  </a:lnTo>
                  <a:lnTo>
                    <a:pt x="72" y="90"/>
                  </a:lnTo>
                  <a:lnTo>
                    <a:pt x="74" y="84"/>
                  </a:lnTo>
                  <a:lnTo>
                    <a:pt x="74" y="84"/>
                  </a:lnTo>
                  <a:lnTo>
                    <a:pt x="72" y="80"/>
                  </a:lnTo>
                  <a:lnTo>
                    <a:pt x="70" y="76"/>
                  </a:lnTo>
                  <a:lnTo>
                    <a:pt x="66" y="74"/>
                  </a:lnTo>
                  <a:lnTo>
                    <a:pt x="60" y="74"/>
                  </a:lnTo>
                  <a:lnTo>
                    <a:pt x="42" y="72"/>
                  </a:lnTo>
                  <a:lnTo>
                    <a:pt x="42" y="72"/>
                  </a:lnTo>
                  <a:lnTo>
                    <a:pt x="26" y="68"/>
                  </a:lnTo>
                  <a:lnTo>
                    <a:pt x="20" y="64"/>
                  </a:lnTo>
                  <a:lnTo>
                    <a:pt x="16" y="62"/>
                  </a:lnTo>
                  <a:lnTo>
                    <a:pt x="12" y="56"/>
                  </a:lnTo>
                  <a:lnTo>
                    <a:pt x="8" y="52"/>
                  </a:lnTo>
                  <a:lnTo>
                    <a:pt x="8" y="44"/>
                  </a:lnTo>
                  <a:lnTo>
                    <a:pt x="6" y="38"/>
                  </a:lnTo>
                  <a:lnTo>
                    <a:pt x="6" y="38"/>
                  </a:lnTo>
                  <a:lnTo>
                    <a:pt x="8" y="30"/>
                  </a:lnTo>
                  <a:lnTo>
                    <a:pt x="10" y="22"/>
                  </a:lnTo>
                  <a:lnTo>
                    <a:pt x="14" y="14"/>
                  </a:lnTo>
                  <a:lnTo>
                    <a:pt x="20" y="10"/>
                  </a:lnTo>
                  <a:lnTo>
                    <a:pt x="20" y="10"/>
                  </a:lnTo>
                  <a:lnTo>
                    <a:pt x="28" y="4"/>
                  </a:lnTo>
                  <a:lnTo>
                    <a:pt x="36" y="2"/>
                  </a:lnTo>
                  <a:lnTo>
                    <a:pt x="44" y="0"/>
                  </a:lnTo>
                  <a:lnTo>
                    <a:pt x="52" y="0"/>
                  </a:lnTo>
                  <a:lnTo>
                    <a:pt x="52" y="0"/>
                  </a:lnTo>
                  <a:lnTo>
                    <a:pt x="68" y="0"/>
                  </a:lnTo>
                  <a:lnTo>
                    <a:pt x="80" y="4"/>
                  </a:lnTo>
                  <a:lnTo>
                    <a:pt x="90" y="8"/>
                  </a:lnTo>
                  <a:lnTo>
                    <a:pt x="98" y="14"/>
                  </a:lnTo>
                  <a:lnTo>
                    <a:pt x="80" y="32"/>
                  </a:lnTo>
                  <a:lnTo>
                    <a:pt x="80" y="32"/>
                  </a:lnTo>
                  <a:lnTo>
                    <a:pt x="76" y="28"/>
                  </a:lnTo>
                  <a:lnTo>
                    <a:pt x="68" y="26"/>
                  </a:lnTo>
                  <a:lnTo>
                    <a:pt x="52" y="24"/>
                  </a:lnTo>
                  <a:lnTo>
                    <a:pt x="52" y="24"/>
                  </a:lnTo>
                  <a:lnTo>
                    <a:pt x="44" y="24"/>
                  </a:lnTo>
                  <a:lnTo>
                    <a:pt x="40" y="26"/>
                  </a:lnTo>
                  <a:lnTo>
                    <a:pt x="36" y="30"/>
                  </a:lnTo>
                  <a:lnTo>
                    <a:pt x="36" y="36"/>
                  </a:lnTo>
                  <a:lnTo>
                    <a:pt x="36" y="36"/>
                  </a:lnTo>
                  <a:lnTo>
                    <a:pt x="36" y="40"/>
                  </a:lnTo>
                  <a:lnTo>
                    <a:pt x="38" y="42"/>
                  </a:lnTo>
                  <a:lnTo>
                    <a:pt x="42" y="44"/>
                  </a:lnTo>
                  <a:lnTo>
                    <a:pt x="48" y="46"/>
                  </a:lnTo>
                  <a:lnTo>
                    <a:pt x="66" y="48"/>
                  </a:lnTo>
                  <a:lnTo>
                    <a:pt x="66" y="48"/>
                  </a:lnTo>
                  <a:lnTo>
                    <a:pt x="82" y="52"/>
                  </a:lnTo>
                  <a:lnTo>
                    <a:pt x="88" y="54"/>
                  </a:lnTo>
                  <a:lnTo>
                    <a:pt x="94" y="58"/>
                  </a:lnTo>
                  <a:lnTo>
                    <a:pt x="98" y="64"/>
                  </a:lnTo>
                  <a:lnTo>
                    <a:pt x="100" y="68"/>
                  </a:lnTo>
                  <a:lnTo>
                    <a:pt x="102" y="76"/>
                  </a:lnTo>
                  <a:lnTo>
                    <a:pt x="102" y="82"/>
                  </a:lnTo>
                  <a:lnTo>
                    <a:pt x="102" y="8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52" name="Freeform 44"/>
            <p:cNvSpPr>
              <a:spLocks noEditPoints="1"/>
            </p:cNvSpPr>
            <p:nvPr/>
          </p:nvSpPr>
          <p:spPr bwMode="auto">
            <a:xfrm>
              <a:off x="2744" y="2129"/>
              <a:ext cx="100" cy="122"/>
            </a:xfrm>
            <a:custGeom>
              <a:avLst/>
              <a:gdLst/>
              <a:ahLst/>
              <a:cxnLst>
                <a:cxn ang="0">
                  <a:pos x="70" y="120"/>
                </a:cxn>
                <a:cxn ang="0">
                  <a:pos x="70" y="110"/>
                </a:cxn>
                <a:cxn ang="0">
                  <a:pos x="58" y="118"/>
                </a:cxn>
                <a:cxn ang="0">
                  <a:pos x="42" y="122"/>
                </a:cxn>
                <a:cxn ang="0">
                  <a:pos x="32" y="122"/>
                </a:cxn>
                <a:cxn ang="0">
                  <a:pos x="16" y="116"/>
                </a:cxn>
                <a:cxn ang="0">
                  <a:pos x="10" y="112"/>
                </a:cxn>
                <a:cxn ang="0">
                  <a:pos x="4" y="100"/>
                </a:cxn>
                <a:cxn ang="0">
                  <a:pos x="0" y="84"/>
                </a:cxn>
                <a:cxn ang="0">
                  <a:pos x="2" y="78"/>
                </a:cxn>
                <a:cxn ang="0">
                  <a:pos x="6" y="64"/>
                </a:cxn>
                <a:cxn ang="0">
                  <a:pos x="12" y="60"/>
                </a:cxn>
                <a:cxn ang="0">
                  <a:pos x="24" y="52"/>
                </a:cxn>
                <a:cxn ang="0">
                  <a:pos x="42" y="50"/>
                </a:cxn>
                <a:cxn ang="0">
                  <a:pos x="70" y="44"/>
                </a:cxn>
                <a:cxn ang="0">
                  <a:pos x="68" y="36"/>
                </a:cxn>
                <a:cxn ang="0">
                  <a:pos x="58" y="26"/>
                </a:cxn>
                <a:cxn ang="0">
                  <a:pos x="48" y="24"/>
                </a:cxn>
                <a:cxn ang="0">
                  <a:pos x="34" y="28"/>
                </a:cxn>
                <a:cxn ang="0">
                  <a:pos x="24" y="34"/>
                </a:cxn>
                <a:cxn ang="0">
                  <a:pos x="6" y="16"/>
                </a:cxn>
                <a:cxn ang="0">
                  <a:pos x="24" y="2"/>
                </a:cxn>
                <a:cxn ang="0">
                  <a:pos x="34" y="0"/>
                </a:cxn>
                <a:cxn ang="0">
                  <a:pos x="48" y="0"/>
                </a:cxn>
                <a:cxn ang="0">
                  <a:pos x="70" y="2"/>
                </a:cxn>
                <a:cxn ang="0">
                  <a:pos x="86" y="10"/>
                </a:cxn>
                <a:cxn ang="0">
                  <a:pos x="96" y="24"/>
                </a:cxn>
                <a:cxn ang="0">
                  <a:pos x="100" y="42"/>
                </a:cxn>
                <a:cxn ang="0">
                  <a:pos x="70" y="76"/>
                </a:cxn>
                <a:cxn ang="0">
                  <a:pos x="46" y="70"/>
                </a:cxn>
                <a:cxn ang="0">
                  <a:pos x="38" y="70"/>
                </a:cxn>
                <a:cxn ang="0">
                  <a:pos x="30" y="78"/>
                </a:cxn>
                <a:cxn ang="0">
                  <a:pos x="30" y="84"/>
                </a:cxn>
                <a:cxn ang="0">
                  <a:pos x="34" y="94"/>
                </a:cxn>
                <a:cxn ang="0">
                  <a:pos x="46" y="98"/>
                </a:cxn>
                <a:cxn ang="0">
                  <a:pos x="60" y="96"/>
                </a:cxn>
                <a:cxn ang="0">
                  <a:pos x="66" y="90"/>
                </a:cxn>
                <a:cxn ang="0">
                  <a:pos x="68" y="84"/>
                </a:cxn>
                <a:cxn ang="0">
                  <a:pos x="70" y="76"/>
                </a:cxn>
              </a:cxnLst>
              <a:rect l="0" t="0" r="r" b="b"/>
              <a:pathLst>
                <a:path w="100" h="122">
                  <a:moveTo>
                    <a:pt x="100" y="120"/>
                  </a:moveTo>
                  <a:lnTo>
                    <a:pt x="70" y="120"/>
                  </a:lnTo>
                  <a:lnTo>
                    <a:pt x="70" y="110"/>
                  </a:lnTo>
                  <a:lnTo>
                    <a:pt x="70" y="110"/>
                  </a:lnTo>
                  <a:lnTo>
                    <a:pt x="64" y="116"/>
                  </a:lnTo>
                  <a:lnTo>
                    <a:pt x="58" y="118"/>
                  </a:lnTo>
                  <a:lnTo>
                    <a:pt x="50" y="120"/>
                  </a:lnTo>
                  <a:lnTo>
                    <a:pt x="42" y="122"/>
                  </a:lnTo>
                  <a:lnTo>
                    <a:pt x="42" y="122"/>
                  </a:lnTo>
                  <a:lnTo>
                    <a:pt x="32" y="122"/>
                  </a:lnTo>
                  <a:lnTo>
                    <a:pt x="24" y="120"/>
                  </a:lnTo>
                  <a:lnTo>
                    <a:pt x="16" y="116"/>
                  </a:lnTo>
                  <a:lnTo>
                    <a:pt x="10" y="112"/>
                  </a:lnTo>
                  <a:lnTo>
                    <a:pt x="10" y="112"/>
                  </a:lnTo>
                  <a:lnTo>
                    <a:pt x="6" y="106"/>
                  </a:lnTo>
                  <a:lnTo>
                    <a:pt x="4" y="100"/>
                  </a:lnTo>
                  <a:lnTo>
                    <a:pt x="2" y="92"/>
                  </a:lnTo>
                  <a:lnTo>
                    <a:pt x="0" y="84"/>
                  </a:lnTo>
                  <a:lnTo>
                    <a:pt x="0" y="84"/>
                  </a:lnTo>
                  <a:lnTo>
                    <a:pt x="2" y="78"/>
                  </a:lnTo>
                  <a:lnTo>
                    <a:pt x="4" y="70"/>
                  </a:lnTo>
                  <a:lnTo>
                    <a:pt x="6" y="64"/>
                  </a:lnTo>
                  <a:lnTo>
                    <a:pt x="12" y="60"/>
                  </a:lnTo>
                  <a:lnTo>
                    <a:pt x="12" y="60"/>
                  </a:lnTo>
                  <a:lnTo>
                    <a:pt x="16" y="56"/>
                  </a:lnTo>
                  <a:lnTo>
                    <a:pt x="24" y="52"/>
                  </a:lnTo>
                  <a:lnTo>
                    <a:pt x="32" y="50"/>
                  </a:lnTo>
                  <a:lnTo>
                    <a:pt x="42" y="50"/>
                  </a:lnTo>
                  <a:lnTo>
                    <a:pt x="70" y="50"/>
                  </a:lnTo>
                  <a:lnTo>
                    <a:pt x="70" y="44"/>
                  </a:lnTo>
                  <a:lnTo>
                    <a:pt x="70" y="44"/>
                  </a:lnTo>
                  <a:lnTo>
                    <a:pt x="68" y="36"/>
                  </a:lnTo>
                  <a:lnTo>
                    <a:pt x="64" y="30"/>
                  </a:lnTo>
                  <a:lnTo>
                    <a:pt x="58" y="26"/>
                  </a:lnTo>
                  <a:lnTo>
                    <a:pt x="48" y="24"/>
                  </a:lnTo>
                  <a:lnTo>
                    <a:pt x="48" y="24"/>
                  </a:lnTo>
                  <a:lnTo>
                    <a:pt x="40" y="26"/>
                  </a:lnTo>
                  <a:lnTo>
                    <a:pt x="34" y="28"/>
                  </a:lnTo>
                  <a:lnTo>
                    <a:pt x="30" y="30"/>
                  </a:lnTo>
                  <a:lnTo>
                    <a:pt x="24" y="34"/>
                  </a:lnTo>
                  <a:lnTo>
                    <a:pt x="6" y="16"/>
                  </a:lnTo>
                  <a:lnTo>
                    <a:pt x="6" y="16"/>
                  </a:lnTo>
                  <a:lnTo>
                    <a:pt x="14" y="8"/>
                  </a:lnTo>
                  <a:lnTo>
                    <a:pt x="24" y="2"/>
                  </a:lnTo>
                  <a:lnTo>
                    <a:pt x="24" y="2"/>
                  </a:lnTo>
                  <a:lnTo>
                    <a:pt x="34" y="0"/>
                  </a:lnTo>
                  <a:lnTo>
                    <a:pt x="48" y="0"/>
                  </a:lnTo>
                  <a:lnTo>
                    <a:pt x="48" y="0"/>
                  </a:lnTo>
                  <a:lnTo>
                    <a:pt x="60" y="0"/>
                  </a:lnTo>
                  <a:lnTo>
                    <a:pt x="70" y="2"/>
                  </a:lnTo>
                  <a:lnTo>
                    <a:pt x="80" y="6"/>
                  </a:lnTo>
                  <a:lnTo>
                    <a:pt x="86" y="10"/>
                  </a:lnTo>
                  <a:lnTo>
                    <a:pt x="92" y="16"/>
                  </a:lnTo>
                  <a:lnTo>
                    <a:pt x="96" y="24"/>
                  </a:lnTo>
                  <a:lnTo>
                    <a:pt x="98" y="32"/>
                  </a:lnTo>
                  <a:lnTo>
                    <a:pt x="100" y="42"/>
                  </a:lnTo>
                  <a:lnTo>
                    <a:pt x="100" y="120"/>
                  </a:lnTo>
                  <a:close/>
                  <a:moveTo>
                    <a:pt x="70" y="76"/>
                  </a:moveTo>
                  <a:lnTo>
                    <a:pt x="70" y="70"/>
                  </a:lnTo>
                  <a:lnTo>
                    <a:pt x="46" y="70"/>
                  </a:lnTo>
                  <a:lnTo>
                    <a:pt x="46" y="70"/>
                  </a:lnTo>
                  <a:lnTo>
                    <a:pt x="38" y="70"/>
                  </a:lnTo>
                  <a:lnTo>
                    <a:pt x="34" y="74"/>
                  </a:lnTo>
                  <a:lnTo>
                    <a:pt x="30" y="78"/>
                  </a:lnTo>
                  <a:lnTo>
                    <a:pt x="30" y="84"/>
                  </a:lnTo>
                  <a:lnTo>
                    <a:pt x="30" y="84"/>
                  </a:lnTo>
                  <a:lnTo>
                    <a:pt x="30" y="90"/>
                  </a:lnTo>
                  <a:lnTo>
                    <a:pt x="34" y="94"/>
                  </a:lnTo>
                  <a:lnTo>
                    <a:pt x="40" y="96"/>
                  </a:lnTo>
                  <a:lnTo>
                    <a:pt x="46" y="98"/>
                  </a:lnTo>
                  <a:lnTo>
                    <a:pt x="46" y="98"/>
                  </a:lnTo>
                  <a:lnTo>
                    <a:pt x="60" y="96"/>
                  </a:lnTo>
                  <a:lnTo>
                    <a:pt x="64" y="94"/>
                  </a:lnTo>
                  <a:lnTo>
                    <a:pt x="66" y="90"/>
                  </a:lnTo>
                  <a:lnTo>
                    <a:pt x="66" y="90"/>
                  </a:lnTo>
                  <a:lnTo>
                    <a:pt x="68" y="84"/>
                  </a:lnTo>
                  <a:lnTo>
                    <a:pt x="70" y="76"/>
                  </a:lnTo>
                  <a:lnTo>
                    <a:pt x="70" y="7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53" name="Freeform 45"/>
            <p:cNvSpPr>
              <a:spLocks/>
            </p:cNvSpPr>
            <p:nvPr/>
          </p:nvSpPr>
          <p:spPr bwMode="auto">
            <a:xfrm>
              <a:off x="2866" y="2097"/>
              <a:ext cx="64" cy="152"/>
            </a:xfrm>
            <a:custGeom>
              <a:avLst/>
              <a:gdLst/>
              <a:ahLst/>
              <a:cxnLst>
                <a:cxn ang="0">
                  <a:pos x="64" y="152"/>
                </a:cxn>
                <a:cxn ang="0">
                  <a:pos x="48" y="152"/>
                </a:cxn>
                <a:cxn ang="0">
                  <a:pos x="48" y="152"/>
                </a:cxn>
                <a:cxn ang="0">
                  <a:pos x="40" y="152"/>
                </a:cxn>
                <a:cxn ang="0">
                  <a:pos x="32" y="150"/>
                </a:cxn>
                <a:cxn ang="0">
                  <a:pos x="26" y="146"/>
                </a:cxn>
                <a:cxn ang="0">
                  <a:pos x="20" y="142"/>
                </a:cxn>
                <a:cxn ang="0">
                  <a:pos x="20" y="142"/>
                </a:cxn>
                <a:cxn ang="0">
                  <a:pos x="14" y="132"/>
                </a:cxn>
                <a:cxn ang="0">
                  <a:pos x="12" y="118"/>
                </a:cxn>
                <a:cxn ang="0">
                  <a:pos x="12" y="60"/>
                </a:cxn>
                <a:cxn ang="0">
                  <a:pos x="0" y="60"/>
                </a:cxn>
                <a:cxn ang="0">
                  <a:pos x="0" y="36"/>
                </a:cxn>
                <a:cxn ang="0">
                  <a:pos x="12" y="36"/>
                </a:cxn>
                <a:cxn ang="0">
                  <a:pos x="12" y="0"/>
                </a:cxn>
                <a:cxn ang="0">
                  <a:pos x="42" y="0"/>
                </a:cxn>
                <a:cxn ang="0">
                  <a:pos x="42" y="36"/>
                </a:cxn>
                <a:cxn ang="0">
                  <a:pos x="64" y="36"/>
                </a:cxn>
                <a:cxn ang="0">
                  <a:pos x="64" y="60"/>
                </a:cxn>
                <a:cxn ang="0">
                  <a:pos x="42" y="60"/>
                </a:cxn>
                <a:cxn ang="0">
                  <a:pos x="42" y="116"/>
                </a:cxn>
                <a:cxn ang="0">
                  <a:pos x="42" y="116"/>
                </a:cxn>
                <a:cxn ang="0">
                  <a:pos x="44" y="122"/>
                </a:cxn>
                <a:cxn ang="0">
                  <a:pos x="46" y="124"/>
                </a:cxn>
                <a:cxn ang="0">
                  <a:pos x="48" y="126"/>
                </a:cxn>
                <a:cxn ang="0">
                  <a:pos x="52" y="128"/>
                </a:cxn>
                <a:cxn ang="0">
                  <a:pos x="64" y="128"/>
                </a:cxn>
                <a:cxn ang="0">
                  <a:pos x="64" y="152"/>
                </a:cxn>
              </a:cxnLst>
              <a:rect l="0" t="0" r="r" b="b"/>
              <a:pathLst>
                <a:path w="64" h="152">
                  <a:moveTo>
                    <a:pt x="64" y="152"/>
                  </a:moveTo>
                  <a:lnTo>
                    <a:pt x="48" y="152"/>
                  </a:lnTo>
                  <a:lnTo>
                    <a:pt x="48" y="152"/>
                  </a:lnTo>
                  <a:lnTo>
                    <a:pt x="40" y="152"/>
                  </a:lnTo>
                  <a:lnTo>
                    <a:pt x="32" y="150"/>
                  </a:lnTo>
                  <a:lnTo>
                    <a:pt x="26" y="146"/>
                  </a:lnTo>
                  <a:lnTo>
                    <a:pt x="20" y="142"/>
                  </a:lnTo>
                  <a:lnTo>
                    <a:pt x="20" y="142"/>
                  </a:lnTo>
                  <a:lnTo>
                    <a:pt x="14" y="132"/>
                  </a:lnTo>
                  <a:lnTo>
                    <a:pt x="12" y="118"/>
                  </a:lnTo>
                  <a:lnTo>
                    <a:pt x="12" y="60"/>
                  </a:lnTo>
                  <a:lnTo>
                    <a:pt x="0" y="60"/>
                  </a:lnTo>
                  <a:lnTo>
                    <a:pt x="0" y="36"/>
                  </a:lnTo>
                  <a:lnTo>
                    <a:pt x="12" y="36"/>
                  </a:lnTo>
                  <a:lnTo>
                    <a:pt x="12" y="0"/>
                  </a:lnTo>
                  <a:lnTo>
                    <a:pt x="42" y="0"/>
                  </a:lnTo>
                  <a:lnTo>
                    <a:pt x="42" y="36"/>
                  </a:lnTo>
                  <a:lnTo>
                    <a:pt x="64" y="36"/>
                  </a:lnTo>
                  <a:lnTo>
                    <a:pt x="64" y="60"/>
                  </a:lnTo>
                  <a:lnTo>
                    <a:pt x="42" y="60"/>
                  </a:lnTo>
                  <a:lnTo>
                    <a:pt x="42" y="116"/>
                  </a:lnTo>
                  <a:lnTo>
                    <a:pt x="42" y="116"/>
                  </a:lnTo>
                  <a:lnTo>
                    <a:pt x="44" y="122"/>
                  </a:lnTo>
                  <a:lnTo>
                    <a:pt x="46" y="124"/>
                  </a:lnTo>
                  <a:lnTo>
                    <a:pt x="48" y="126"/>
                  </a:lnTo>
                  <a:lnTo>
                    <a:pt x="52" y="128"/>
                  </a:lnTo>
                  <a:lnTo>
                    <a:pt x="64" y="128"/>
                  </a:lnTo>
                  <a:lnTo>
                    <a:pt x="64" y="15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54" name="Freeform 46"/>
            <p:cNvSpPr>
              <a:spLocks/>
            </p:cNvSpPr>
            <p:nvPr/>
          </p:nvSpPr>
          <p:spPr bwMode="auto">
            <a:xfrm>
              <a:off x="2948" y="2129"/>
              <a:ext cx="92" cy="120"/>
            </a:xfrm>
            <a:custGeom>
              <a:avLst/>
              <a:gdLst/>
              <a:ahLst/>
              <a:cxnLst>
                <a:cxn ang="0">
                  <a:pos x="92" y="120"/>
                </a:cxn>
                <a:cxn ang="0">
                  <a:pos x="0" y="120"/>
                </a:cxn>
                <a:cxn ang="0">
                  <a:pos x="0" y="98"/>
                </a:cxn>
                <a:cxn ang="0">
                  <a:pos x="54" y="28"/>
                </a:cxn>
                <a:cxn ang="0">
                  <a:pos x="4" y="28"/>
                </a:cxn>
                <a:cxn ang="0">
                  <a:pos x="4" y="0"/>
                </a:cxn>
                <a:cxn ang="0">
                  <a:pos x="92" y="0"/>
                </a:cxn>
                <a:cxn ang="0">
                  <a:pos x="92" y="24"/>
                </a:cxn>
                <a:cxn ang="0">
                  <a:pos x="38" y="94"/>
                </a:cxn>
                <a:cxn ang="0">
                  <a:pos x="92" y="94"/>
                </a:cxn>
                <a:cxn ang="0">
                  <a:pos x="92" y="120"/>
                </a:cxn>
              </a:cxnLst>
              <a:rect l="0" t="0" r="r" b="b"/>
              <a:pathLst>
                <a:path w="92" h="120">
                  <a:moveTo>
                    <a:pt x="92" y="120"/>
                  </a:moveTo>
                  <a:lnTo>
                    <a:pt x="0" y="120"/>
                  </a:lnTo>
                  <a:lnTo>
                    <a:pt x="0" y="98"/>
                  </a:lnTo>
                  <a:lnTo>
                    <a:pt x="54" y="28"/>
                  </a:lnTo>
                  <a:lnTo>
                    <a:pt x="4" y="28"/>
                  </a:lnTo>
                  <a:lnTo>
                    <a:pt x="4" y="0"/>
                  </a:lnTo>
                  <a:lnTo>
                    <a:pt x="92" y="0"/>
                  </a:lnTo>
                  <a:lnTo>
                    <a:pt x="92" y="24"/>
                  </a:lnTo>
                  <a:lnTo>
                    <a:pt x="38" y="94"/>
                  </a:lnTo>
                  <a:lnTo>
                    <a:pt x="92" y="94"/>
                  </a:lnTo>
                  <a:lnTo>
                    <a:pt x="92"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55" name="Freeform 47"/>
            <p:cNvSpPr>
              <a:spLocks noEditPoints="1"/>
            </p:cNvSpPr>
            <p:nvPr/>
          </p:nvSpPr>
          <p:spPr bwMode="auto">
            <a:xfrm>
              <a:off x="3120" y="2085"/>
              <a:ext cx="30" cy="164"/>
            </a:xfrm>
            <a:custGeom>
              <a:avLst/>
              <a:gdLst/>
              <a:ahLst/>
              <a:cxnLst>
                <a:cxn ang="0">
                  <a:pos x="30" y="24"/>
                </a:cxn>
                <a:cxn ang="0">
                  <a:pos x="0" y="24"/>
                </a:cxn>
                <a:cxn ang="0">
                  <a:pos x="0" y="0"/>
                </a:cxn>
                <a:cxn ang="0">
                  <a:pos x="30" y="0"/>
                </a:cxn>
                <a:cxn ang="0">
                  <a:pos x="30" y="24"/>
                </a:cxn>
                <a:cxn ang="0">
                  <a:pos x="30" y="164"/>
                </a:cxn>
                <a:cxn ang="0">
                  <a:pos x="0" y="164"/>
                </a:cxn>
                <a:cxn ang="0">
                  <a:pos x="0" y="44"/>
                </a:cxn>
                <a:cxn ang="0">
                  <a:pos x="30" y="44"/>
                </a:cxn>
                <a:cxn ang="0">
                  <a:pos x="30" y="164"/>
                </a:cxn>
              </a:cxnLst>
              <a:rect l="0" t="0" r="r" b="b"/>
              <a:pathLst>
                <a:path w="30" h="164">
                  <a:moveTo>
                    <a:pt x="30" y="24"/>
                  </a:moveTo>
                  <a:lnTo>
                    <a:pt x="0" y="24"/>
                  </a:lnTo>
                  <a:lnTo>
                    <a:pt x="0" y="0"/>
                  </a:lnTo>
                  <a:lnTo>
                    <a:pt x="30" y="0"/>
                  </a:lnTo>
                  <a:lnTo>
                    <a:pt x="30" y="24"/>
                  </a:lnTo>
                  <a:close/>
                  <a:moveTo>
                    <a:pt x="30" y="164"/>
                  </a:moveTo>
                  <a:lnTo>
                    <a:pt x="0" y="164"/>
                  </a:lnTo>
                  <a:lnTo>
                    <a:pt x="0" y="44"/>
                  </a:lnTo>
                  <a:lnTo>
                    <a:pt x="30" y="44"/>
                  </a:lnTo>
                  <a:lnTo>
                    <a:pt x="30" y="16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56" name="Freeform 48"/>
            <p:cNvSpPr>
              <a:spLocks/>
            </p:cNvSpPr>
            <p:nvPr/>
          </p:nvSpPr>
          <p:spPr bwMode="auto">
            <a:xfrm>
              <a:off x="3182" y="2129"/>
              <a:ext cx="170" cy="120"/>
            </a:xfrm>
            <a:custGeom>
              <a:avLst/>
              <a:gdLst/>
              <a:ahLst/>
              <a:cxnLst>
                <a:cxn ang="0">
                  <a:pos x="170" y="120"/>
                </a:cxn>
                <a:cxn ang="0">
                  <a:pos x="140" y="120"/>
                </a:cxn>
                <a:cxn ang="0">
                  <a:pos x="140" y="48"/>
                </a:cxn>
                <a:cxn ang="0">
                  <a:pos x="140" y="48"/>
                </a:cxn>
                <a:cxn ang="0">
                  <a:pos x="138" y="38"/>
                </a:cxn>
                <a:cxn ang="0">
                  <a:pos x="134" y="32"/>
                </a:cxn>
                <a:cxn ang="0">
                  <a:pos x="134" y="32"/>
                </a:cxn>
                <a:cxn ang="0">
                  <a:pos x="128" y="28"/>
                </a:cxn>
                <a:cxn ang="0">
                  <a:pos x="120" y="26"/>
                </a:cxn>
                <a:cxn ang="0">
                  <a:pos x="120" y="26"/>
                </a:cxn>
                <a:cxn ang="0">
                  <a:pos x="112" y="28"/>
                </a:cxn>
                <a:cxn ang="0">
                  <a:pos x="106" y="30"/>
                </a:cxn>
                <a:cxn ang="0">
                  <a:pos x="106" y="30"/>
                </a:cxn>
                <a:cxn ang="0">
                  <a:pos x="102" y="38"/>
                </a:cxn>
                <a:cxn ang="0">
                  <a:pos x="100" y="48"/>
                </a:cxn>
                <a:cxn ang="0">
                  <a:pos x="100" y="120"/>
                </a:cxn>
                <a:cxn ang="0">
                  <a:pos x="70" y="120"/>
                </a:cxn>
                <a:cxn ang="0">
                  <a:pos x="70" y="48"/>
                </a:cxn>
                <a:cxn ang="0">
                  <a:pos x="70" y="48"/>
                </a:cxn>
                <a:cxn ang="0">
                  <a:pos x="68" y="38"/>
                </a:cxn>
                <a:cxn ang="0">
                  <a:pos x="64" y="32"/>
                </a:cxn>
                <a:cxn ang="0">
                  <a:pos x="64" y="32"/>
                </a:cxn>
                <a:cxn ang="0">
                  <a:pos x="58" y="28"/>
                </a:cxn>
                <a:cxn ang="0">
                  <a:pos x="50" y="26"/>
                </a:cxn>
                <a:cxn ang="0">
                  <a:pos x="50" y="26"/>
                </a:cxn>
                <a:cxn ang="0">
                  <a:pos x="42" y="28"/>
                </a:cxn>
                <a:cxn ang="0">
                  <a:pos x="36" y="32"/>
                </a:cxn>
                <a:cxn ang="0">
                  <a:pos x="36" y="32"/>
                </a:cxn>
                <a:cxn ang="0">
                  <a:pos x="32" y="38"/>
                </a:cxn>
                <a:cxn ang="0">
                  <a:pos x="30" y="48"/>
                </a:cxn>
                <a:cxn ang="0">
                  <a:pos x="30" y="120"/>
                </a:cxn>
                <a:cxn ang="0">
                  <a:pos x="0" y="120"/>
                </a:cxn>
                <a:cxn ang="0">
                  <a:pos x="0" y="0"/>
                </a:cxn>
                <a:cxn ang="0">
                  <a:pos x="30" y="0"/>
                </a:cxn>
                <a:cxn ang="0">
                  <a:pos x="30" y="12"/>
                </a:cxn>
                <a:cxn ang="0">
                  <a:pos x="30" y="12"/>
                </a:cxn>
                <a:cxn ang="0">
                  <a:pos x="36" y="6"/>
                </a:cxn>
                <a:cxn ang="0">
                  <a:pos x="44" y="2"/>
                </a:cxn>
                <a:cxn ang="0">
                  <a:pos x="50" y="0"/>
                </a:cxn>
                <a:cxn ang="0">
                  <a:pos x="60" y="0"/>
                </a:cxn>
                <a:cxn ang="0">
                  <a:pos x="60" y="0"/>
                </a:cxn>
                <a:cxn ang="0">
                  <a:pos x="70" y="0"/>
                </a:cxn>
                <a:cxn ang="0">
                  <a:pos x="78" y="4"/>
                </a:cxn>
                <a:cxn ang="0">
                  <a:pos x="86" y="8"/>
                </a:cxn>
                <a:cxn ang="0">
                  <a:pos x="92" y="14"/>
                </a:cxn>
                <a:cxn ang="0">
                  <a:pos x="92" y="14"/>
                </a:cxn>
                <a:cxn ang="0">
                  <a:pos x="98" y="8"/>
                </a:cxn>
                <a:cxn ang="0">
                  <a:pos x="108" y="4"/>
                </a:cxn>
                <a:cxn ang="0">
                  <a:pos x="116" y="0"/>
                </a:cxn>
                <a:cxn ang="0">
                  <a:pos x="128" y="0"/>
                </a:cxn>
                <a:cxn ang="0">
                  <a:pos x="128" y="0"/>
                </a:cxn>
                <a:cxn ang="0">
                  <a:pos x="136" y="0"/>
                </a:cxn>
                <a:cxn ang="0">
                  <a:pos x="144" y="2"/>
                </a:cxn>
                <a:cxn ang="0">
                  <a:pos x="150" y="6"/>
                </a:cxn>
                <a:cxn ang="0">
                  <a:pos x="156" y="10"/>
                </a:cxn>
                <a:cxn ang="0">
                  <a:pos x="156" y="10"/>
                </a:cxn>
                <a:cxn ang="0">
                  <a:pos x="162" y="18"/>
                </a:cxn>
                <a:cxn ang="0">
                  <a:pos x="166" y="26"/>
                </a:cxn>
                <a:cxn ang="0">
                  <a:pos x="168" y="34"/>
                </a:cxn>
                <a:cxn ang="0">
                  <a:pos x="170" y="44"/>
                </a:cxn>
                <a:cxn ang="0">
                  <a:pos x="170" y="120"/>
                </a:cxn>
              </a:cxnLst>
              <a:rect l="0" t="0" r="r" b="b"/>
              <a:pathLst>
                <a:path w="170" h="120">
                  <a:moveTo>
                    <a:pt x="170" y="120"/>
                  </a:moveTo>
                  <a:lnTo>
                    <a:pt x="140" y="120"/>
                  </a:lnTo>
                  <a:lnTo>
                    <a:pt x="140" y="48"/>
                  </a:lnTo>
                  <a:lnTo>
                    <a:pt x="140" y="48"/>
                  </a:lnTo>
                  <a:lnTo>
                    <a:pt x="138" y="38"/>
                  </a:lnTo>
                  <a:lnTo>
                    <a:pt x="134" y="32"/>
                  </a:lnTo>
                  <a:lnTo>
                    <a:pt x="134" y="32"/>
                  </a:lnTo>
                  <a:lnTo>
                    <a:pt x="128" y="28"/>
                  </a:lnTo>
                  <a:lnTo>
                    <a:pt x="120" y="26"/>
                  </a:lnTo>
                  <a:lnTo>
                    <a:pt x="120" y="26"/>
                  </a:lnTo>
                  <a:lnTo>
                    <a:pt x="112" y="28"/>
                  </a:lnTo>
                  <a:lnTo>
                    <a:pt x="106" y="30"/>
                  </a:lnTo>
                  <a:lnTo>
                    <a:pt x="106" y="30"/>
                  </a:lnTo>
                  <a:lnTo>
                    <a:pt x="102" y="38"/>
                  </a:lnTo>
                  <a:lnTo>
                    <a:pt x="100" y="48"/>
                  </a:lnTo>
                  <a:lnTo>
                    <a:pt x="100" y="120"/>
                  </a:lnTo>
                  <a:lnTo>
                    <a:pt x="70" y="120"/>
                  </a:lnTo>
                  <a:lnTo>
                    <a:pt x="70" y="48"/>
                  </a:lnTo>
                  <a:lnTo>
                    <a:pt x="70" y="48"/>
                  </a:lnTo>
                  <a:lnTo>
                    <a:pt x="68" y="38"/>
                  </a:lnTo>
                  <a:lnTo>
                    <a:pt x="64" y="32"/>
                  </a:lnTo>
                  <a:lnTo>
                    <a:pt x="64" y="32"/>
                  </a:lnTo>
                  <a:lnTo>
                    <a:pt x="58" y="28"/>
                  </a:lnTo>
                  <a:lnTo>
                    <a:pt x="50" y="26"/>
                  </a:lnTo>
                  <a:lnTo>
                    <a:pt x="50" y="26"/>
                  </a:lnTo>
                  <a:lnTo>
                    <a:pt x="42" y="28"/>
                  </a:lnTo>
                  <a:lnTo>
                    <a:pt x="36" y="32"/>
                  </a:lnTo>
                  <a:lnTo>
                    <a:pt x="36" y="32"/>
                  </a:lnTo>
                  <a:lnTo>
                    <a:pt x="32" y="38"/>
                  </a:lnTo>
                  <a:lnTo>
                    <a:pt x="30" y="48"/>
                  </a:lnTo>
                  <a:lnTo>
                    <a:pt x="30" y="120"/>
                  </a:lnTo>
                  <a:lnTo>
                    <a:pt x="0" y="120"/>
                  </a:lnTo>
                  <a:lnTo>
                    <a:pt x="0" y="0"/>
                  </a:lnTo>
                  <a:lnTo>
                    <a:pt x="30" y="0"/>
                  </a:lnTo>
                  <a:lnTo>
                    <a:pt x="30" y="12"/>
                  </a:lnTo>
                  <a:lnTo>
                    <a:pt x="30" y="12"/>
                  </a:lnTo>
                  <a:lnTo>
                    <a:pt x="36" y="6"/>
                  </a:lnTo>
                  <a:lnTo>
                    <a:pt x="44" y="2"/>
                  </a:lnTo>
                  <a:lnTo>
                    <a:pt x="50" y="0"/>
                  </a:lnTo>
                  <a:lnTo>
                    <a:pt x="60" y="0"/>
                  </a:lnTo>
                  <a:lnTo>
                    <a:pt x="60" y="0"/>
                  </a:lnTo>
                  <a:lnTo>
                    <a:pt x="70" y="0"/>
                  </a:lnTo>
                  <a:lnTo>
                    <a:pt x="78" y="4"/>
                  </a:lnTo>
                  <a:lnTo>
                    <a:pt x="86" y="8"/>
                  </a:lnTo>
                  <a:lnTo>
                    <a:pt x="92" y="14"/>
                  </a:lnTo>
                  <a:lnTo>
                    <a:pt x="92" y="14"/>
                  </a:lnTo>
                  <a:lnTo>
                    <a:pt x="98" y="8"/>
                  </a:lnTo>
                  <a:lnTo>
                    <a:pt x="108" y="4"/>
                  </a:lnTo>
                  <a:lnTo>
                    <a:pt x="116" y="0"/>
                  </a:lnTo>
                  <a:lnTo>
                    <a:pt x="128" y="0"/>
                  </a:lnTo>
                  <a:lnTo>
                    <a:pt x="128" y="0"/>
                  </a:lnTo>
                  <a:lnTo>
                    <a:pt x="136" y="0"/>
                  </a:lnTo>
                  <a:lnTo>
                    <a:pt x="144" y="2"/>
                  </a:lnTo>
                  <a:lnTo>
                    <a:pt x="150" y="6"/>
                  </a:lnTo>
                  <a:lnTo>
                    <a:pt x="156" y="10"/>
                  </a:lnTo>
                  <a:lnTo>
                    <a:pt x="156" y="10"/>
                  </a:lnTo>
                  <a:lnTo>
                    <a:pt x="162" y="18"/>
                  </a:lnTo>
                  <a:lnTo>
                    <a:pt x="166" y="26"/>
                  </a:lnTo>
                  <a:lnTo>
                    <a:pt x="168" y="34"/>
                  </a:lnTo>
                  <a:lnTo>
                    <a:pt x="170" y="44"/>
                  </a:lnTo>
                  <a:lnTo>
                    <a:pt x="170"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57" name="Freeform 49"/>
            <p:cNvSpPr>
              <a:spLocks/>
            </p:cNvSpPr>
            <p:nvPr/>
          </p:nvSpPr>
          <p:spPr bwMode="auto">
            <a:xfrm>
              <a:off x="1442" y="2329"/>
              <a:ext cx="148" cy="162"/>
            </a:xfrm>
            <a:custGeom>
              <a:avLst/>
              <a:gdLst/>
              <a:ahLst/>
              <a:cxnLst>
                <a:cxn ang="0">
                  <a:pos x="148" y="162"/>
                </a:cxn>
                <a:cxn ang="0">
                  <a:pos x="116" y="162"/>
                </a:cxn>
                <a:cxn ang="0">
                  <a:pos x="116" y="68"/>
                </a:cxn>
                <a:cxn ang="0">
                  <a:pos x="84" y="130"/>
                </a:cxn>
                <a:cxn ang="0">
                  <a:pos x="62" y="130"/>
                </a:cxn>
                <a:cxn ang="0">
                  <a:pos x="30" y="68"/>
                </a:cxn>
                <a:cxn ang="0">
                  <a:pos x="30" y="162"/>
                </a:cxn>
                <a:cxn ang="0">
                  <a:pos x="0" y="162"/>
                </a:cxn>
                <a:cxn ang="0">
                  <a:pos x="0" y="0"/>
                </a:cxn>
                <a:cxn ang="0">
                  <a:pos x="30" y="0"/>
                </a:cxn>
                <a:cxn ang="0">
                  <a:pos x="72" y="88"/>
                </a:cxn>
                <a:cxn ang="0">
                  <a:pos x="116" y="0"/>
                </a:cxn>
                <a:cxn ang="0">
                  <a:pos x="148" y="0"/>
                </a:cxn>
                <a:cxn ang="0">
                  <a:pos x="148" y="162"/>
                </a:cxn>
              </a:cxnLst>
              <a:rect l="0" t="0" r="r" b="b"/>
              <a:pathLst>
                <a:path w="148" h="162">
                  <a:moveTo>
                    <a:pt x="148" y="162"/>
                  </a:moveTo>
                  <a:lnTo>
                    <a:pt x="116" y="162"/>
                  </a:lnTo>
                  <a:lnTo>
                    <a:pt x="116" y="68"/>
                  </a:lnTo>
                  <a:lnTo>
                    <a:pt x="84" y="130"/>
                  </a:lnTo>
                  <a:lnTo>
                    <a:pt x="62" y="130"/>
                  </a:lnTo>
                  <a:lnTo>
                    <a:pt x="30" y="68"/>
                  </a:lnTo>
                  <a:lnTo>
                    <a:pt x="30" y="162"/>
                  </a:lnTo>
                  <a:lnTo>
                    <a:pt x="0" y="162"/>
                  </a:lnTo>
                  <a:lnTo>
                    <a:pt x="0" y="0"/>
                  </a:lnTo>
                  <a:lnTo>
                    <a:pt x="30" y="0"/>
                  </a:lnTo>
                  <a:lnTo>
                    <a:pt x="72" y="88"/>
                  </a:lnTo>
                  <a:lnTo>
                    <a:pt x="116" y="0"/>
                  </a:lnTo>
                  <a:lnTo>
                    <a:pt x="148" y="0"/>
                  </a:lnTo>
                  <a:lnTo>
                    <a:pt x="148" y="16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58" name="Freeform 50"/>
            <p:cNvSpPr>
              <a:spLocks noEditPoints="1"/>
            </p:cNvSpPr>
            <p:nvPr/>
          </p:nvSpPr>
          <p:spPr bwMode="auto">
            <a:xfrm>
              <a:off x="1616" y="2371"/>
              <a:ext cx="100" cy="122"/>
            </a:xfrm>
            <a:custGeom>
              <a:avLst/>
              <a:gdLst/>
              <a:ahLst/>
              <a:cxnLst>
                <a:cxn ang="0">
                  <a:pos x="70" y="120"/>
                </a:cxn>
                <a:cxn ang="0">
                  <a:pos x="70" y="110"/>
                </a:cxn>
                <a:cxn ang="0">
                  <a:pos x="58" y="120"/>
                </a:cxn>
                <a:cxn ang="0">
                  <a:pos x="42" y="122"/>
                </a:cxn>
                <a:cxn ang="0">
                  <a:pos x="32" y="122"/>
                </a:cxn>
                <a:cxn ang="0">
                  <a:pos x="16" y="116"/>
                </a:cxn>
                <a:cxn ang="0">
                  <a:pos x="10" y="112"/>
                </a:cxn>
                <a:cxn ang="0">
                  <a:pos x="4" y="100"/>
                </a:cxn>
                <a:cxn ang="0">
                  <a:pos x="0" y="84"/>
                </a:cxn>
                <a:cxn ang="0">
                  <a:pos x="2" y="78"/>
                </a:cxn>
                <a:cxn ang="0">
                  <a:pos x="6" y="64"/>
                </a:cxn>
                <a:cxn ang="0">
                  <a:pos x="12" y="60"/>
                </a:cxn>
                <a:cxn ang="0">
                  <a:pos x="24" y="52"/>
                </a:cxn>
                <a:cxn ang="0">
                  <a:pos x="42" y="50"/>
                </a:cxn>
                <a:cxn ang="0">
                  <a:pos x="70" y="44"/>
                </a:cxn>
                <a:cxn ang="0">
                  <a:pos x="68" y="36"/>
                </a:cxn>
                <a:cxn ang="0">
                  <a:pos x="58" y="26"/>
                </a:cxn>
                <a:cxn ang="0">
                  <a:pos x="48" y="26"/>
                </a:cxn>
                <a:cxn ang="0">
                  <a:pos x="34" y="28"/>
                </a:cxn>
                <a:cxn ang="0">
                  <a:pos x="24" y="36"/>
                </a:cxn>
                <a:cxn ang="0">
                  <a:pos x="6" y="16"/>
                </a:cxn>
                <a:cxn ang="0">
                  <a:pos x="24" y="4"/>
                </a:cxn>
                <a:cxn ang="0">
                  <a:pos x="34" y="0"/>
                </a:cxn>
                <a:cxn ang="0">
                  <a:pos x="48" y="0"/>
                </a:cxn>
                <a:cxn ang="0">
                  <a:pos x="70" y="2"/>
                </a:cxn>
                <a:cxn ang="0">
                  <a:pos x="86" y="10"/>
                </a:cxn>
                <a:cxn ang="0">
                  <a:pos x="96" y="24"/>
                </a:cxn>
                <a:cxn ang="0">
                  <a:pos x="100" y="42"/>
                </a:cxn>
                <a:cxn ang="0">
                  <a:pos x="70" y="76"/>
                </a:cxn>
                <a:cxn ang="0">
                  <a:pos x="46" y="70"/>
                </a:cxn>
                <a:cxn ang="0">
                  <a:pos x="38" y="72"/>
                </a:cxn>
                <a:cxn ang="0">
                  <a:pos x="30" y="78"/>
                </a:cxn>
                <a:cxn ang="0">
                  <a:pos x="30" y="84"/>
                </a:cxn>
                <a:cxn ang="0">
                  <a:pos x="34" y="94"/>
                </a:cxn>
                <a:cxn ang="0">
                  <a:pos x="46" y="98"/>
                </a:cxn>
                <a:cxn ang="0">
                  <a:pos x="60" y="96"/>
                </a:cxn>
                <a:cxn ang="0">
                  <a:pos x="66" y="90"/>
                </a:cxn>
                <a:cxn ang="0">
                  <a:pos x="68" y="84"/>
                </a:cxn>
                <a:cxn ang="0">
                  <a:pos x="70" y="76"/>
                </a:cxn>
              </a:cxnLst>
              <a:rect l="0" t="0" r="r" b="b"/>
              <a:pathLst>
                <a:path w="100" h="122">
                  <a:moveTo>
                    <a:pt x="100" y="120"/>
                  </a:moveTo>
                  <a:lnTo>
                    <a:pt x="70" y="120"/>
                  </a:lnTo>
                  <a:lnTo>
                    <a:pt x="70" y="110"/>
                  </a:lnTo>
                  <a:lnTo>
                    <a:pt x="70" y="110"/>
                  </a:lnTo>
                  <a:lnTo>
                    <a:pt x="64" y="116"/>
                  </a:lnTo>
                  <a:lnTo>
                    <a:pt x="58" y="120"/>
                  </a:lnTo>
                  <a:lnTo>
                    <a:pt x="50" y="122"/>
                  </a:lnTo>
                  <a:lnTo>
                    <a:pt x="42" y="122"/>
                  </a:lnTo>
                  <a:lnTo>
                    <a:pt x="42" y="122"/>
                  </a:lnTo>
                  <a:lnTo>
                    <a:pt x="32" y="122"/>
                  </a:lnTo>
                  <a:lnTo>
                    <a:pt x="24" y="120"/>
                  </a:lnTo>
                  <a:lnTo>
                    <a:pt x="16" y="116"/>
                  </a:lnTo>
                  <a:lnTo>
                    <a:pt x="10" y="112"/>
                  </a:lnTo>
                  <a:lnTo>
                    <a:pt x="10" y="112"/>
                  </a:lnTo>
                  <a:lnTo>
                    <a:pt x="6" y="106"/>
                  </a:lnTo>
                  <a:lnTo>
                    <a:pt x="4" y="100"/>
                  </a:lnTo>
                  <a:lnTo>
                    <a:pt x="2" y="92"/>
                  </a:lnTo>
                  <a:lnTo>
                    <a:pt x="0" y="84"/>
                  </a:lnTo>
                  <a:lnTo>
                    <a:pt x="0" y="84"/>
                  </a:lnTo>
                  <a:lnTo>
                    <a:pt x="2" y="78"/>
                  </a:lnTo>
                  <a:lnTo>
                    <a:pt x="4" y="70"/>
                  </a:lnTo>
                  <a:lnTo>
                    <a:pt x="6" y="64"/>
                  </a:lnTo>
                  <a:lnTo>
                    <a:pt x="12" y="60"/>
                  </a:lnTo>
                  <a:lnTo>
                    <a:pt x="12" y="60"/>
                  </a:lnTo>
                  <a:lnTo>
                    <a:pt x="16" y="56"/>
                  </a:lnTo>
                  <a:lnTo>
                    <a:pt x="24" y="52"/>
                  </a:lnTo>
                  <a:lnTo>
                    <a:pt x="32" y="50"/>
                  </a:lnTo>
                  <a:lnTo>
                    <a:pt x="42" y="50"/>
                  </a:lnTo>
                  <a:lnTo>
                    <a:pt x="70" y="50"/>
                  </a:lnTo>
                  <a:lnTo>
                    <a:pt x="70" y="44"/>
                  </a:lnTo>
                  <a:lnTo>
                    <a:pt x="70" y="44"/>
                  </a:lnTo>
                  <a:lnTo>
                    <a:pt x="68" y="36"/>
                  </a:lnTo>
                  <a:lnTo>
                    <a:pt x="64" y="30"/>
                  </a:lnTo>
                  <a:lnTo>
                    <a:pt x="58" y="26"/>
                  </a:lnTo>
                  <a:lnTo>
                    <a:pt x="48" y="26"/>
                  </a:lnTo>
                  <a:lnTo>
                    <a:pt x="48" y="26"/>
                  </a:lnTo>
                  <a:lnTo>
                    <a:pt x="40" y="26"/>
                  </a:lnTo>
                  <a:lnTo>
                    <a:pt x="34" y="28"/>
                  </a:lnTo>
                  <a:lnTo>
                    <a:pt x="30" y="30"/>
                  </a:lnTo>
                  <a:lnTo>
                    <a:pt x="24" y="36"/>
                  </a:lnTo>
                  <a:lnTo>
                    <a:pt x="6" y="16"/>
                  </a:lnTo>
                  <a:lnTo>
                    <a:pt x="6" y="16"/>
                  </a:lnTo>
                  <a:lnTo>
                    <a:pt x="14" y="8"/>
                  </a:lnTo>
                  <a:lnTo>
                    <a:pt x="24" y="4"/>
                  </a:lnTo>
                  <a:lnTo>
                    <a:pt x="24" y="4"/>
                  </a:lnTo>
                  <a:lnTo>
                    <a:pt x="34" y="0"/>
                  </a:lnTo>
                  <a:lnTo>
                    <a:pt x="48" y="0"/>
                  </a:lnTo>
                  <a:lnTo>
                    <a:pt x="48" y="0"/>
                  </a:lnTo>
                  <a:lnTo>
                    <a:pt x="60" y="0"/>
                  </a:lnTo>
                  <a:lnTo>
                    <a:pt x="70" y="2"/>
                  </a:lnTo>
                  <a:lnTo>
                    <a:pt x="80" y="6"/>
                  </a:lnTo>
                  <a:lnTo>
                    <a:pt x="86" y="10"/>
                  </a:lnTo>
                  <a:lnTo>
                    <a:pt x="92" y="16"/>
                  </a:lnTo>
                  <a:lnTo>
                    <a:pt x="96" y="24"/>
                  </a:lnTo>
                  <a:lnTo>
                    <a:pt x="98" y="32"/>
                  </a:lnTo>
                  <a:lnTo>
                    <a:pt x="100" y="42"/>
                  </a:lnTo>
                  <a:lnTo>
                    <a:pt x="100" y="120"/>
                  </a:lnTo>
                  <a:close/>
                  <a:moveTo>
                    <a:pt x="70" y="76"/>
                  </a:moveTo>
                  <a:lnTo>
                    <a:pt x="70" y="70"/>
                  </a:lnTo>
                  <a:lnTo>
                    <a:pt x="46" y="70"/>
                  </a:lnTo>
                  <a:lnTo>
                    <a:pt x="46" y="70"/>
                  </a:lnTo>
                  <a:lnTo>
                    <a:pt x="38" y="72"/>
                  </a:lnTo>
                  <a:lnTo>
                    <a:pt x="34" y="74"/>
                  </a:lnTo>
                  <a:lnTo>
                    <a:pt x="30" y="78"/>
                  </a:lnTo>
                  <a:lnTo>
                    <a:pt x="30" y="84"/>
                  </a:lnTo>
                  <a:lnTo>
                    <a:pt x="30" y="84"/>
                  </a:lnTo>
                  <a:lnTo>
                    <a:pt x="30" y="90"/>
                  </a:lnTo>
                  <a:lnTo>
                    <a:pt x="34" y="94"/>
                  </a:lnTo>
                  <a:lnTo>
                    <a:pt x="40" y="96"/>
                  </a:lnTo>
                  <a:lnTo>
                    <a:pt x="46" y="98"/>
                  </a:lnTo>
                  <a:lnTo>
                    <a:pt x="46" y="98"/>
                  </a:lnTo>
                  <a:lnTo>
                    <a:pt x="60" y="96"/>
                  </a:lnTo>
                  <a:lnTo>
                    <a:pt x="64" y="94"/>
                  </a:lnTo>
                  <a:lnTo>
                    <a:pt x="66" y="90"/>
                  </a:lnTo>
                  <a:lnTo>
                    <a:pt x="66" y="90"/>
                  </a:lnTo>
                  <a:lnTo>
                    <a:pt x="68" y="84"/>
                  </a:lnTo>
                  <a:lnTo>
                    <a:pt x="70" y="76"/>
                  </a:lnTo>
                  <a:lnTo>
                    <a:pt x="70" y="7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59" name="Freeform 51"/>
            <p:cNvSpPr>
              <a:spLocks/>
            </p:cNvSpPr>
            <p:nvPr/>
          </p:nvSpPr>
          <p:spPr bwMode="auto">
            <a:xfrm>
              <a:off x="1736" y="2371"/>
              <a:ext cx="102" cy="122"/>
            </a:xfrm>
            <a:custGeom>
              <a:avLst/>
              <a:gdLst/>
              <a:ahLst/>
              <a:cxnLst>
                <a:cxn ang="0">
                  <a:pos x="102" y="84"/>
                </a:cxn>
                <a:cxn ang="0">
                  <a:pos x="98" y="100"/>
                </a:cxn>
                <a:cxn ang="0">
                  <a:pos x="88" y="112"/>
                </a:cxn>
                <a:cxn ang="0">
                  <a:pos x="80" y="116"/>
                </a:cxn>
                <a:cxn ang="0">
                  <a:pos x="62" y="122"/>
                </a:cxn>
                <a:cxn ang="0">
                  <a:pos x="52" y="122"/>
                </a:cxn>
                <a:cxn ang="0">
                  <a:pos x="24" y="120"/>
                </a:cxn>
                <a:cxn ang="0">
                  <a:pos x="12" y="114"/>
                </a:cxn>
                <a:cxn ang="0">
                  <a:pos x="20" y="86"/>
                </a:cxn>
                <a:cxn ang="0">
                  <a:pos x="26" y="90"/>
                </a:cxn>
                <a:cxn ang="0">
                  <a:pos x="42" y="96"/>
                </a:cxn>
                <a:cxn ang="0">
                  <a:pos x="52" y="96"/>
                </a:cxn>
                <a:cxn ang="0">
                  <a:pos x="68" y="94"/>
                </a:cxn>
                <a:cxn ang="0">
                  <a:pos x="72" y="84"/>
                </a:cxn>
                <a:cxn ang="0">
                  <a:pos x="72" y="80"/>
                </a:cxn>
                <a:cxn ang="0">
                  <a:pos x="66" y="74"/>
                </a:cxn>
                <a:cxn ang="0">
                  <a:pos x="42" y="72"/>
                </a:cxn>
                <a:cxn ang="0">
                  <a:pos x="26" y="68"/>
                </a:cxn>
                <a:cxn ang="0">
                  <a:pos x="16" y="62"/>
                </a:cxn>
                <a:cxn ang="0">
                  <a:pos x="8" y="52"/>
                </a:cxn>
                <a:cxn ang="0">
                  <a:pos x="6" y="38"/>
                </a:cxn>
                <a:cxn ang="0">
                  <a:pos x="8" y="30"/>
                </a:cxn>
                <a:cxn ang="0">
                  <a:pos x="14" y="16"/>
                </a:cxn>
                <a:cxn ang="0">
                  <a:pos x="20" y="10"/>
                </a:cxn>
                <a:cxn ang="0">
                  <a:pos x="34" y="2"/>
                </a:cxn>
                <a:cxn ang="0">
                  <a:pos x="52" y="0"/>
                </a:cxn>
                <a:cxn ang="0">
                  <a:pos x="66" y="0"/>
                </a:cxn>
                <a:cxn ang="0">
                  <a:pos x="90" y="8"/>
                </a:cxn>
                <a:cxn ang="0">
                  <a:pos x="80" y="32"/>
                </a:cxn>
                <a:cxn ang="0">
                  <a:pos x="74" y="30"/>
                </a:cxn>
                <a:cxn ang="0">
                  <a:pos x="52" y="24"/>
                </a:cxn>
                <a:cxn ang="0">
                  <a:pos x="44" y="26"/>
                </a:cxn>
                <a:cxn ang="0">
                  <a:pos x="36" y="30"/>
                </a:cxn>
                <a:cxn ang="0">
                  <a:pos x="34" y="36"/>
                </a:cxn>
                <a:cxn ang="0">
                  <a:pos x="38" y="44"/>
                </a:cxn>
                <a:cxn ang="0">
                  <a:pos x="48" y="46"/>
                </a:cxn>
                <a:cxn ang="0">
                  <a:pos x="66" y="48"/>
                </a:cxn>
                <a:cxn ang="0">
                  <a:pos x="88" y="54"/>
                </a:cxn>
                <a:cxn ang="0">
                  <a:pos x="96" y="64"/>
                </a:cxn>
                <a:cxn ang="0">
                  <a:pos x="102" y="76"/>
                </a:cxn>
                <a:cxn ang="0">
                  <a:pos x="102" y="84"/>
                </a:cxn>
              </a:cxnLst>
              <a:rect l="0" t="0" r="r" b="b"/>
              <a:pathLst>
                <a:path w="102" h="122">
                  <a:moveTo>
                    <a:pt x="102" y="84"/>
                  </a:moveTo>
                  <a:lnTo>
                    <a:pt x="102" y="84"/>
                  </a:lnTo>
                  <a:lnTo>
                    <a:pt x="100" y="92"/>
                  </a:lnTo>
                  <a:lnTo>
                    <a:pt x="98" y="100"/>
                  </a:lnTo>
                  <a:lnTo>
                    <a:pt x="94" y="106"/>
                  </a:lnTo>
                  <a:lnTo>
                    <a:pt x="88" y="112"/>
                  </a:lnTo>
                  <a:lnTo>
                    <a:pt x="88" y="112"/>
                  </a:lnTo>
                  <a:lnTo>
                    <a:pt x="80" y="116"/>
                  </a:lnTo>
                  <a:lnTo>
                    <a:pt x="72" y="120"/>
                  </a:lnTo>
                  <a:lnTo>
                    <a:pt x="62" y="122"/>
                  </a:lnTo>
                  <a:lnTo>
                    <a:pt x="52" y="122"/>
                  </a:lnTo>
                  <a:lnTo>
                    <a:pt x="52" y="122"/>
                  </a:lnTo>
                  <a:lnTo>
                    <a:pt x="36" y="122"/>
                  </a:lnTo>
                  <a:lnTo>
                    <a:pt x="24" y="120"/>
                  </a:lnTo>
                  <a:lnTo>
                    <a:pt x="24" y="120"/>
                  </a:lnTo>
                  <a:lnTo>
                    <a:pt x="12" y="114"/>
                  </a:lnTo>
                  <a:lnTo>
                    <a:pt x="0" y="106"/>
                  </a:lnTo>
                  <a:lnTo>
                    <a:pt x="20" y="86"/>
                  </a:lnTo>
                  <a:lnTo>
                    <a:pt x="20" y="86"/>
                  </a:lnTo>
                  <a:lnTo>
                    <a:pt x="26" y="90"/>
                  </a:lnTo>
                  <a:lnTo>
                    <a:pt x="34" y="94"/>
                  </a:lnTo>
                  <a:lnTo>
                    <a:pt x="42" y="96"/>
                  </a:lnTo>
                  <a:lnTo>
                    <a:pt x="52" y="96"/>
                  </a:lnTo>
                  <a:lnTo>
                    <a:pt x="52" y="96"/>
                  </a:lnTo>
                  <a:lnTo>
                    <a:pt x="60" y="96"/>
                  </a:lnTo>
                  <a:lnTo>
                    <a:pt x="68" y="94"/>
                  </a:lnTo>
                  <a:lnTo>
                    <a:pt x="72" y="90"/>
                  </a:lnTo>
                  <a:lnTo>
                    <a:pt x="72" y="84"/>
                  </a:lnTo>
                  <a:lnTo>
                    <a:pt x="72" y="84"/>
                  </a:lnTo>
                  <a:lnTo>
                    <a:pt x="72" y="80"/>
                  </a:lnTo>
                  <a:lnTo>
                    <a:pt x="70" y="76"/>
                  </a:lnTo>
                  <a:lnTo>
                    <a:pt x="66" y="74"/>
                  </a:lnTo>
                  <a:lnTo>
                    <a:pt x="60" y="74"/>
                  </a:lnTo>
                  <a:lnTo>
                    <a:pt x="42" y="72"/>
                  </a:lnTo>
                  <a:lnTo>
                    <a:pt x="42" y="72"/>
                  </a:lnTo>
                  <a:lnTo>
                    <a:pt x="26" y="68"/>
                  </a:lnTo>
                  <a:lnTo>
                    <a:pt x="20" y="66"/>
                  </a:lnTo>
                  <a:lnTo>
                    <a:pt x="16" y="62"/>
                  </a:lnTo>
                  <a:lnTo>
                    <a:pt x="12" y="56"/>
                  </a:lnTo>
                  <a:lnTo>
                    <a:pt x="8" y="52"/>
                  </a:lnTo>
                  <a:lnTo>
                    <a:pt x="6" y="46"/>
                  </a:lnTo>
                  <a:lnTo>
                    <a:pt x="6" y="38"/>
                  </a:lnTo>
                  <a:lnTo>
                    <a:pt x="6" y="38"/>
                  </a:lnTo>
                  <a:lnTo>
                    <a:pt x="8" y="30"/>
                  </a:lnTo>
                  <a:lnTo>
                    <a:pt x="10" y="22"/>
                  </a:lnTo>
                  <a:lnTo>
                    <a:pt x="14" y="16"/>
                  </a:lnTo>
                  <a:lnTo>
                    <a:pt x="20" y="10"/>
                  </a:lnTo>
                  <a:lnTo>
                    <a:pt x="20" y="10"/>
                  </a:lnTo>
                  <a:lnTo>
                    <a:pt x="28" y="6"/>
                  </a:lnTo>
                  <a:lnTo>
                    <a:pt x="34" y="2"/>
                  </a:lnTo>
                  <a:lnTo>
                    <a:pt x="44" y="0"/>
                  </a:lnTo>
                  <a:lnTo>
                    <a:pt x="52" y="0"/>
                  </a:lnTo>
                  <a:lnTo>
                    <a:pt x="52" y="0"/>
                  </a:lnTo>
                  <a:lnTo>
                    <a:pt x="66" y="0"/>
                  </a:lnTo>
                  <a:lnTo>
                    <a:pt x="80" y="4"/>
                  </a:lnTo>
                  <a:lnTo>
                    <a:pt x="90" y="8"/>
                  </a:lnTo>
                  <a:lnTo>
                    <a:pt x="98" y="14"/>
                  </a:lnTo>
                  <a:lnTo>
                    <a:pt x="80" y="32"/>
                  </a:lnTo>
                  <a:lnTo>
                    <a:pt x="80" y="32"/>
                  </a:lnTo>
                  <a:lnTo>
                    <a:pt x="74" y="30"/>
                  </a:lnTo>
                  <a:lnTo>
                    <a:pt x="68" y="26"/>
                  </a:lnTo>
                  <a:lnTo>
                    <a:pt x="52" y="24"/>
                  </a:lnTo>
                  <a:lnTo>
                    <a:pt x="52" y="24"/>
                  </a:lnTo>
                  <a:lnTo>
                    <a:pt x="44" y="26"/>
                  </a:lnTo>
                  <a:lnTo>
                    <a:pt x="40" y="28"/>
                  </a:lnTo>
                  <a:lnTo>
                    <a:pt x="36" y="30"/>
                  </a:lnTo>
                  <a:lnTo>
                    <a:pt x="34" y="36"/>
                  </a:lnTo>
                  <a:lnTo>
                    <a:pt x="34" y="36"/>
                  </a:lnTo>
                  <a:lnTo>
                    <a:pt x="36" y="40"/>
                  </a:lnTo>
                  <a:lnTo>
                    <a:pt x="38" y="44"/>
                  </a:lnTo>
                  <a:lnTo>
                    <a:pt x="42" y="46"/>
                  </a:lnTo>
                  <a:lnTo>
                    <a:pt x="48" y="46"/>
                  </a:lnTo>
                  <a:lnTo>
                    <a:pt x="66" y="48"/>
                  </a:lnTo>
                  <a:lnTo>
                    <a:pt x="66" y="48"/>
                  </a:lnTo>
                  <a:lnTo>
                    <a:pt x="82" y="52"/>
                  </a:lnTo>
                  <a:lnTo>
                    <a:pt x="88" y="54"/>
                  </a:lnTo>
                  <a:lnTo>
                    <a:pt x="92" y="58"/>
                  </a:lnTo>
                  <a:lnTo>
                    <a:pt x="96" y="64"/>
                  </a:lnTo>
                  <a:lnTo>
                    <a:pt x="100" y="70"/>
                  </a:lnTo>
                  <a:lnTo>
                    <a:pt x="102" y="76"/>
                  </a:lnTo>
                  <a:lnTo>
                    <a:pt x="102" y="84"/>
                  </a:lnTo>
                  <a:lnTo>
                    <a:pt x="102" y="8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60" name="Freeform 52"/>
            <p:cNvSpPr>
              <a:spLocks/>
            </p:cNvSpPr>
            <p:nvPr/>
          </p:nvSpPr>
          <p:spPr bwMode="auto">
            <a:xfrm>
              <a:off x="1856" y="2371"/>
              <a:ext cx="94" cy="122"/>
            </a:xfrm>
            <a:custGeom>
              <a:avLst/>
              <a:gdLst/>
              <a:ahLst/>
              <a:cxnLst>
                <a:cxn ang="0">
                  <a:pos x="94" y="106"/>
                </a:cxn>
                <a:cxn ang="0">
                  <a:pos x="94" y="106"/>
                </a:cxn>
                <a:cxn ang="0">
                  <a:pos x="86" y="114"/>
                </a:cxn>
                <a:cxn ang="0">
                  <a:pos x="76" y="118"/>
                </a:cxn>
                <a:cxn ang="0">
                  <a:pos x="66" y="122"/>
                </a:cxn>
                <a:cxn ang="0">
                  <a:pos x="54" y="122"/>
                </a:cxn>
                <a:cxn ang="0">
                  <a:pos x="54" y="122"/>
                </a:cxn>
                <a:cxn ang="0">
                  <a:pos x="44" y="122"/>
                </a:cxn>
                <a:cxn ang="0">
                  <a:pos x="34" y="120"/>
                </a:cxn>
                <a:cxn ang="0">
                  <a:pos x="26" y="116"/>
                </a:cxn>
                <a:cxn ang="0">
                  <a:pos x="18" y="110"/>
                </a:cxn>
                <a:cxn ang="0">
                  <a:pos x="18" y="110"/>
                </a:cxn>
                <a:cxn ang="0">
                  <a:pos x="10" y="100"/>
                </a:cxn>
                <a:cxn ang="0">
                  <a:pos x="6" y="90"/>
                </a:cxn>
                <a:cxn ang="0">
                  <a:pos x="2" y="76"/>
                </a:cxn>
                <a:cxn ang="0">
                  <a:pos x="0" y="62"/>
                </a:cxn>
                <a:cxn ang="0">
                  <a:pos x="0" y="62"/>
                </a:cxn>
                <a:cxn ang="0">
                  <a:pos x="2" y="46"/>
                </a:cxn>
                <a:cxn ang="0">
                  <a:pos x="6" y="32"/>
                </a:cxn>
                <a:cxn ang="0">
                  <a:pos x="10" y="22"/>
                </a:cxn>
                <a:cxn ang="0">
                  <a:pos x="18" y="12"/>
                </a:cxn>
                <a:cxn ang="0">
                  <a:pos x="18" y="12"/>
                </a:cxn>
                <a:cxn ang="0">
                  <a:pos x="26" y="6"/>
                </a:cxn>
                <a:cxn ang="0">
                  <a:pos x="34" y="4"/>
                </a:cxn>
                <a:cxn ang="0">
                  <a:pos x="44" y="0"/>
                </a:cxn>
                <a:cxn ang="0">
                  <a:pos x="54" y="0"/>
                </a:cxn>
                <a:cxn ang="0">
                  <a:pos x="54" y="0"/>
                </a:cxn>
                <a:cxn ang="0">
                  <a:pos x="66" y="0"/>
                </a:cxn>
                <a:cxn ang="0">
                  <a:pos x="76" y="4"/>
                </a:cxn>
                <a:cxn ang="0">
                  <a:pos x="86" y="8"/>
                </a:cxn>
                <a:cxn ang="0">
                  <a:pos x="94" y="16"/>
                </a:cxn>
                <a:cxn ang="0">
                  <a:pos x="74" y="36"/>
                </a:cxn>
                <a:cxn ang="0">
                  <a:pos x="74" y="36"/>
                </a:cxn>
                <a:cxn ang="0">
                  <a:pos x="64" y="30"/>
                </a:cxn>
                <a:cxn ang="0">
                  <a:pos x="54" y="26"/>
                </a:cxn>
                <a:cxn ang="0">
                  <a:pos x="54" y="26"/>
                </a:cxn>
                <a:cxn ang="0">
                  <a:pos x="44" y="28"/>
                </a:cxn>
                <a:cxn ang="0">
                  <a:pos x="38" y="34"/>
                </a:cxn>
                <a:cxn ang="0">
                  <a:pos x="38" y="34"/>
                </a:cxn>
                <a:cxn ang="0">
                  <a:pos x="34" y="40"/>
                </a:cxn>
                <a:cxn ang="0">
                  <a:pos x="32" y="46"/>
                </a:cxn>
                <a:cxn ang="0">
                  <a:pos x="30" y="62"/>
                </a:cxn>
                <a:cxn ang="0">
                  <a:pos x="30" y="62"/>
                </a:cxn>
                <a:cxn ang="0">
                  <a:pos x="32" y="76"/>
                </a:cxn>
                <a:cxn ang="0">
                  <a:pos x="34" y="82"/>
                </a:cxn>
                <a:cxn ang="0">
                  <a:pos x="38" y="88"/>
                </a:cxn>
                <a:cxn ang="0">
                  <a:pos x="38" y="88"/>
                </a:cxn>
                <a:cxn ang="0">
                  <a:pos x="44" y="94"/>
                </a:cxn>
                <a:cxn ang="0">
                  <a:pos x="54" y="96"/>
                </a:cxn>
                <a:cxn ang="0">
                  <a:pos x="54" y="96"/>
                </a:cxn>
                <a:cxn ang="0">
                  <a:pos x="64" y="94"/>
                </a:cxn>
                <a:cxn ang="0">
                  <a:pos x="74" y="86"/>
                </a:cxn>
                <a:cxn ang="0">
                  <a:pos x="94" y="106"/>
                </a:cxn>
              </a:cxnLst>
              <a:rect l="0" t="0" r="r" b="b"/>
              <a:pathLst>
                <a:path w="94" h="122">
                  <a:moveTo>
                    <a:pt x="94" y="106"/>
                  </a:moveTo>
                  <a:lnTo>
                    <a:pt x="94" y="106"/>
                  </a:lnTo>
                  <a:lnTo>
                    <a:pt x="86" y="114"/>
                  </a:lnTo>
                  <a:lnTo>
                    <a:pt x="76" y="118"/>
                  </a:lnTo>
                  <a:lnTo>
                    <a:pt x="66" y="122"/>
                  </a:lnTo>
                  <a:lnTo>
                    <a:pt x="54" y="122"/>
                  </a:lnTo>
                  <a:lnTo>
                    <a:pt x="54" y="122"/>
                  </a:lnTo>
                  <a:lnTo>
                    <a:pt x="44" y="122"/>
                  </a:lnTo>
                  <a:lnTo>
                    <a:pt x="34" y="120"/>
                  </a:lnTo>
                  <a:lnTo>
                    <a:pt x="26" y="116"/>
                  </a:lnTo>
                  <a:lnTo>
                    <a:pt x="18" y="110"/>
                  </a:lnTo>
                  <a:lnTo>
                    <a:pt x="18" y="110"/>
                  </a:lnTo>
                  <a:lnTo>
                    <a:pt x="10" y="100"/>
                  </a:lnTo>
                  <a:lnTo>
                    <a:pt x="6" y="90"/>
                  </a:lnTo>
                  <a:lnTo>
                    <a:pt x="2" y="76"/>
                  </a:lnTo>
                  <a:lnTo>
                    <a:pt x="0" y="62"/>
                  </a:lnTo>
                  <a:lnTo>
                    <a:pt x="0" y="62"/>
                  </a:lnTo>
                  <a:lnTo>
                    <a:pt x="2" y="46"/>
                  </a:lnTo>
                  <a:lnTo>
                    <a:pt x="6" y="32"/>
                  </a:lnTo>
                  <a:lnTo>
                    <a:pt x="10" y="22"/>
                  </a:lnTo>
                  <a:lnTo>
                    <a:pt x="18" y="12"/>
                  </a:lnTo>
                  <a:lnTo>
                    <a:pt x="18" y="12"/>
                  </a:lnTo>
                  <a:lnTo>
                    <a:pt x="26" y="6"/>
                  </a:lnTo>
                  <a:lnTo>
                    <a:pt x="34" y="4"/>
                  </a:lnTo>
                  <a:lnTo>
                    <a:pt x="44" y="0"/>
                  </a:lnTo>
                  <a:lnTo>
                    <a:pt x="54" y="0"/>
                  </a:lnTo>
                  <a:lnTo>
                    <a:pt x="54" y="0"/>
                  </a:lnTo>
                  <a:lnTo>
                    <a:pt x="66" y="0"/>
                  </a:lnTo>
                  <a:lnTo>
                    <a:pt x="76" y="4"/>
                  </a:lnTo>
                  <a:lnTo>
                    <a:pt x="86" y="8"/>
                  </a:lnTo>
                  <a:lnTo>
                    <a:pt x="94" y="16"/>
                  </a:lnTo>
                  <a:lnTo>
                    <a:pt x="74" y="36"/>
                  </a:lnTo>
                  <a:lnTo>
                    <a:pt x="74" y="36"/>
                  </a:lnTo>
                  <a:lnTo>
                    <a:pt x="64" y="30"/>
                  </a:lnTo>
                  <a:lnTo>
                    <a:pt x="54" y="26"/>
                  </a:lnTo>
                  <a:lnTo>
                    <a:pt x="54" y="26"/>
                  </a:lnTo>
                  <a:lnTo>
                    <a:pt x="44" y="28"/>
                  </a:lnTo>
                  <a:lnTo>
                    <a:pt x="38" y="34"/>
                  </a:lnTo>
                  <a:lnTo>
                    <a:pt x="38" y="34"/>
                  </a:lnTo>
                  <a:lnTo>
                    <a:pt x="34" y="40"/>
                  </a:lnTo>
                  <a:lnTo>
                    <a:pt x="32" y="46"/>
                  </a:lnTo>
                  <a:lnTo>
                    <a:pt x="30" y="62"/>
                  </a:lnTo>
                  <a:lnTo>
                    <a:pt x="30" y="62"/>
                  </a:lnTo>
                  <a:lnTo>
                    <a:pt x="32" y="76"/>
                  </a:lnTo>
                  <a:lnTo>
                    <a:pt x="34" y="82"/>
                  </a:lnTo>
                  <a:lnTo>
                    <a:pt x="38" y="88"/>
                  </a:lnTo>
                  <a:lnTo>
                    <a:pt x="38" y="88"/>
                  </a:lnTo>
                  <a:lnTo>
                    <a:pt x="44" y="94"/>
                  </a:lnTo>
                  <a:lnTo>
                    <a:pt x="54" y="96"/>
                  </a:lnTo>
                  <a:lnTo>
                    <a:pt x="54" y="96"/>
                  </a:lnTo>
                  <a:lnTo>
                    <a:pt x="64" y="94"/>
                  </a:lnTo>
                  <a:lnTo>
                    <a:pt x="74" y="86"/>
                  </a:lnTo>
                  <a:lnTo>
                    <a:pt x="94" y="10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61" name="Freeform 53"/>
            <p:cNvSpPr>
              <a:spLocks/>
            </p:cNvSpPr>
            <p:nvPr/>
          </p:nvSpPr>
          <p:spPr bwMode="auto">
            <a:xfrm>
              <a:off x="1972" y="2329"/>
              <a:ext cx="100" cy="162"/>
            </a:xfrm>
            <a:custGeom>
              <a:avLst/>
              <a:gdLst/>
              <a:ahLst/>
              <a:cxnLst>
                <a:cxn ang="0">
                  <a:pos x="100" y="162"/>
                </a:cxn>
                <a:cxn ang="0">
                  <a:pos x="70" y="162"/>
                </a:cxn>
                <a:cxn ang="0">
                  <a:pos x="70" y="90"/>
                </a:cxn>
                <a:cxn ang="0">
                  <a:pos x="70" y="90"/>
                </a:cxn>
                <a:cxn ang="0">
                  <a:pos x="68" y="80"/>
                </a:cxn>
                <a:cxn ang="0">
                  <a:pos x="64" y="74"/>
                </a:cxn>
                <a:cxn ang="0">
                  <a:pos x="64" y="74"/>
                </a:cxn>
                <a:cxn ang="0">
                  <a:pos x="58" y="70"/>
                </a:cxn>
                <a:cxn ang="0">
                  <a:pos x="50" y="68"/>
                </a:cxn>
                <a:cxn ang="0">
                  <a:pos x="50" y="68"/>
                </a:cxn>
                <a:cxn ang="0">
                  <a:pos x="42" y="70"/>
                </a:cxn>
                <a:cxn ang="0">
                  <a:pos x="38" y="74"/>
                </a:cxn>
                <a:cxn ang="0">
                  <a:pos x="38" y="74"/>
                </a:cxn>
                <a:cxn ang="0">
                  <a:pos x="32" y="80"/>
                </a:cxn>
                <a:cxn ang="0">
                  <a:pos x="30" y="90"/>
                </a:cxn>
                <a:cxn ang="0">
                  <a:pos x="30" y="162"/>
                </a:cxn>
                <a:cxn ang="0">
                  <a:pos x="0" y="162"/>
                </a:cxn>
                <a:cxn ang="0">
                  <a:pos x="0" y="0"/>
                </a:cxn>
                <a:cxn ang="0">
                  <a:pos x="30" y="0"/>
                </a:cxn>
                <a:cxn ang="0">
                  <a:pos x="30" y="54"/>
                </a:cxn>
                <a:cxn ang="0">
                  <a:pos x="30" y="54"/>
                </a:cxn>
                <a:cxn ang="0">
                  <a:pos x="38" y="48"/>
                </a:cxn>
                <a:cxn ang="0">
                  <a:pos x="44" y="46"/>
                </a:cxn>
                <a:cxn ang="0">
                  <a:pos x="52" y="42"/>
                </a:cxn>
                <a:cxn ang="0">
                  <a:pos x="60" y="42"/>
                </a:cxn>
                <a:cxn ang="0">
                  <a:pos x="60" y="42"/>
                </a:cxn>
                <a:cxn ang="0">
                  <a:pos x="68" y="42"/>
                </a:cxn>
                <a:cxn ang="0">
                  <a:pos x="76" y="46"/>
                </a:cxn>
                <a:cxn ang="0">
                  <a:pos x="84" y="48"/>
                </a:cxn>
                <a:cxn ang="0">
                  <a:pos x="90" y="54"/>
                </a:cxn>
                <a:cxn ang="0">
                  <a:pos x="90" y="54"/>
                </a:cxn>
                <a:cxn ang="0">
                  <a:pos x="94" y="60"/>
                </a:cxn>
                <a:cxn ang="0">
                  <a:pos x="96" y="68"/>
                </a:cxn>
                <a:cxn ang="0">
                  <a:pos x="98" y="76"/>
                </a:cxn>
                <a:cxn ang="0">
                  <a:pos x="100" y="86"/>
                </a:cxn>
                <a:cxn ang="0">
                  <a:pos x="100" y="162"/>
                </a:cxn>
              </a:cxnLst>
              <a:rect l="0" t="0" r="r" b="b"/>
              <a:pathLst>
                <a:path w="100" h="162">
                  <a:moveTo>
                    <a:pt x="100" y="162"/>
                  </a:moveTo>
                  <a:lnTo>
                    <a:pt x="70" y="162"/>
                  </a:lnTo>
                  <a:lnTo>
                    <a:pt x="70" y="90"/>
                  </a:lnTo>
                  <a:lnTo>
                    <a:pt x="70" y="90"/>
                  </a:lnTo>
                  <a:lnTo>
                    <a:pt x="68" y="80"/>
                  </a:lnTo>
                  <a:lnTo>
                    <a:pt x="64" y="74"/>
                  </a:lnTo>
                  <a:lnTo>
                    <a:pt x="64" y="74"/>
                  </a:lnTo>
                  <a:lnTo>
                    <a:pt x="58" y="70"/>
                  </a:lnTo>
                  <a:lnTo>
                    <a:pt x="50" y="68"/>
                  </a:lnTo>
                  <a:lnTo>
                    <a:pt x="50" y="68"/>
                  </a:lnTo>
                  <a:lnTo>
                    <a:pt x="42" y="70"/>
                  </a:lnTo>
                  <a:lnTo>
                    <a:pt x="38" y="74"/>
                  </a:lnTo>
                  <a:lnTo>
                    <a:pt x="38" y="74"/>
                  </a:lnTo>
                  <a:lnTo>
                    <a:pt x="32" y="80"/>
                  </a:lnTo>
                  <a:lnTo>
                    <a:pt x="30" y="90"/>
                  </a:lnTo>
                  <a:lnTo>
                    <a:pt x="30" y="162"/>
                  </a:lnTo>
                  <a:lnTo>
                    <a:pt x="0" y="162"/>
                  </a:lnTo>
                  <a:lnTo>
                    <a:pt x="0" y="0"/>
                  </a:lnTo>
                  <a:lnTo>
                    <a:pt x="30" y="0"/>
                  </a:lnTo>
                  <a:lnTo>
                    <a:pt x="30" y="54"/>
                  </a:lnTo>
                  <a:lnTo>
                    <a:pt x="30" y="54"/>
                  </a:lnTo>
                  <a:lnTo>
                    <a:pt x="38" y="48"/>
                  </a:lnTo>
                  <a:lnTo>
                    <a:pt x="44" y="46"/>
                  </a:lnTo>
                  <a:lnTo>
                    <a:pt x="52" y="42"/>
                  </a:lnTo>
                  <a:lnTo>
                    <a:pt x="60" y="42"/>
                  </a:lnTo>
                  <a:lnTo>
                    <a:pt x="60" y="42"/>
                  </a:lnTo>
                  <a:lnTo>
                    <a:pt x="68" y="42"/>
                  </a:lnTo>
                  <a:lnTo>
                    <a:pt x="76" y="46"/>
                  </a:lnTo>
                  <a:lnTo>
                    <a:pt x="84" y="48"/>
                  </a:lnTo>
                  <a:lnTo>
                    <a:pt x="90" y="54"/>
                  </a:lnTo>
                  <a:lnTo>
                    <a:pt x="90" y="54"/>
                  </a:lnTo>
                  <a:lnTo>
                    <a:pt x="94" y="60"/>
                  </a:lnTo>
                  <a:lnTo>
                    <a:pt x="96" y="68"/>
                  </a:lnTo>
                  <a:lnTo>
                    <a:pt x="98" y="76"/>
                  </a:lnTo>
                  <a:lnTo>
                    <a:pt x="100" y="86"/>
                  </a:lnTo>
                  <a:lnTo>
                    <a:pt x="100" y="16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62" name="Freeform 54"/>
            <p:cNvSpPr>
              <a:spLocks noEditPoints="1"/>
            </p:cNvSpPr>
            <p:nvPr/>
          </p:nvSpPr>
          <p:spPr bwMode="auto">
            <a:xfrm>
              <a:off x="2104" y="2327"/>
              <a:ext cx="30" cy="164"/>
            </a:xfrm>
            <a:custGeom>
              <a:avLst/>
              <a:gdLst/>
              <a:ahLst/>
              <a:cxnLst>
                <a:cxn ang="0">
                  <a:pos x="30" y="26"/>
                </a:cxn>
                <a:cxn ang="0">
                  <a:pos x="0" y="26"/>
                </a:cxn>
                <a:cxn ang="0">
                  <a:pos x="0" y="0"/>
                </a:cxn>
                <a:cxn ang="0">
                  <a:pos x="30" y="0"/>
                </a:cxn>
                <a:cxn ang="0">
                  <a:pos x="30" y="26"/>
                </a:cxn>
                <a:cxn ang="0">
                  <a:pos x="30" y="164"/>
                </a:cxn>
                <a:cxn ang="0">
                  <a:pos x="0" y="164"/>
                </a:cxn>
                <a:cxn ang="0">
                  <a:pos x="0" y="46"/>
                </a:cxn>
                <a:cxn ang="0">
                  <a:pos x="30" y="46"/>
                </a:cxn>
                <a:cxn ang="0">
                  <a:pos x="30" y="164"/>
                </a:cxn>
              </a:cxnLst>
              <a:rect l="0" t="0" r="r" b="b"/>
              <a:pathLst>
                <a:path w="30" h="164">
                  <a:moveTo>
                    <a:pt x="30" y="26"/>
                  </a:moveTo>
                  <a:lnTo>
                    <a:pt x="0" y="26"/>
                  </a:lnTo>
                  <a:lnTo>
                    <a:pt x="0" y="0"/>
                  </a:lnTo>
                  <a:lnTo>
                    <a:pt x="30" y="0"/>
                  </a:lnTo>
                  <a:lnTo>
                    <a:pt x="30" y="26"/>
                  </a:lnTo>
                  <a:close/>
                  <a:moveTo>
                    <a:pt x="30" y="164"/>
                  </a:moveTo>
                  <a:lnTo>
                    <a:pt x="0" y="164"/>
                  </a:lnTo>
                  <a:lnTo>
                    <a:pt x="0" y="46"/>
                  </a:lnTo>
                  <a:lnTo>
                    <a:pt x="30" y="46"/>
                  </a:lnTo>
                  <a:lnTo>
                    <a:pt x="30" y="16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63" name="Freeform 55"/>
            <p:cNvSpPr>
              <a:spLocks/>
            </p:cNvSpPr>
            <p:nvPr/>
          </p:nvSpPr>
          <p:spPr bwMode="auto">
            <a:xfrm>
              <a:off x="2166" y="2371"/>
              <a:ext cx="100" cy="120"/>
            </a:xfrm>
            <a:custGeom>
              <a:avLst/>
              <a:gdLst/>
              <a:ahLst/>
              <a:cxnLst>
                <a:cxn ang="0">
                  <a:pos x="100" y="120"/>
                </a:cxn>
                <a:cxn ang="0">
                  <a:pos x="70" y="120"/>
                </a:cxn>
                <a:cxn ang="0">
                  <a:pos x="70" y="48"/>
                </a:cxn>
                <a:cxn ang="0">
                  <a:pos x="70" y="48"/>
                </a:cxn>
                <a:cxn ang="0">
                  <a:pos x="68" y="38"/>
                </a:cxn>
                <a:cxn ang="0">
                  <a:pos x="64" y="32"/>
                </a:cxn>
                <a:cxn ang="0">
                  <a:pos x="64" y="32"/>
                </a:cxn>
                <a:cxn ang="0">
                  <a:pos x="58" y="28"/>
                </a:cxn>
                <a:cxn ang="0">
                  <a:pos x="50" y="26"/>
                </a:cxn>
                <a:cxn ang="0">
                  <a:pos x="50" y="26"/>
                </a:cxn>
                <a:cxn ang="0">
                  <a:pos x="42" y="28"/>
                </a:cxn>
                <a:cxn ang="0">
                  <a:pos x="36" y="32"/>
                </a:cxn>
                <a:cxn ang="0">
                  <a:pos x="36" y="32"/>
                </a:cxn>
                <a:cxn ang="0">
                  <a:pos x="32" y="38"/>
                </a:cxn>
                <a:cxn ang="0">
                  <a:pos x="30" y="48"/>
                </a:cxn>
                <a:cxn ang="0">
                  <a:pos x="30" y="120"/>
                </a:cxn>
                <a:cxn ang="0">
                  <a:pos x="0" y="120"/>
                </a:cxn>
                <a:cxn ang="0">
                  <a:pos x="0" y="2"/>
                </a:cxn>
                <a:cxn ang="0">
                  <a:pos x="30" y="2"/>
                </a:cxn>
                <a:cxn ang="0">
                  <a:pos x="30" y="12"/>
                </a:cxn>
                <a:cxn ang="0">
                  <a:pos x="30" y="12"/>
                </a:cxn>
                <a:cxn ang="0">
                  <a:pos x="36" y="6"/>
                </a:cxn>
                <a:cxn ang="0">
                  <a:pos x="44" y="4"/>
                </a:cxn>
                <a:cxn ang="0">
                  <a:pos x="50" y="0"/>
                </a:cxn>
                <a:cxn ang="0">
                  <a:pos x="60" y="0"/>
                </a:cxn>
                <a:cxn ang="0">
                  <a:pos x="60" y="0"/>
                </a:cxn>
                <a:cxn ang="0">
                  <a:pos x="68" y="0"/>
                </a:cxn>
                <a:cxn ang="0">
                  <a:pos x="76" y="2"/>
                </a:cxn>
                <a:cxn ang="0">
                  <a:pos x="82" y="6"/>
                </a:cxn>
                <a:cxn ang="0">
                  <a:pos x="88" y="10"/>
                </a:cxn>
                <a:cxn ang="0">
                  <a:pos x="88" y="10"/>
                </a:cxn>
                <a:cxn ang="0">
                  <a:pos x="94" y="18"/>
                </a:cxn>
                <a:cxn ang="0">
                  <a:pos x="96" y="26"/>
                </a:cxn>
                <a:cxn ang="0">
                  <a:pos x="100" y="34"/>
                </a:cxn>
                <a:cxn ang="0">
                  <a:pos x="100" y="44"/>
                </a:cxn>
                <a:cxn ang="0">
                  <a:pos x="100" y="120"/>
                </a:cxn>
              </a:cxnLst>
              <a:rect l="0" t="0" r="r" b="b"/>
              <a:pathLst>
                <a:path w="100" h="120">
                  <a:moveTo>
                    <a:pt x="100" y="120"/>
                  </a:moveTo>
                  <a:lnTo>
                    <a:pt x="70" y="120"/>
                  </a:lnTo>
                  <a:lnTo>
                    <a:pt x="70" y="48"/>
                  </a:lnTo>
                  <a:lnTo>
                    <a:pt x="70" y="48"/>
                  </a:lnTo>
                  <a:lnTo>
                    <a:pt x="68" y="38"/>
                  </a:lnTo>
                  <a:lnTo>
                    <a:pt x="64" y="32"/>
                  </a:lnTo>
                  <a:lnTo>
                    <a:pt x="64" y="32"/>
                  </a:lnTo>
                  <a:lnTo>
                    <a:pt x="58" y="28"/>
                  </a:lnTo>
                  <a:lnTo>
                    <a:pt x="50" y="26"/>
                  </a:lnTo>
                  <a:lnTo>
                    <a:pt x="50" y="26"/>
                  </a:lnTo>
                  <a:lnTo>
                    <a:pt x="42" y="28"/>
                  </a:lnTo>
                  <a:lnTo>
                    <a:pt x="36" y="32"/>
                  </a:lnTo>
                  <a:lnTo>
                    <a:pt x="36" y="32"/>
                  </a:lnTo>
                  <a:lnTo>
                    <a:pt x="32" y="38"/>
                  </a:lnTo>
                  <a:lnTo>
                    <a:pt x="30" y="48"/>
                  </a:lnTo>
                  <a:lnTo>
                    <a:pt x="30" y="120"/>
                  </a:lnTo>
                  <a:lnTo>
                    <a:pt x="0" y="120"/>
                  </a:lnTo>
                  <a:lnTo>
                    <a:pt x="0" y="2"/>
                  </a:lnTo>
                  <a:lnTo>
                    <a:pt x="30" y="2"/>
                  </a:lnTo>
                  <a:lnTo>
                    <a:pt x="30" y="12"/>
                  </a:lnTo>
                  <a:lnTo>
                    <a:pt x="30" y="12"/>
                  </a:lnTo>
                  <a:lnTo>
                    <a:pt x="36" y="6"/>
                  </a:lnTo>
                  <a:lnTo>
                    <a:pt x="44" y="4"/>
                  </a:lnTo>
                  <a:lnTo>
                    <a:pt x="50" y="0"/>
                  </a:lnTo>
                  <a:lnTo>
                    <a:pt x="60" y="0"/>
                  </a:lnTo>
                  <a:lnTo>
                    <a:pt x="60" y="0"/>
                  </a:lnTo>
                  <a:lnTo>
                    <a:pt x="68" y="0"/>
                  </a:lnTo>
                  <a:lnTo>
                    <a:pt x="76" y="2"/>
                  </a:lnTo>
                  <a:lnTo>
                    <a:pt x="82" y="6"/>
                  </a:lnTo>
                  <a:lnTo>
                    <a:pt x="88" y="10"/>
                  </a:lnTo>
                  <a:lnTo>
                    <a:pt x="88" y="10"/>
                  </a:lnTo>
                  <a:lnTo>
                    <a:pt x="94" y="18"/>
                  </a:lnTo>
                  <a:lnTo>
                    <a:pt x="96" y="26"/>
                  </a:lnTo>
                  <a:lnTo>
                    <a:pt x="100" y="34"/>
                  </a:lnTo>
                  <a:lnTo>
                    <a:pt x="100" y="44"/>
                  </a:lnTo>
                  <a:lnTo>
                    <a:pt x="100"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64" name="Freeform 56"/>
            <p:cNvSpPr>
              <a:spLocks noEditPoints="1"/>
            </p:cNvSpPr>
            <p:nvPr/>
          </p:nvSpPr>
          <p:spPr bwMode="auto">
            <a:xfrm>
              <a:off x="2292" y="2371"/>
              <a:ext cx="104" cy="122"/>
            </a:xfrm>
            <a:custGeom>
              <a:avLst/>
              <a:gdLst/>
              <a:ahLst/>
              <a:cxnLst>
                <a:cxn ang="0">
                  <a:pos x="30" y="70"/>
                </a:cxn>
                <a:cxn ang="0">
                  <a:pos x="32" y="82"/>
                </a:cxn>
                <a:cxn ang="0">
                  <a:pos x="36" y="90"/>
                </a:cxn>
                <a:cxn ang="0">
                  <a:pos x="56" y="98"/>
                </a:cxn>
                <a:cxn ang="0">
                  <a:pos x="64" y="96"/>
                </a:cxn>
                <a:cxn ang="0">
                  <a:pos x="76" y="90"/>
                </a:cxn>
                <a:cxn ang="0">
                  <a:pos x="100" y="104"/>
                </a:cxn>
                <a:cxn ang="0">
                  <a:pos x="92" y="112"/>
                </a:cxn>
                <a:cxn ang="0">
                  <a:pos x="82" y="118"/>
                </a:cxn>
                <a:cxn ang="0">
                  <a:pos x="56" y="122"/>
                </a:cxn>
                <a:cxn ang="0">
                  <a:pos x="42" y="122"/>
                </a:cxn>
                <a:cxn ang="0">
                  <a:pos x="22" y="114"/>
                </a:cxn>
                <a:cxn ang="0">
                  <a:pos x="8" y="98"/>
                </a:cxn>
                <a:cxn ang="0">
                  <a:pos x="2" y="76"/>
                </a:cxn>
                <a:cxn ang="0">
                  <a:pos x="0" y="62"/>
                </a:cxn>
                <a:cxn ang="0">
                  <a:pos x="4" y="36"/>
                </a:cxn>
                <a:cxn ang="0">
                  <a:pos x="14" y="16"/>
                </a:cxn>
                <a:cxn ang="0">
                  <a:pos x="22" y="8"/>
                </a:cxn>
                <a:cxn ang="0">
                  <a:pos x="42" y="0"/>
                </a:cxn>
                <a:cxn ang="0">
                  <a:pos x="52" y="0"/>
                </a:cxn>
                <a:cxn ang="0">
                  <a:pos x="74" y="4"/>
                </a:cxn>
                <a:cxn ang="0">
                  <a:pos x="90" y="16"/>
                </a:cxn>
                <a:cxn ang="0">
                  <a:pos x="96" y="24"/>
                </a:cxn>
                <a:cxn ang="0">
                  <a:pos x="104" y="46"/>
                </a:cxn>
                <a:cxn ang="0">
                  <a:pos x="104" y="70"/>
                </a:cxn>
                <a:cxn ang="0">
                  <a:pos x="76" y="50"/>
                </a:cxn>
                <a:cxn ang="0">
                  <a:pos x="72" y="38"/>
                </a:cxn>
                <a:cxn ang="0">
                  <a:pos x="68" y="32"/>
                </a:cxn>
                <a:cxn ang="0">
                  <a:pos x="58" y="26"/>
                </a:cxn>
                <a:cxn ang="0">
                  <a:pos x="52" y="24"/>
                </a:cxn>
                <a:cxn ang="0">
                  <a:pos x="40" y="28"/>
                </a:cxn>
                <a:cxn ang="0">
                  <a:pos x="32" y="38"/>
                </a:cxn>
                <a:cxn ang="0">
                  <a:pos x="30" y="44"/>
                </a:cxn>
                <a:cxn ang="0">
                  <a:pos x="76" y="50"/>
                </a:cxn>
              </a:cxnLst>
              <a:rect l="0" t="0" r="r" b="b"/>
              <a:pathLst>
                <a:path w="104" h="122">
                  <a:moveTo>
                    <a:pt x="104" y="70"/>
                  </a:moveTo>
                  <a:lnTo>
                    <a:pt x="30" y="70"/>
                  </a:lnTo>
                  <a:lnTo>
                    <a:pt x="30" y="70"/>
                  </a:lnTo>
                  <a:lnTo>
                    <a:pt x="32" y="82"/>
                  </a:lnTo>
                  <a:lnTo>
                    <a:pt x="36" y="90"/>
                  </a:lnTo>
                  <a:lnTo>
                    <a:pt x="36" y="90"/>
                  </a:lnTo>
                  <a:lnTo>
                    <a:pt x="44" y="96"/>
                  </a:lnTo>
                  <a:lnTo>
                    <a:pt x="56" y="98"/>
                  </a:lnTo>
                  <a:lnTo>
                    <a:pt x="56" y="98"/>
                  </a:lnTo>
                  <a:lnTo>
                    <a:pt x="64" y="96"/>
                  </a:lnTo>
                  <a:lnTo>
                    <a:pt x="70" y="94"/>
                  </a:lnTo>
                  <a:lnTo>
                    <a:pt x="76" y="90"/>
                  </a:lnTo>
                  <a:lnTo>
                    <a:pt x="82" y="86"/>
                  </a:lnTo>
                  <a:lnTo>
                    <a:pt x="100" y="104"/>
                  </a:lnTo>
                  <a:lnTo>
                    <a:pt x="100" y="104"/>
                  </a:lnTo>
                  <a:lnTo>
                    <a:pt x="92" y="112"/>
                  </a:lnTo>
                  <a:lnTo>
                    <a:pt x="82" y="118"/>
                  </a:lnTo>
                  <a:lnTo>
                    <a:pt x="82" y="118"/>
                  </a:lnTo>
                  <a:lnTo>
                    <a:pt x="70" y="122"/>
                  </a:lnTo>
                  <a:lnTo>
                    <a:pt x="56" y="122"/>
                  </a:lnTo>
                  <a:lnTo>
                    <a:pt x="56" y="122"/>
                  </a:lnTo>
                  <a:lnTo>
                    <a:pt x="42" y="122"/>
                  </a:lnTo>
                  <a:lnTo>
                    <a:pt x="32" y="118"/>
                  </a:lnTo>
                  <a:lnTo>
                    <a:pt x="22" y="114"/>
                  </a:lnTo>
                  <a:lnTo>
                    <a:pt x="14" y="106"/>
                  </a:lnTo>
                  <a:lnTo>
                    <a:pt x="8" y="98"/>
                  </a:lnTo>
                  <a:lnTo>
                    <a:pt x="4" y="88"/>
                  </a:lnTo>
                  <a:lnTo>
                    <a:pt x="2" y="76"/>
                  </a:lnTo>
                  <a:lnTo>
                    <a:pt x="0" y="62"/>
                  </a:lnTo>
                  <a:lnTo>
                    <a:pt x="0" y="62"/>
                  </a:lnTo>
                  <a:lnTo>
                    <a:pt x="2" y="48"/>
                  </a:lnTo>
                  <a:lnTo>
                    <a:pt x="4" y="36"/>
                  </a:lnTo>
                  <a:lnTo>
                    <a:pt x="8" y="24"/>
                  </a:lnTo>
                  <a:lnTo>
                    <a:pt x="14" y="16"/>
                  </a:lnTo>
                  <a:lnTo>
                    <a:pt x="14" y="16"/>
                  </a:lnTo>
                  <a:lnTo>
                    <a:pt x="22" y="8"/>
                  </a:lnTo>
                  <a:lnTo>
                    <a:pt x="32" y="4"/>
                  </a:lnTo>
                  <a:lnTo>
                    <a:pt x="42" y="0"/>
                  </a:lnTo>
                  <a:lnTo>
                    <a:pt x="52" y="0"/>
                  </a:lnTo>
                  <a:lnTo>
                    <a:pt x="52" y="0"/>
                  </a:lnTo>
                  <a:lnTo>
                    <a:pt x="64" y="0"/>
                  </a:lnTo>
                  <a:lnTo>
                    <a:pt x="74" y="4"/>
                  </a:lnTo>
                  <a:lnTo>
                    <a:pt x="84" y="10"/>
                  </a:lnTo>
                  <a:lnTo>
                    <a:pt x="90" y="16"/>
                  </a:lnTo>
                  <a:lnTo>
                    <a:pt x="90" y="16"/>
                  </a:lnTo>
                  <a:lnTo>
                    <a:pt x="96" y="24"/>
                  </a:lnTo>
                  <a:lnTo>
                    <a:pt x="102" y="34"/>
                  </a:lnTo>
                  <a:lnTo>
                    <a:pt x="104" y="46"/>
                  </a:lnTo>
                  <a:lnTo>
                    <a:pt x="104" y="58"/>
                  </a:lnTo>
                  <a:lnTo>
                    <a:pt x="104" y="70"/>
                  </a:lnTo>
                  <a:close/>
                  <a:moveTo>
                    <a:pt x="76" y="50"/>
                  </a:moveTo>
                  <a:lnTo>
                    <a:pt x="76" y="50"/>
                  </a:lnTo>
                  <a:lnTo>
                    <a:pt x="74" y="44"/>
                  </a:lnTo>
                  <a:lnTo>
                    <a:pt x="72" y="38"/>
                  </a:lnTo>
                  <a:lnTo>
                    <a:pt x="72" y="38"/>
                  </a:lnTo>
                  <a:lnTo>
                    <a:pt x="68" y="32"/>
                  </a:lnTo>
                  <a:lnTo>
                    <a:pt x="64" y="28"/>
                  </a:lnTo>
                  <a:lnTo>
                    <a:pt x="58" y="26"/>
                  </a:lnTo>
                  <a:lnTo>
                    <a:pt x="52" y="24"/>
                  </a:lnTo>
                  <a:lnTo>
                    <a:pt x="52" y="24"/>
                  </a:lnTo>
                  <a:lnTo>
                    <a:pt x="46" y="26"/>
                  </a:lnTo>
                  <a:lnTo>
                    <a:pt x="40" y="28"/>
                  </a:lnTo>
                  <a:lnTo>
                    <a:pt x="36" y="32"/>
                  </a:lnTo>
                  <a:lnTo>
                    <a:pt x="32" y="38"/>
                  </a:lnTo>
                  <a:lnTo>
                    <a:pt x="32" y="38"/>
                  </a:lnTo>
                  <a:lnTo>
                    <a:pt x="30" y="44"/>
                  </a:lnTo>
                  <a:lnTo>
                    <a:pt x="30" y="50"/>
                  </a:lnTo>
                  <a:lnTo>
                    <a:pt x="76" y="5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65" name="Freeform 57"/>
            <p:cNvSpPr>
              <a:spLocks/>
            </p:cNvSpPr>
            <p:nvPr/>
          </p:nvSpPr>
          <p:spPr bwMode="auto">
            <a:xfrm>
              <a:off x="2424" y="2371"/>
              <a:ext cx="100" cy="120"/>
            </a:xfrm>
            <a:custGeom>
              <a:avLst/>
              <a:gdLst/>
              <a:ahLst/>
              <a:cxnLst>
                <a:cxn ang="0">
                  <a:pos x="100" y="120"/>
                </a:cxn>
                <a:cxn ang="0">
                  <a:pos x="70" y="120"/>
                </a:cxn>
                <a:cxn ang="0">
                  <a:pos x="70" y="48"/>
                </a:cxn>
                <a:cxn ang="0">
                  <a:pos x="70" y="48"/>
                </a:cxn>
                <a:cxn ang="0">
                  <a:pos x="68" y="38"/>
                </a:cxn>
                <a:cxn ang="0">
                  <a:pos x="62" y="32"/>
                </a:cxn>
                <a:cxn ang="0">
                  <a:pos x="62" y="32"/>
                </a:cxn>
                <a:cxn ang="0">
                  <a:pos x="56" y="28"/>
                </a:cxn>
                <a:cxn ang="0">
                  <a:pos x="50" y="26"/>
                </a:cxn>
                <a:cxn ang="0">
                  <a:pos x="50" y="26"/>
                </a:cxn>
                <a:cxn ang="0">
                  <a:pos x="42" y="28"/>
                </a:cxn>
                <a:cxn ang="0">
                  <a:pos x="36" y="32"/>
                </a:cxn>
                <a:cxn ang="0">
                  <a:pos x="36" y="32"/>
                </a:cxn>
                <a:cxn ang="0">
                  <a:pos x="32" y="38"/>
                </a:cxn>
                <a:cxn ang="0">
                  <a:pos x="30" y="48"/>
                </a:cxn>
                <a:cxn ang="0">
                  <a:pos x="30" y="120"/>
                </a:cxn>
                <a:cxn ang="0">
                  <a:pos x="0" y="120"/>
                </a:cxn>
                <a:cxn ang="0">
                  <a:pos x="0" y="2"/>
                </a:cxn>
                <a:cxn ang="0">
                  <a:pos x="30" y="2"/>
                </a:cxn>
                <a:cxn ang="0">
                  <a:pos x="30" y="12"/>
                </a:cxn>
                <a:cxn ang="0">
                  <a:pos x="30" y="12"/>
                </a:cxn>
                <a:cxn ang="0">
                  <a:pos x="36" y="6"/>
                </a:cxn>
                <a:cxn ang="0">
                  <a:pos x="42" y="4"/>
                </a:cxn>
                <a:cxn ang="0">
                  <a:pos x="50" y="0"/>
                </a:cxn>
                <a:cxn ang="0">
                  <a:pos x="58" y="0"/>
                </a:cxn>
                <a:cxn ang="0">
                  <a:pos x="58" y="0"/>
                </a:cxn>
                <a:cxn ang="0">
                  <a:pos x="68" y="0"/>
                </a:cxn>
                <a:cxn ang="0">
                  <a:pos x="74" y="2"/>
                </a:cxn>
                <a:cxn ang="0">
                  <a:pos x="82" y="6"/>
                </a:cxn>
                <a:cxn ang="0">
                  <a:pos x="88" y="10"/>
                </a:cxn>
                <a:cxn ang="0">
                  <a:pos x="88" y="10"/>
                </a:cxn>
                <a:cxn ang="0">
                  <a:pos x="92" y="18"/>
                </a:cxn>
                <a:cxn ang="0">
                  <a:pos x="96" y="26"/>
                </a:cxn>
                <a:cxn ang="0">
                  <a:pos x="98" y="34"/>
                </a:cxn>
                <a:cxn ang="0">
                  <a:pos x="100" y="44"/>
                </a:cxn>
                <a:cxn ang="0">
                  <a:pos x="100" y="120"/>
                </a:cxn>
              </a:cxnLst>
              <a:rect l="0" t="0" r="r" b="b"/>
              <a:pathLst>
                <a:path w="100" h="120">
                  <a:moveTo>
                    <a:pt x="100" y="120"/>
                  </a:moveTo>
                  <a:lnTo>
                    <a:pt x="70" y="120"/>
                  </a:lnTo>
                  <a:lnTo>
                    <a:pt x="70" y="48"/>
                  </a:lnTo>
                  <a:lnTo>
                    <a:pt x="70" y="48"/>
                  </a:lnTo>
                  <a:lnTo>
                    <a:pt x="68" y="38"/>
                  </a:lnTo>
                  <a:lnTo>
                    <a:pt x="62" y="32"/>
                  </a:lnTo>
                  <a:lnTo>
                    <a:pt x="62" y="32"/>
                  </a:lnTo>
                  <a:lnTo>
                    <a:pt x="56" y="28"/>
                  </a:lnTo>
                  <a:lnTo>
                    <a:pt x="50" y="26"/>
                  </a:lnTo>
                  <a:lnTo>
                    <a:pt x="50" y="26"/>
                  </a:lnTo>
                  <a:lnTo>
                    <a:pt x="42" y="28"/>
                  </a:lnTo>
                  <a:lnTo>
                    <a:pt x="36" y="32"/>
                  </a:lnTo>
                  <a:lnTo>
                    <a:pt x="36" y="32"/>
                  </a:lnTo>
                  <a:lnTo>
                    <a:pt x="32" y="38"/>
                  </a:lnTo>
                  <a:lnTo>
                    <a:pt x="30" y="48"/>
                  </a:lnTo>
                  <a:lnTo>
                    <a:pt x="30" y="120"/>
                  </a:lnTo>
                  <a:lnTo>
                    <a:pt x="0" y="120"/>
                  </a:lnTo>
                  <a:lnTo>
                    <a:pt x="0" y="2"/>
                  </a:lnTo>
                  <a:lnTo>
                    <a:pt x="30" y="2"/>
                  </a:lnTo>
                  <a:lnTo>
                    <a:pt x="30" y="12"/>
                  </a:lnTo>
                  <a:lnTo>
                    <a:pt x="30" y="12"/>
                  </a:lnTo>
                  <a:lnTo>
                    <a:pt x="36" y="6"/>
                  </a:lnTo>
                  <a:lnTo>
                    <a:pt x="42" y="4"/>
                  </a:lnTo>
                  <a:lnTo>
                    <a:pt x="50" y="0"/>
                  </a:lnTo>
                  <a:lnTo>
                    <a:pt x="58" y="0"/>
                  </a:lnTo>
                  <a:lnTo>
                    <a:pt x="58" y="0"/>
                  </a:lnTo>
                  <a:lnTo>
                    <a:pt x="68" y="0"/>
                  </a:lnTo>
                  <a:lnTo>
                    <a:pt x="74" y="2"/>
                  </a:lnTo>
                  <a:lnTo>
                    <a:pt x="82" y="6"/>
                  </a:lnTo>
                  <a:lnTo>
                    <a:pt x="88" y="10"/>
                  </a:lnTo>
                  <a:lnTo>
                    <a:pt x="88" y="10"/>
                  </a:lnTo>
                  <a:lnTo>
                    <a:pt x="92" y="18"/>
                  </a:lnTo>
                  <a:lnTo>
                    <a:pt x="96" y="26"/>
                  </a:lnTo>
                  <a:lnTo>
                    <a:pt x="98" y="34"/>
                  </a:lnTo>
                  <a:lnTo>
                    <a:pt x="100" y="44"/>
                  </a:lnTo>
                  <a:lnTo>
                    <a:pt x="100"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66" name="Freeform 58"/>
            <p:cNvSpPr>
              <a:spLocks noEditPoints="1"/>
            </p:cNvSpPr>
            <p:nvPr/>
          </p:nvSpPr>
          <p:spPr bwMode="auto">
            <a:xfrm>
              <a:off x="2556" y="2329"/>
              <a:ext cx="100" cy="164"/>
            </a:xfrm>
            <a:custGeom>
              <a:avLst/>
              <a:gdLst/>
              <a:ahLst/>
              <a:cxnLst>
                <a:cxn ang="0">
                  <a:pos x="100" y="104"/>
                </a:cxn>
                <a:cxn ang="0">
                  <a:pos x="98" y="130"/>
                </a:cxn>
                <a:cxn ang="0">
                  <a:pos x="88" y="154"/>
                </a:cxn>
                <a:cxn ang="0">
                  <a:pos x="82" y="158"/>
                </a:cxn>
                <a:cxn ang="0">
                  <a:pos x="68" y="164"/>
                </a:cxn>
                <a:cxn ang="0">
                  <a:pos x="58" y="164"/>
                </a:cxn>
                <a:cxn ang="0">
                  <a:pos x="42" y="162"/>
                </a:cxn>
                <a:cxn ang="0">
                  <a:pos x="28" y="152"/>
                </a:cxn>
                <a:cxn ang="0">
                  <a:pos x="0" y="162"/>
                </a:cxn>
                <a:cxn ang="0">
                  <a:pos x="30" y="0"/>
                </a:cxn>
                <a:cxn ang="0">
                  <a:pos x="30" y="54"/>
                </a:cxn>
                <a:cxn ang="0">
                  <a:pos x="42" y="44"/>
                </a:cxn>
                <a:cxn ang="0">
                  <a:pos x="58" y="42"/>
                </a:cxn>
                <a:cxn ang="0">
                  <a:pos x="68" y="42"/>
                </a:cxn>
                <a:cxn ang="0">
                  <a:pos x="82" y="48"/>
                </a:cxn>
                <a:cxn ang="0">
                  <a:pos x="88" y="52"/>
                </a:cxn>
                <a:cxn ang="0">
                  <a:pos x="98" y="76"/>
                </a:cxn>
                <a:cxn ang="0">
                  <a:pos x="100" y="104"/>
                </a:cxn>
                <a:cxn ang="0">
                  <a:pos x="70" y="104"/>
                </a:cxn>
                <a:cxn ang="0">
                  <a:pos x="68" y="90"/>
                </a:cxn>
                <a:cxn ang="0">
                  <a:pos x="68" y="80"/>
                </a:cxn>
                <a:cxn ang="0">
                  <a:pos x="60" y="72"/>
                </a:cxn>
                <a:cxn ang="0">
                  <a:pos x="50" y="68"/>
                </a:cxn>
                <a:cxn ang="0">
                  <a:pos x="44" y="70"/>
                </a:cxn>
                <a:cxn ang="0">
                  <a:pos x="34" y="76"/>
                </a:cxn>
                <a:cxn ang="0">
                  <a:pos x="32" y="80"/>
                </a:cxn>
                <a:cxn ang="0">
                  <a:pos x="30" y="104"/>
                </a:cxn>
                <a:cxn ang="0">
                  <a:pos x="30" y="116"/>
                </a:cxn>
                <a:cxn ang="0">
                  <a:pos x="32" y="126"/>
                </a:cxn>
                <a:cxn ang="0">
                  <a:pos x="38" y="134"/>
                </a:cxn>
                <a:cxn ang="0">
                  <a:pos x="50" y="138"/>
                </a:cxn>
                <a:cxn ang="0">
                  <a:pos x="56" y="136"/>
                </a:cxn>
                <a:cxn ang="0">
                  <a:pos x="64" y="130"/>
                </a:cxn>
                <a:cxn ang="0">
                  <a:pos x="68" y="126"/>
                </a:cxn>
                <a:cxn ang="0">
                  <a:pos x="70" y="104"/>
                </a:cxn>
              </a:cxnLst>
              <a:rect l="0" t="0" r="r" b="b"/>
              <a:pathLst>
                <a:path w="100" h="164">
                  <a:moveTo>
                    <a:pt x="100" y="104"/>
                  </a:moveTo>
                  <a:lnTo>
                    <a:pt x="100" y="104"/>
                  </a:lnTo>
                  <a:lnTo>
                    <a:pt x="98" y="130"/>
                  </a:lnTo>
                  <a:lnTo>
                    <a:pt x="98" y="130"/>
                  </a:lnTo>
                  <a:lnTo>
                    <a:pt x="94" y="144"/>
                  </a:lnTo>
                  <a:lnTo>
                    <a:pt x="88" y="154"/>
                  </a:lnTo>
                  <a:lnTo>
                    <a:pt x="88" y="154"/>
                  </a:lnTo>
                  <a:lnTo>
                    <a:pt x="82" y="158"/>
                  </a:lnTo>
                  <a:lnTo>
                    <a:pt x="74" y="162"/>
                  </a:lnTo>
                  <a:lnTo>
                    <a:pt x="68" y="164"/>
                  </a:lnTo>
                  <a:lnTo>
                    <a:pt x="58" y="164"/>
                  </a:lnTo>
                  <a:lnTo>
                    <a:pt x="58" y="164"/>
                  </a:lnTo>
                  <a:lnTo>
                    <a:pt x="50" y="164"/>
                  </a:lnTo>
                  <a:lnTo>
                    <a:pt x="42" y="162"/>
                  </a:lnTo>
                  <a:lnTo>
                    <a:pt x="34" y="158"/>
                  </a:lnTo>
                  <a:lnTo>
                    <a:pt x="28" y="152"/>
                  </a:lnTo>
                  <a:lnTo>
                    <a:pt x="28" y="162"/>
                  </a:lnTo>
                  <a:lnTo>
                    <a:pt x="0" y="162"/>
                  </a:lnTo>
                  <a:lnTo>
                    <a:pt x="0" y="0"/>
                  </a:lnTo>
                  <a:lnTo>
                    <a:pt x="30" y="0"/>
                  </a:lnTo>
                  <a:lnTo>
                    <a:pt x="30" y="54"/>
                  </a:lnTo>
                  <a:lnTo>
                    <a:pt x="30" y="54"/>
                  </a:lnTo>
                  <a:lnTo>
                    <a:pt x="36" y="48"/>
                  </a:lnTo>
                  <a:lnTo>
                    <a:pt x="42" y="44"/>
                  </a:lnTo>
                  <a:lnTo>
                    <a:pt x="50" y="42"/>
                  </a:lnTo>
                  <a:lnTo>
                    <a:pt x="58" y="42"/>
                  </a:lnTo>
                  <a:lnTo>
                    <a:pt x="58" y="42"/>
                  </a:lnTo>
                  <a:lnTo>
                    <a:pt x="68" y="42"/>
                  </a:lnTo>
                  <a:lnTo>
                    <a:pt x="74" y="44"/>
                  </a:lnTo>
                  <a:lnTo>
                    <a:pt x="82" y="48"/>
                  </a:lnTo>
                  <a:lnTo>
                    <a:pt x="88" y="52"/>
                  </a:lnTo>
                  <a:lnTo>
                    <a:pt x="88" y="52"/>
                  </a:lnTo>
                  <a:lnTo>
                    <a:pt x="94" y="62"/>
                  </a:lnTo>
                  <a:lnTo>
                    <a:pt x="98" y="76"/>
                  </a:lnTo>
                  <a:lnTo>
                    <a:pt x="98" y="76"/>
                  </a:lnTo>
                  <a:lnTo>
                    <a:pt x="100" y="104"/>
                  </a:lnTo>
                  <a:lnTo>
                    <a:pt x="100" y="104"/>
                  </a:lnTo>
                  <a:close/>
                  <a:moveTo>
                    <a:pt x="70" y="104"/>
                  </a:moveTo>
                  <a:lnTo>
                    <a:pt x="70" y="104"/>
                  </a:lnTo>
                  <a:lnTo>
                    <a:pt x="68" y="90"/>
                  </a:lnTo>
                  <a:lnTo>
                    <a:pt x="68" y="80"/>
                  </a:lnTo>
                  <a:lnTo>
                    <a:pt x="68" y="80"/>
                  </a:lnTo>
                  <a:lnTo>
                    <a:pt x="64" y="76"/>
                  </a:lnTo>
                  <a:lnTo>
                    <a:pt x="60" y="72"/>
                  </a:lnTo>
                  <a:lnTo>
                    <a:pt x="56" y="70"/>
                  </a:lnTo>
                  <a:lnTo>
                    <a:pt x="50" y="68"/>
                  </a:lnTo>
                  <a:lnTo>
                    <a:pt x="50" y="68"/>
                  </a:lnTo>
                  <a:lnTo>
                    <a:pt x="44" y="70"/>
                  </a:lnTo>
                  <a:lnTo>
                    <a:pt x="38" y="72"/>
                  </a:lnTo>
                  <a:lnTo>
                    <a:pt x="34" y="76"/>
                  </a:lnTo>
                  <a:lnTo>
                    <a:pt x="32" y="80"/>
                  </a:lnTo>
                  <a:lnTo>
                    <a:pt x="32" y="80"/>
                  </a:lnTo>
                  <a:lnTo>
                    <a:pt x="30" y="90"/>
                  </a:lnTo>
                  <a:lnTo>
                    <a:pt x="30" y="104"/>
                  </a:lnTo>
                  <a:lnTo>
                    <a:pt x="30" y="104"/>
                  </a:lnTo>
                  <a:lnTo>
                    <a:pt x="30" y="116"/>
                  </a:lnTo>
                  <a:lnTo>
                    <a:pt x="32" y="126"/>
                  </a:lnTo>
                  <a:lnTo>
                    <a:pt x="32" y="126"/>
                  </a:lnTo>
                  <a:lnTo>
                    <a:pt x="34" y="130"/>
                  </a:lnTo>
                  <a:lnTo>
                    <a:pt x="38" y="134"/>
                  </a:lnTo>
                  <a:lnTo>
                    <a:pt x="44" y="136"/>
                  </a:lnTo>
                  <a:lnTo>
                    <a:pt x="50" y="138"/>
                  </a:lnTo>
                  <a:lnTo>
                    <a:pt x="50" y="138"/>
                  </a:lnTo>
                  <a:lnTo>
                    <a:pt x="56" y="136"/>
                  </a:lnTo>
                  <a:lnTo>
                    <a:pt x="60" y="134"/>
                  </a:lnTo>
                  <a:lnTo>
                    <a:pt x="64" y="130"/>
                  </a:lnTo>
                  <a:lnTo>
                    <a:pt x="68" y="126"/>
                  </a:lnTo>
                  <a:lnTo>
                    <a:pt x="68" y="126"/>
                  </a:lnTo>
                  <a:lnTo>
                    <a:pt x="68" y="116"/>
                  </a:lnTo>
                  <a:lnTo>
                    <a:pt x="70" y="104"/>
                  </a:lnTo>
                  <a:lnTo>
                    <a:pt x="70" y="10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67" name="Freeform 59"/>
            <p:cNvSpPr>
              <a:spLocks noEditPoints="1"/>
            </p:cNvSpPr>
            <p:nvPr/>
          </p:nvSpPr>
          <p:spPr bwMode="auto">
            <a:xfrm>
              <a:off x="2676" y="2371"/>
              <a:ext cx="98" cy="122"/>
            </a:xfrm>
            <a:custGeom>
              <a:avLst/>
              <a:gdLst/>
              <a:ahLst/>
              <a:cxnLst>
                <a:cxn ang="0">
                  <a:pos x="70" y="120"/>
                </a:cxn>
                <a:cxn ang="0">
                  <a:pos x="70" y="110"/>
                </a:cxn>
                <a:cxn ang="0">
                  <a:pos x="56" y="120"/>
                </a:cxn>
                <a:cxn ang="0">
                  <a:pos x="40" y="122"/>
                </a:cxn>
                <a:cxn ang="0">
                  <a:pos x="30" y="122"/>
                </a:cxn>
                <a:cxn ang="0">
                  <a:pos x="16" y="116"/>
                </a:cxn>
                <a:cxn ang="0">
                  <a:pos x="10" y="112"/>
                </a:cxn>
                <a:cxn ang="0">
                  <a:pos x="2" y="100"/>
                </a:cxn>
                <a:cxn ang="0">
                  <a:pos x="0" y="84"/>
                </a:cxn>
                <a:cxn ang="0">
                  <a:pos x="0" y="78"/>
                </a:cxn>
                <a:cxn ang="0">
                  <a:pos x="6" y="64"/>
                </a:cxn>
                <a:cxn ang="0">
                  <a:pos x="10" y="60"/>
                </a:cxn>
                <a:cxn ang="0">
                  <a:pos x="24" y="52"/>
                </a:cxn>
                <a:cxn ang="0">
                  <a:pos x="40" y="50"/>
                </a:cxn>
                <a:cxn ang="0">
                  <a:pos x="68" y="44"/>
                </a:cxn>
                <a:cxn ang="0">
                  <a:pos x="68" y="36"/>
                </a:cxn>
                <a:cxn ang="0">
                  <a:pos x="56" y="26"/>
                </a:cxn>
                <a:cxn ang="0">
                  <a:pos x="46" y="26"/>
                </a:cxn>
                <a:cxn ang="0">
                  <a:pos x="34" y="28"/>
                </a:cxn>
                <a:cxn ang="0">
                  <a:pos x="24" y="36"/>
                </a:cxn>
                <a:cxn ang="0">
                  <a:pos x="4" y="16"/>
                </a:cxn>
                <a:cxn ang="0">
                  <a:pos x="24" y="4"/>
                </a:cxn>
                <a:cxn ang="0">
                  <a:pos x="34" y="0"/>
                </a:cxn>
                <a:cxn ang="0">
                  <a:pos x="48" y="0"/>
                </a:cxn>
                <a:cxn ang="0">
                  <a:pos x="70" y="2"/>
                </a:cxn>
                <a:cxn ang="0">
                  <a:pos x="86" y="10"/>
                </a:cxn>
                <a:cxn ang="0">
                  <a:pos x="96" y="24"/>
                </a:cxn>
                <a:cxn ang="0">
                  <a:pos x="98" y="42"/>
                </a:cxn>
                <a:cxn ang="0">
                  <a:pos x="68" y="76"/>
                </a:cxn>
                <a:cxn ang="0">
                  <a:pos x="46" y="70"/>
                </a:cxn>
                <a:cxn ang="0">
                  <a:pos x="38" y="72"/>
                </a:cxn>
                <a:cxn ang="0">
                  <a:pos x="30" y="78"/>
                </a:cxn>
                <a:cxn ang="0">
                  <a:pos x="28" y="84"/>
                </a:cxn>
                <a:cxn ang="0">
                  <a:pos x="32" y="94"/>
                </a:cxn>
                <a:cxn ang="0">
                  <a:pos x="46" y="98"/>
                </a:cxn>
                <a:cxn ang="0">
                  <a:pos x="58" y="96"/>
                </a:cxn>
                <a:cxn ang="0">
                  <a:pos x="66" y="90"/>
                </a:cxn>
                <a:cxn ang="0">
                  <a:pos x="68" y="84"/>
                </a:cxn>
                <a:cxn ang="0">
                  <a:pos x="68" y="76"/>
                </a:cxn>
              </a:cxnLst>
              <a:rect l="0" t="0" r="r" b="b"/>
              <a:pathLst>
                <a:path w="98" h="122">
                  <a:moveTo>
                    <a:pt x="98" y="120"/>
                  </a:moveTo>
                  <a:lnTo>
                    <a:pt x="70" y="120"/>
                  </a:lnTo>
                  <a:lnTo>
                    <a:pt x="70" y="110"/>
                  </a:lnTo>
                  <a:lnTo>
                    <a:pt x="70" y="110"/>
                  </a:lnTo>
                  <a:lnTo>
                    <a:pt x="64" y="116"/>
                  </a:lnTo>
                  <a:lnTo>
                    <a:pt x="56" y="120"/>
                  </a:lnTo>
                  <a:lnTo>
                    <a:pt x="48" y="122"/>
                  </a:lnTo>
                  <a:lnTo>
                    <a:pt x="40" y="122"/>
                  </a:lnTo>
                  <a:lnTo>
                    <a:pt x="40" y="122"/>
                  </a:lnTo>
                  <a:lnTo>
                    <a:pt x="30" y="122"/>
                  </a:lnTo>
                  <a:lnTo>
                    <a:pt x="22" y="120"/>
                  </a:lnTo>
                  <a:lnTo>
                    <a:pt x="16" y="116"/>
                  </a:lnTo>
                  <a:lnTo>
                    <a:pt x="10" y="112"/>
                  </a:lnTo>
                  <a:lnTo>
                    <a:pt x="10" y="112"/>
                  </a:lnTo>
                  <a:lnTo>
                    <a:pt x="6" y="106"/>
                  </a:lnTo>
                  <a:lnTo>
                    <a:pt x="2" y="100"/>
                  </a:lnTo>
                  <a:lnTo>
                    <a:pt x="0" y="92"/>
                  </a:lnTo>
                  <a:lnTo>
                    <a:pt x="0" y="84"/>
                  </a:lnTo>
                  <a:lnTo>
                    <a:pt x="0" y="84"/>
                  </a:lnTo>
                  <a:lnTo>
                    <a:pt x="0" y="78"/>
                  </a:lnTo>
                  <a:lnTo>
                    <a:pt x="2" y="70"/>
                  </a:lnTo>
                  <a:lnTo>
                    <a:pt x="6" y="64"/>
                  </a:lnTo>
                  <a:lnTo>
                    <a:pt x="10" y="60"/>
                  </a:lnTo>
                  <a:lnTo>
                    <a:pt x="10" y="60"/>
                  </a:lnTo>
                  <a:lnTo>
                    <a:pt x="16" y="56"/>
                  </a:lnTo>
                  <a:lnTo>
                    <a:pt x="24" y="52"/>
                  </a:lnTo>
                  <a:lnTo>
                    <a:pt x="32" y="50"/>
                  </a:lnTo>
                  <a:lnTo>
                    <a:pt x="40" y="50"/>
                  </a:lnTo>
                  <a:lnTo>
                    <a:pt x="68" y="50"/>
                  </a:lnTo>
                  <a:lnTo>
                    <a:pt x="68" y="44"/>
                  </a:lnTo>
                  <a:lnTo>
                    <a:pt x="68" y="44"/>
                  </a:lnTo>
                  <a:lnTo>
                    <a:pt x="68" y="36"/>
                  </a:lnTo>
                  <a:lnTo>
                    <a:pt x="64" y="30"/>
                  </a:lnTo>
                  <a:lnTo>
                    <a:pt x="56" y="26"/>
                  </a:lnTo>
                  <a:lnTo>
                    <a:pt x="46" y="26"/>
                  </a:lnTo>
                  <a:lnTo>
                    <a:pt x="46" y="26"/>
                  </a:lnTo>
                  <a:lnTo>
                    <a:pt x="40" y="26"/>
                  </a:lnTo>
                  <a:lnTo>
                    <a:pt x="34" y="28"/>
                  </a:lnTo>
                  <a:lnTo>
                    <a:pt x="28" y="30"/>
                  </a:lnTo>
                  <a:lnTo>
                    <a:pt x="24" y="36"/>
                  </a:lnTo>
                  <a:lnTo>
                    <a:pt x="4" y="16"/>
                  </a:lnTo>
                  <a:lnTo>
                    <a:pt x="4" y="16"/>
                  </a:lnTo>
                  <a:lnTo>
                    <a:pt x="14" y="8"/>
                  </a:lnTo>
                  <a:lnTo>
                    <a:pt x="24" y="4"/>
                  </a:lnTo>
                  <a:lnTo>
                    <a:pt x="24" y="4"/>
                  </a:lnTo>
                  <a:lnTo>
                    <a:pt x="34" y="0"/>
                  </a:lnTo>
                  <a:lnTo>
                    <a:pt x="48" y="0"/>
                  </a:lnTo>
                  <a:lnTo>
                    <a:pt x="48" y="0"/>
                  </a:lnTo>
                  <a:lnTo>
                    <a:pt x="60" y="0"/>
                  </a:lnTo>
                  <a:lnTo>
                    <a:pt x="70" y="2"/>
                  </a:lnTo>
                  <a:lnTo>
                    <a:pt x="78" y="6"/>
                  </a:lnTo>
                  <a:lnTo>
                    <a:pt x="86" y="10"/>
                  </a:lnTo>
                  <a:lnTo>
                    <a:pt x="92" y="16"/>
                  </a:lnTo>
                  <a:lnTo>
                    <a:pt x="96" y="24"/>
                  </a:lnTo>
                  <a:lnTo>
                    <a:pt x="98" y="32"/>
                  </a:lnTo>
                  <a:lnTo>
                    <a:pt x="98" y="42"/>
                  </a:lnTo>
                  <a:lnTo>
                    <a:pt x="98" y="120"/>
                  </a:lnTo>
                  <a:close/>
                  <a:moveTo>
                    <a:pt x="68" y="76"/>
                  </a:moveTo>
                  <a:lnTo>
                    <a:pt x="68" y="70"/>
                  </a:lnTo>
                  <a:lnTo>
                    <a:pt x="46" y="70"/>
                  </a:lnTo>
                  <a:lnTo>
                    <a:pt x="46" y="70"/>
                  </a:lnTo>
                  <a:lnTo>
                    <a:pt x="38" y="72"/>
                  </a:lnTo>
                  <a:lnTo>
                    <a:pt x="32" y="74"/>
                  </a:lnTo>
                  <a:lnTo>
                    <a:pt x="30" y="78"/>
                  </a:lnTo>
                  <a:lnTo>
                    <a:pt x="28" y="84"/>
                  </a:lnTo>
                  <a:lnTo>
                    <a:pt x="28" y="84"/>
                  </a:lnTo>
                  <a:lnTo>
                    <a:pt x="30" y="90"/>
                  </a:lnTo>
                  <a:lnTo>
                    <a:pt x="32" y="94"/>
                  </a:lnTo>
                  <a:lnTo>
                    <a:pt x="38" y="96"/>
                  </a:lnTo>
                  <a:lnTo>
                    <a:pt x="46" y="98"/>
                  </a:lnTo>
                  <a:lnTo>
                    <a:pt x="46" y="98"/>
                  </a:lnTo>
                  <a:lnTo>
                    <a:pt x="58" y="96"/>
                  </a:lnTo>
                  <a:lnTo>
                    <a:pt x="62" y="94"/>
                  </a:lnTo>
                  <a:lnTo>
                    <a:pt x="66" y="90"/>
                  </a:lnTo>
                  <a:lnTo>
                    <a:pt x="66" y="90"/>
                  </a:lnTo>
                  <a:lnTo>
                    <a:pt x="68" y="84"/>
                  </a:lnTo>
                  <a:lnTo>
                    <a:pt x="68" y="76"/>
                  </a:lnTo>
                  <a:lnTo>
                    <a:pt x="68" y="7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68" name="Freeform 60"/>
            <p:cNvSpPr>
              <a:spLocks/>
            </p:cNvSpPr>
            <p:nvPr/>
          </p:nvSpPr>
          <p:spPr bwMode="auto">
            <a:xfrm>
              <a:off x="2806" y="2373"/>
              <a:ext cx="98" cy="120"/>
            </a:xfrm>
            <a:custGeom>
              <a:avLst/>
              <a:gdLst/>
              <a:ahLst/>
              <a:cxnLst>
                <a:cxn ang="0">
                  <a:pos x="98" y="118"/>
                </a:cxn>
                <a:cxn ang="0">
                  <a:pos x="70" y="118"/>
                </a:cxn>
                <a:cxn ang="0">
                  <a:pos x="70" y="108"/>
                </a:cxn>
                <a:cxn ang="0">
                  <a:pos x="70" y="108"/>
                </a:cxn>
                <a:cxn ang="0">
                  <a:pos x="64" y="114"/>
                </a:cxn>
                <a:cxn ang="0">
                  <a:pos x="56" y="118"/>
                </a:cxn>
                <a:cxn ang="0">
                  <a:pos x="48" y="120"/>
                </a:cxn>
                <a:cxn ang="0">
                  <a:pos x="40" y="120"/>
                </a:cxn>
                <a:cxn ang="0">
                  <a:pos x="40" y="120"/>
                </a:cxn>
                <a:cxn ang="0">
                  <a:pos x="32" y="120"/>
                </a:cxn>
                <a:cxn ang="0">
                  <a:pos x="24" y="118"/>
                </a:cxn>
                <a:cxn ang="0">
                  <a:pos x="18" y="114"/>
                </a:cxn>
                <a:cxn ang="0">
                  <a:pos x="12" y="110"/>
                </a:cxn>
                <a:cxn ang="0">
                  <a:pos x="12" y="110"/>
                </a:cxn>
                <a:cxn ang="0">
                  <a:pos x="6" y="104"/>
                </a:cxn>
                <a:cxn ang="0">
                  <a:pos x="2" y="96"/>
                </a:cxn>
                <a:cxn ang="0">
                  <a:pos x="0" y="86"/>
                </a:cxn>
                <a:cxn ang="0">
                  <a:pos x="0" y="76"/>
                </a:cxn>
                <a:cxn ang="0">
                  <a:pos x="0" y="0"/>
                </a:cxn>
                <a:cxn ang="0">
                  <a:pos x="30" y="0"/>
                </a:cxn>
                <a:cxn ang="0">
                  <a:pos x="30" y="72"/>
                </a:cxn>
                <a:cxn ang="0">
                  <a:pos x="30" y="72"/>
                </a:cxn>
                <a:cxn ang="0">
                  <a:pos x="32" y="82"/>
                </a:cxn>
                <a:cxn ang="0">
                  <a:pos x="36" y="88"/>
                </a:cxn>
                <a:cxn ang="0">
                  <a:pos x="36" y="88"/>
                </a:cxn>
                <a:cxn ang="0">
                  <a:pos x="42" y="92"/>
                </a:cxn>
                <a:cxn ang="0">
                  <a:pos x="50" y="94"/>
                </a:cxn>
                <a:cxn ang="0">
                  <a:pos x="50" y="94"/>
                </a:cxn>
                <a:cxn ang="0">
                  <a:pos x="56" y="92"/>
                </a:cxn>
                <a:cxn ang="0">
                  <a:pos x="62" y="88"/>
                </a:cxn>
                <a:cxn ang="0">
                  <a:pos x="62" y="88"/>
                </a:cxn>
                <a:cxn ang="0">
                  <a:pos x="68" y="82"/>
                </a:cxn>
                <a:cxn ang="0">
                  <a:pos x="68" y="72"/>
                </a:cxn>
                <a:cxn ang="0">
                  <a:pos x="68" y="0"/>
                </a:cxn>
                <a:cxn ang="0">
                  <a:pos x="98" y="0"/>
                </a:cxn>
                <a:cxn ang="0">
                  <a:pos x="98" y="118"/>
                </a:cxn>
              </a:cxnLst>
              <a:rect l="0" t="0" r="r" b="b"/>
              <a:pathLst>
                <a:path w="98" h="120">
                  <a:moveTo>
                    <a:pt x="98" y="118"/>
                  </a:moveTo>
                  <a:lnTo>
                    <a:pt x="70" y="118"/>
                  </a:lnTo>
                  <a:lnTo>
                    <a:pt x="70" y="108"/>
                  </a:lnTo>
                  <a:lnTo>
                    <a:pt x="70" y="108"/>
                  </a:lnTo>
                  <a:lnTo>
                    <a:pt x="64" y="114"/>
                  </a:lnTo>
                  <a:lnTo>
                    <a:pt x="56" y="118"/>
                  </a:lnTo>
                  <a:lnTo>
                    <a:pt x="48" y="120"/>
                  </a:lnTo>
                  <a:lnTo>
                    <a:pt x="40" y="120"/>
                  </a:lnTo>
                  <a:lnTo>
                    <a:pt x="40" y="120"/>
                  </a:lnTo>
                  <a:lnTo>
                    <a:pt x="32" y="120"/>
                  </a:lnTo>
                  <a:lnTo>
                    <a:pt x="24" y="118"/>
                  </a:lnTo>
                  <a:lnTo>
                    <a:pt x="18" y="114"/>
                  </a:lnTo>
                  <a:lnTo>
                    <a:pt x="12" y="110"/>
                  </a:lnTo>
                  <a:lnTo>
                    <a:pt x="12" y="110"/>
                  </a:lnTo>
                  <a:lnTo>
                    <a:pt x="6" y="104"/>
                  </a:lnTo>
                  <a:lnTo>
                    <a:pt x="2" y="96"/>
                  </a:lnTo>
                  <a:lnTo>
                    <a:pt x="0" y="86"/>
                  </a:lnTo>
                  <a:lnTo>
                    <a:pt x="0" y="76"/>
                  </a:lnTo>
                  <a:lnTo>
                    <a:pt x="0" y="0"/>
                  </a:lnTo>
                  <a:lnTo>
                    <a:pt x="30" y="0"/>
                  </a:lnTo>
                  <a:lnTo>
                    <a:pt x="30" y="72"/>
                  </a:lnTo>
                  <a:lnTo>
                    <a:pt x="30" y="72"/>
                  </a:lnTo>
                  <a:lnTo>
                    <a:pt x="32" y="82"/>
                  </a:lnTo>
                  <a:lnTo>
                    <a:pt x="36" y="88"/>
                  </a:lnTo>
                  <a:lnTo>
                    <a:pt x="36" y="88"/>
                  </a:lnTo>
                  <a:lnTo>
                    <a:pt x="42" y="92"/>
                  </a:lnTo>
                  <a:lnTo>
                    <a:pt x="50" y="94"/>
                  </a:lnTo>
                  <a:lnTo>
                    <a:pt x="50" y="94"/>
                  </a:lnTo>
                  <a:lnTo>
                    <a:pt x="56" y="92"/>
                  </a:lnTo>
                  <a:lnTo>
                    <a:pt x="62" y="88"/>
                  </a:lnTo>
                  <a:lnTo>
                    <a:pt x="62" y="88"/>
                  </a:lnTo>
                  <a:lnTo>
                    <a:pt x="68" y="82"/>
                  </a:lnTo>
                  <a:lnTo>
                    <a:pt x="68" y="72"/>
                  </a:lnTo>
                  <a:lnTo>
                    <a:pt x="68" y="0"/>
                  </a:lnTo>
                  <a:lnTo>
                    <a:pt x="98" y="0"/>
                  </a:lnTo>
                  <a:lnTo>
                    <a:pt x="98" y="118"/>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69" name="Freeform 61"/>
            <p:cNvSpPr>
              <a:spLocks/>
            </p:cNvSpPr>
            <p:nvPr/>
          </p:nvSpPr>
          <p:spPr bwMode="auto">
            <a:xfrm>
              <a:off x="2994" y="2307"/>
              <a:ext cx="46" cy="206"/>
            </a:xfrm>
            <a:custGeom>
              <a:avLst/>
              <a:gdLst/>
              <a:ahLst/>
              <a:cxnLst>
                <a:cxn ang="0">
                  <a:pos x="46" y="186"/>
                </a:cxn>
                <a:cxn ang="0">
                  <a:pos x="26" y="206"/>
                </a:cxn>
                <a:cxn ang="0">
                  <a:pos x="26" y="206"/>
                </a:cxn>
                <a:cxn ang="0">
                  <a:pos x="14" y="196"/>
                </a:cxn>
                <a:cxn ang="0">
                  <a:pos x="14" y="196"/>
                </a:cxn>
                <a:cxn ang="0">
                  <a:pos x="6" y="182"/>
                </a:cxn>
                <a:cxn ang="0">
                  <a:pos x="6" y="182"/>
                </a:cxn>
                <a:cxn ang="0">
                  <a:pos x="0" y="170"/>
                </a:cxn>
                <a:cxn ang="0">
                  <a:pos x="0" y="154"/>
                </a:cxn>
                <a:cxn ang="0">
                  <a:pos x="0" y="54"/>
                </a:cxn>
                <a:cxn ang="0">
                  <a:pos x="0" y="54"/>
                </a:cxn>
                <a:cxn ang="0">
                  <a:pos x="0" y="36"/>
                </a:cxn>
                <a:cxn ang="0">
                  <a:pos x="6" y="24"/>
                </a:cxn>
                <a:cxn ang="0">
                  <a:pos x="6" y="24"/>
                </a:cxn>
                <a:cxn ang="0">
                  <a:pos x="12" y="14"/>
                </a:cxn>
                <a:cxn ang="0">
                  <a:pos x="26" y="0"/>
                </a:cxn>
                <a:cxn ang="0">
                  <a:pos x="46" y="20"/>
                </a:cxn>
                <a:cxn ang="0">
                  <a:pos x="46" y="20"/>
                </a:cxn>
                <a:cxn ang="0">
                  <a:pos x="38" y="28"/>
                </a:cxn>
                <a:cxn ang="0">
                  <a:pos x="38" y="28"/>
                </a:cxn>
                <a:cxn ang="0">
                  <a:pos x="32" y="36"/>
                </a:cxn>
                <a:cxn ang="0">
                  <a:pos x="32" y="36"/>
                </a:cxn>
                <a:cxn ang="0">
                  <a:pos x="30" y="44"/>
                </a:cxn>
                <a:cxn ang="0">
                  <a:pos x="30" y="54"/>
                </a:cxn>
                <a:cxn ang="0">
                  <a:pos x="30" y="152"/>
                </a:cxn>
                <a:cxn ang="0">
                  <a:pos x="30" y="152"/>
                </a:cxn>
                <a:cxn ang="0">
                  <a:pos x="30" y="164"/>
                </a:cxn>
                <a:cxn ang="0">
                  <a:pos x="32" y="172"/>
                </a:cxn>
                <a:cxn ang="0">
                  <a:pos x="32" y="172"/>
                </a:cxn>
                <a:cxn ang="0">
                  <a:pos x="46" y="186"/>
                </a:cxn>
                <a:cxn ang="0">
                  <a:pos x="46" y="186"/>
                </a:cxn>
              </a:cxnLst>
              <a:rect l="0" t="0" r="r" b="b"/>
              <a:pathLst>
                <a:path w="46" h="206">
                  <a:moveTo>
                    <a:pt x="46" y="186"/>
                  </a:moveTo>
                  <a:lnTo>
                    <a:pt x="26" y="206"/>
                  </a:lnTo>
                  <a:lnTo>
                    <a:pt x="26" y="206"/>
                  </a:lnTo>
                  <a:lnTo>
                    <a:pt x="14" y="196"/>
                  </a:lnTo>
                  <a:lnTo>
                    <a:pt x="14" y="196"/>
                  </a:lnTo>
                  <a:lnTo>
                    <a:pt x="6" y="182"/>
                  </a:lnTo>
                  <a:lnTo>
                    <a:pt x="6" y="182"/>
                  </a:lnTo>
                  <a:lnTo>
                    <a:pt x="0" y="170"/>
                  </a:lnTo>
                  <a:lnTo>
                    <a:pt x="0" y="154"/>
                  </a:lnTo>
                  <a:lnTo>
                    <a:pt x="0" y="54"/>
                  </a:lnTo>
                  <a:lnTo>
                    <a:pt x="0" y="54"/>
                  </a:lnTo>
                  <a:lnTo>
                    <a:pt x="0" y="36"/>
                  </a:lnTo>
                  <a:lnTo>
                    <a:pt x="6" y="24"/>
                  </a:lnTo>
                  <a:lnTo>
                    <a:pt x="6" y="24"/>
                  </a:lnTo>
                  <a:lnTo>
                    <a:pt x="12" y="14"/>
                  </a:lnTo>
                  <a:lnTo>
                    <a:pt x="26" y="0"/>
                  </a:lnTo>
                  <a:lnTo>
                    <a:pt x="46" y="20"/>
                  </a:lnTo>
                  <a:lnTo>
                    <a:pt x="46" y="20"/>
                  </a:lnTo>
                  <a:lnTo>
                    <a:pt x="38" y="28"/>
                  </a:lnTo>
                  <a:lnTo>
                    <a:pt x="38" y="28"/>
                  </a:lnTo>
                  <a:lnTo>
                    <a:pt x="32" y="36"/>
                  </a:lnTo>
                  <a:lnTo>
                    <a:pt x="32" y="36"/>
                  </a:lnTo>
                  <a:lnTo>
                    <a:pt x="30" y="44"/>
                  </a:lnTo>
                  <a:lnTo>
                    <a:pt x="30" y="54"/>
                  </a:lnTo>
                  <a:lnTo>
                    <a:pt x="30" y="152"/>
                  </a:lnTo>
                  <a:lnTo>
                    <a:pt x="30" y="152"/>
                  </a:lnTo>
                  <a:lnTo>
                    <a:pt x="30" y="164"/>
                  </a:lnTo>
                  <a:lnTo>
                    <a:pt x="32" y="172"/>
                  </a:lnTo>
                  <a:lnTo>
                    <a:pt x="32" y="172"/>
                  </a:lnTo>
                  <a:lnTo>
                    <a:pt x="46" y="186"/>
                  </a:lnTo>
                  <a:lnTo>
                    <a:pt x="46" y="18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70" name="Freeform 62"/>
            <p:cNvSpPr>
              <a:spLocks/>
            </p:cNvSpPr>
            <p:nvPr/>
          </p:nvSpPr>
          <p:spPr bwMode="auto">
            <a:xfrm>
              <a:off x="3056" y="2327"/>
              <a:ext cx="120" cy="166"/>
            </a:xfrm>
            <a:custGeom>
              <a:avLst/>
              <a:gdLst/>
              <a:ahLst/>
              <a:cxnLst>
                <a:cxn ang="0">
                  <a:pos x="120" y="116"/>
                </a:cxn>
                <a:cxn ang="0">
                  <a:pos x="116" y="138"/>
                </a:cxn>
                <a:cxn ang="0">
                  <a:pos x="104" y="154"/>
                </a:cxn>
                <a:cxn ang="0">
                  <a:pos x="94" y="158"/>
                </a:cxn>
                <a:cxn ang="0">
                  <a:pos x="72" y="166"/>
                </a:cxn>
                <a:cxn ang="0">
                  <a:pos x="60" y="166"/>
                </a:cxn>
                <a:cxn ang="0">
                  <a:pos x="26" y="160"/>
                </a:cxn>
                <a:cxn ang="0">
                  <a:pos x="0" y="144"/>
                </a:cxn>
                <a:cxn ang="0">
                  <a:pos x="22" y="124"/>
                </a:cxn>
                <a:cxn ang="0">
                  <a:pos x="38" y="134"/>
                </a:cxn>
                <a:cxn ang="0">
                  <a:pos x="60" y="138"/>
                </a:cxn>
                <a:cxn ang="0">
                  <a:pos x="74" y="136"/>
                </a:cxn>
                <a:cxn ang="0">
                  <a:pos x="88" y="126"/>
                </a:cxn>
                <a:cxn ang="0">
                  <a:pos x="90" y="118"/>
                </a:cxn>
                <a:cxn ang="0">
                  <a:pos x="84" y="104"/>
                </a:cxn>
                <a:cxn ang="0">
                  <a:pos x="78" y="100"/>
                </a:cxn>
                <a:cxn ang="0">
                  <a:pos x="50" y="96"/>
                </a:cxn>
                <a:cxn ang="0">
                  <a:pos x="40" y="94"/>
                </a:cxn>
                <a:cxn ang="0">
                  <a:pos x="24" y="86"/>
                </a:cxn>
                <a:cxn ang="0">
                  <a:pos x="14" y="74"/>
                </a:cxn>
                <a:cxn ang="0">
                  <a:pos x="8" y="60"/>
                </a:cxn>
                <a:cxn ang="0">
                  <a:pos x="6" y="50"/>
                </a:cxn>
                <a:cxn ang="0">
                  <a:pos x="10" y="30"/>
                </a:cxn>
                <a:cxn ang="0">
                  <a:pos x="22" y="14"/>
                </a:cxn>
                <a:cxn ang="0">
                  <a:pos x="30" y="8"/>
                </a:cxn>
                <a:cxn ang="0">
                  <a:pos x="52" y="0"/>
                </a:cxn>
                <a:cxn ang="0">
                  <a:pos x="64" y="0"/>
                </a:cxn>
                <a:cxn ang="0">
                  <a:pos x="94" y="4"/>
                </a:cxn>
                <a:cxn ang="0">
                  <a:pos x="116" y="20"/>
                </a:cxn>
                <a:cxn ang="0">
                  <a:pos x="96" y="40"/>
                </a:cxn>
                <a:cxn ang="0">
                  <a:pos x="82" y="30"/>
                </a:cxn>
                <a:cxn ang="0">
                  <a:pos x="62" y="28"/>
                </a:cxn>
                <a:cxn ang="0">
                  <a:pos x="52" y="30"/>
                </a:cxn>
                <a:cxn ang="0">
                  <a:pos x="44" y="34"/>
                </a:cxn>
                <a:cxn ang="0">
                  <a:pos x="38" y="48"/>
                </a:cxn>
                <a:cxn ang="0">
                  <a:pos x="40" y="56"/>
                </a:cxn>
                <a:cxn ang="0">
                  <a:pos x="42" y="60"/>
                </a:cxn>
                <a:cxn ang="0">
                  <a:pos x="58" y="66"/>
                </a:cxn>
                <a:cxn ang="0">
                  <a:pos x="76" y="70"/>
                </a:cxn>
                <a:cxn ang="0">
                  <a:pos x="102" y="78"/>
                </a:cxn>
                <a:cxn ang="0">
                  <a:pos x="108" y="82"/>
                </a:cxn>
                <a:cxn ang="0">
                  <a:pos x="118" y="96"/>
                </a:cxn>
                <a:cxn ang="0">
                  <a:pos x="120" y="116"/>
                </a:cxn>
              </a:cxnLst>
              <a:rect l="0" t="0" r="r" b="b"/>
              <a:pathLst>
                <a:path w="120" h="166">
                  <a:moveTo>
                    <a:pt x="120" y="116"/>
                  </a:moveTo>
                  <a:lnTo>
                    <a:pt x="120" y="116"/>
                  </a:lnTo>
                  <a:lnTo>
                    <a:pt x="120" y="128"/>
                  </a:lnTo>
                  <a:lnTo>
                    <a:pt x="116" y="138"/>
                  </a:lnTo>
                  <a:lnTo>
                    <a:pt x="112" y="146"/>
                  </a:lnTo>
                  <a:lnTo>
                    <a:pt x="104" y="154"/>
                  </a:lnTo>
                  <a:lnTo>
                    <a:pt x="104" y="154"/>
                  </a:lnTo>
                  <a:lnTo>
                    <a:pt x="94" y="158"/>
                  </a:lnTo>
                  <a:lnTo>
                    <a:pt x="84" y="164"/>
                  </a:lnTo>
                  <a:lnTo>
                    <a:pt x="72" y="166"/>
                  </a:lnTo>
                  <a:lnTo>
                    <a:pt x="60" y="166"/>
                  </a:lnTo>
                  <a:lnTo>
                    <a:pt x="60" y="166"/>
                  </a:lnTo>
                  <a:lnTo>
                    <a:pt x="42" y="164"/>
                  </a:lnTo>
                  <a:lnTo>
                    <a:pt x="26" y="160"/>
                  </a:lnTo>
                  <a:lnTo>
                    <a:pt x="12" y="154"/>
                  </a:lnTo>
                  <a:lnTo>
                    <a:pt x="0" y="144"/>
                  </a:lnTo>
                  <a:lnTo>
                    <a:pt x="22" y="124"/>
                  </a:lnTo>
                  <a:lnTo>
                    <a:pt x="22" y="124"/>
                  </a:lnTo>
                  <a:lnTo>
                    <a:pt x="28" y="130"/>
                  </a:lnTo>
                  <a:lnTo>
                    <a:pt x="38" y="134"/>
                  </a:lnTo>
                  <a:lnTo>
                    <a:pt x="48" y="136"/>
                  </a:lnTo>
                  <a:lnTo>
                    <a:pt x="60" y="138"/>
                  </a:lnTo>
                  <a:lnTo>
                    <a:pt x="60" y="138"/>
                  </a:lnTo>
                  <a:lnTo>
                    <a:pt x="74" y="136"/>
                  </a:lnTo>
                  <a:lnTo>
                    <a:pt x="82" y="132"/>
                  </a:lnTo>
                  <a:lnTo>
                    <a:pt x="88" y="126"/>
                  </a:lnTo>
                  <a:lnTo>
                    <a:pt x="90" y="118"/>
                  </a:lnTo>
                  <a:lnTo>
                    <a:pt x="90" y="118"/>
                  </a:lnTo>
                  <a:lnTo>
                    <a:pt x="88" y="110"/>
                  </a:lnTo>
                  <a:lnTo>
                    <a:pt x="84" y="104"/>
                  </a:lnTo>
                  <a:lnTo>
                    <a:pt x="84" y="104"/>
                  </a:lnTo>
                  <a:lnTo>
                    <a:pt x="78" y="100"/>
                  </a:lnTo>
                  <a:lnTo>
                    <a:pt x="70" y="98"/>
                  </a:lnTo>
                  <a:lnTo>
                    <a:pt x="50" y="96"/>
                  </a:lnTo>
                  <a:lnTo>
                    <a:pt x="50" y="96"/>
                  </a:lnTo>
                  <a:lnTo>
                    <a:pt x="40" y="94"/>
                  </a:lnTo>
                  <a:lnTo>
                    <a:pt x="32" y="90"/>
                  </a:lnTo>
                  <a:lnTo>
                    <a:pt x="24" y="86"/>
                  </a:lnTo>
                  <a:lnTo>
                    <a:pt x="18" y="80"/>
                  </a:lnTo>
                  <a:lnTo>
                    <a:pt x="14" y="74"/>
                  </a:lnTo>
                  <a:lnTo>
                    <a:pt x="10" y="68"/>
                  </a:lnTo>
                  <a:lnTo>
                    <a:pt x="8" y="60"/>
                  </a:lnTo>
                  <a:lnTo>
                    <a:pt x="6" y="50"/>
                  </a:lnTo>
                  <a:lnTo>
                    <a:pt x="6" y="50"/>
                  </a:lnTo>
                  <a:lnTo>
                    <a:pt x="8" y="40"/>
                  </a:lnTo>
                  <a:lnTo>
                    <a:pt x="10" y="30"/>
                  </a:lnTo>
                  <a:lnTo>
                    <a:pt x="16" y="22"/>
                  </a:lnTo>
                  <a:lnTo>
                    <a:pt x="22" y="14"/>
                  </a:lnTo>
                  <a:lnTo>
                    <a:pt x="22" y="14"/>
                  </a:lnTo>
                  <a:lnTo>
                    <a:pt x="30" y="8"/>
                  </a:lnTo>
                  <a:lnTo>
                    <a:pt x="40" y="4"/>
                  </a:lnTo>
                  <a:lnTo>
                    <a:pt x="52" y="0"/>
                  </a:lnTo>
                  <a:lnTo>
                    <a:pt x="64" y="0"/>
                  </a:lnTo>
                  <a:lnTo>
                    <a:pt x="64" y="0"/>
                  </a:lnTo>
                  <a:lnTo>
                    <a:pt x="80" y="2"/>
                  </a:lnTo>
                  <a:lnTo>
                    <a:pt x="94" y="4"/>
                  </a:lnTo>
                  <a:lnTo>
                    <a:pt x="106" y="10"/>
                  </a:lnTo>
                  <a:lnTo>
                    <a:pt x="116" y="20"/>
                  </a:lnTo>
                  <a:lnTo>
                    <a:pt x="96" y="40"/>
                  </a:lnTo>
                  <a:lnTo>
                    <a:pt x="96" y="40"/>
                  </a:lnTo>
                  <a:lnTo>
                    <a:pt x="90" y="34"/>
                  </a:lnTo>
                  <a:lnTo>
                    <a:pt x="82" y="30"/>
                  </a:lnTo>
                  <a:lnTo>
                    <a:pt x="74" y="28"/>
                  </a:lnTo>
                  <a:lnTo>
                    <a:pt x="62" y="28"/>
                  </a:lnTo>
                  <a:lnTo>
                    <a:pt x="62" y="28"/>
                  </a:lnTo>
                  <a:lnTo>
                    <a:pt x="52" y="30"/>
                  </a:lnTo>
                  <a:lnTo>
                    <a:pt x="44" y="34"/>
                  </a:lnTo>
                  <a:lnTo>
                    <a:pt x="44" y="34"/>
                  </a:lnTo>
                  <a:lnTo>
                    <a:pt x="40" y="40"/>
                  </a:lnTo>
                  <a:lnTo>
                    <a:pt x="38" y="48"/>
                  </a:lnTo>
                  <a:lnTo>
                    <a:pt x="38" y="48"/>
                  </a:lnTo>
                  <a:lnTo>
                    <a:pt x="40" y="56"/>
                  </a:lnTo>
                  <a:lnTo>
                    <a:pt x="42" y="60"/>
                  </a:lnTo>
                  <a:lnTo>
                    <a:pt x="42" y="60"/>
                  </a:lnTo>
                  <a:lnTo>
                    <a:pt x="50" y="64"/>
                  </a:lnTo>
                  <a:lnTo>
                    <a:pt x="58" y="66"/>
                  </a:lnTo>
                  <a:lnTo>
                    <a:pt x="76" y="70"/>
                  </a:lnTo>
                  <a:lnTo>
                    <a:pt x="76" y="70"/>
                  </a:lnTo>
                  <a:lnTo>
                    <a:pt x="96" y="74"/>
                  </a:lnTo>
                  <a:lnTo>
                    <a:pt x="102" y="78"/>
                  </a:lnTo>
                  <a:lnTo>
                    <a:pt x="108" y="82"/>
                  </a:lnTo>
                  <a:lnTo>
                    <a:pt x="108" y="82"/>
                  </a:lnTo>
                  <a:lnTo>
                    <a:pt x="114" y="88"/>
                  </a:lnTo>
                  <a:lnTo>
                    <a:pt x="118" y="96"/>
                  </a:lnTo>
                  <a:lnTo>
                    <a:pt x="120" y="106"/>
                  </a:lnTo>
                  <a:lnTo>
                    <a:pt x="120" y="116"/>
                  </a:lnTo>
                  <a:lnTo>
                    <a:pt x="120" y="11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71" name="Freeform 63"/>
            <p:cNvSpPr>
              <a:spLocks/>
            </p:cNvSpPr>
            <p:nvPr/>
          </p:nvSpPr>
          <p:spPr bwMode="auto">
            <a:xfrm>
              <a:off x="3194" y="2329"/>
              <a:ext cx="118" cy="162"/>
            </a:xfrm>
            <a:custGeom>
              <a:avLst/>
              <a:gdLst/>
              <a:ahLst/>
              <a:cxnLst>
                <a:cxn ang="0">
                  <a:pos x="118" y="28"/>
                </a:cxn>
                <a:cxn ang="0">
                  <a:pos x="76" y="28"/>
                </a:cxn>
                <a:cxn ang="0">
                  <a:pos x="76" y="162"/>
                </a:cxn>
                <a:cxn ang="0">
                  <a:pos x="44" y="162"/>
                </a:cxn>
                <a:cxn ang="0">
                  <a:pos x="44" y="28"/>
                </a:cxn>
                <a:cxn ang="0">
                  <a:pos x="0" y="28"/>
                </a:cxn>
                <a:cxn ang="0">
                  <a:pos x="0" y="0"/>
                </a:cxn>
                <a:cxn ang="0">
                  <a:pos x="118" y="0"/>
                </a:cxn>
                <a:cxn ang="0">
                  <a:pos x="118" y="28"/>
                </a:cxn>
              </a:cxnLst>
              <a:rect l="0" t="0" r="r" b="b"/>
              <a:pathLst>
                <a:path w="118" h="162">
                  <a:moveTo>
                    <a:pt x="118" y="28"/>
                  </a:moveTo>
                  <a:lnTo>
                    <a:pt x="76" y="28"/>
                  </a:lnTo>
                  <a:lnTo>
                    <a:pt x="76" y="162"/>
                  </a:lnTo>
                  <a:lnTo>
                    <a:pt x="44" y="162"/>
                  </a:lnTo>
                  <a:lnTo>
                    <a:pt x="44" y="28"/>
                  </a:lnTo>
                  <a:lnTo>
                    <a:pt x="0" y="28"/>
                  </a:lnTo>
                  <a:lnTo>
                    <a:pt x="0" y="0"/>
                  </a:lnTo>
                  <a:lnTo>
                    <a:pt x="118" y="0"/>
                  </a:lnTo>
                  <a:lnTo>
                    <a:pt x="118" y="28"/>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72" name="Freeform 64"/>
            <p:cNvSpPr>
              <a:spLocks/>
            </p:cNvSpPr>
            <p:nvPr/>
          </p:nvSpPr>
          <p:spPr bwMode="auto">
            <a:xfrm>
              <a:off x="3328" y="2329"/>
              <a:ext cx="108" cy="162"/>
            </a:xfrm>
            <a:custGeom>
              <a:avLst/>
              <a:gdLst/>
              <a:ahLst/>
              <a:cxnLst>
                <a:cxn ang="0">
                  <a:pos x="108" y="162"/>
                </a:cxn>
                <a:cxn ang="0">
                  <a:pos x="0" y="162"/>
                </a:cxn>
                <a:cxn ang="0">
                  <a:pos x="0" y="138"/>
                </a:cxn>
                <a:cxn ang="0">
                  <a:pos x="70" y="28"/>
                </a:cxn>
                <a:cxn ang="0">
                  <a:pos x="2" y="28"/>
                </a:cxn>
                <a:cxn ang="0">
                  <a:pos x="2" y="0"/>
                </a:cxn>
                <a:cxn ang="0">
                  <a:pos x="108" y="0"/>
                </a:cxn>
                <a:cxn ang="0">
                  <a:pos x="108" y="24"/>
                </a:cxn>
                <a:cxn ang="0">
                  <a:pos x="38" y="134"/>
                </a:cxn>
                <a:cxn ang="0">
                  <a:pos x="108" y="134"/>
                </a:cxn>
                <a:cxn ang="0">
                  <a:pos x="108" y="162"/>
                </a:cxn>
              </a:cxnLst>
              <a:rect l="0" t="0" r="r" b="b"/>
              <a:pathLst>
                <a:path w="108" h="162">
                  <a:moveTo>
                    <a:pt x="108" y="162"/>
                  </a:moveTo>
                  <a:lnTo>
                    <a:pt x="0" y="162"/>
                  </a:lnTo>
                  <a:lnTo>
                    <a:pt x="0" y="138"/>
                  </a:lnTo>
                  <a:lnTo>
                    <a:pt x="70" y="28"/>
                  </a:lnTo>
                  <a:lnTo>
                    <a:pt x="2" y="28"/>
                  </a:lnTo>
                  <a:lnTo>
                    <a:pt x="2" y="0"/>
                  </a:lnTo>
                  <a:lnTo>
                    <a:pt x="108" y="0"/>
                  </a:lnTo>
                  <a:lnTo>
                    <a:pt x="108" y="24"/>
                  </a:lnTo>
                  <a:lnTo>
                    <a:pt x="38" y="134"/>
                  </a:lnTo>
                  <a:lnTo>
                    <a:pt x="108" y="134"/>
                  </a:lnTo>
                  <a:lnTo>
                    <a:pt x="108" y="16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73" name="Rectangle 65"/>
            <p:cNvSpPr>
              <a:spLocks noChangeArrowheads="1"/>
            </p:cNvSpPr>
            <p:nvPr/>
          </p:nvSpPr>
          <p:spPr bwMode="auto">
            <a:xfrm>
              <a:off x="3458" y="2413"/>
              <a:ext cx="70" cy="28"/>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74" name="Freeform 66"/>
            <p:cNvSpPr>
              <a:spLocks noEditPoints="1"/>
            </p:cNvSpPr>
            <p:nvPr/>
          </p:nvSpPr>
          <p:spPr bwMode="auto">
            <a:xfrm>
              <a:off x="3562" y="2329"/>
              <a:ext cx="124" cy="162"/>
            </a:xfrm>
            <a:custGeom>
              <a:avLst/>
              <a:gdLst/>
              <a:ahLst/>
              <a:cxnLst>
                <a:cxn ang="0">
                  <a:pos x="124" y="162"/>
                </a:cxn>
                <a:cxn ang="0">
                  <a:pos x="86" y="162"/>
                </a:cxn>
                <a:cxn ang="0">
                  <a:pos x="54" y="98"/>
                </a:cxn>
                <a:cxn ang="0">
                  <a:pos x="32" y="98"/>
                </a:cxn>
                <a:cxn ang="0">
                  <a:pos x="32" y="162"/>
                </a:cxn>
                <a:cxn ang="0">
                  <a:pos x="0" y="162"/>
                </a:cxn>
                <a:cxn ang="0">
                  <a:pos x="0" y="0"/>
                </a:cxn>
                <a:cxn ang="0">
                  <a:pos x="64" y="0"/>
                </a:cxn>
                <a:cxn ang="0">
                  <a:pos x="64" y="0"/>
                </a:cxn>
                <a:cxn ang="0">
                  <a:pos x="76" y="0"/>
                </a:cxn>
                <a:cxn ang="0">
                  <a:pos x="86" y="4"/>
                </a:cxn>
                <a:cxn ang="0">
                  <a:pos x="94" y="8"/>
                </a:cxn>
                <a:cxn ang="0">
                  <a:pos x="102" y="14"/>
                </a:cxn>
                <a:cxn ang="0">
                  <a:pos x="102" y="14"/>
                </a:cxn>
                <a:cxn ang="0">
                  <a:pos x="108" y="22"/>
                </a:cxn>
                <a:cxn ang="0">
                  <a:pos x="112" y="30"/>
                </a:cxn>
                <a:cxn ang="0">
                  <a:pos x="116" y="40"/>
                </a:cxn>
                <a:cxn ang="0">
                  <a:pos x="116" y="50"/>
                </a:cxn>
                <a:cxn ang="0">
                  <a:pos x="116" y="50"/>
                </a:cxn>
                <a:cxn ang="0">
                  <a:pos x="114" y="64"/>
                </a:cxn>
                <a:cxn ang="0">
                  <a:pos x="112" y="72"/>
                </a:cxn>
                <a:cxn ang="0">
                  <a:pos x="108" y="78"/>
                </a:cxn>
                <a:cxn ang="0">
                  <a:pos x="108" y="78"/>
                </a:cxn>
                <a:cxn ang="0">
                  <a:pos x="98" y="86"/>
                </a:cxn>
                <a:cxn ang="0">
                  <a:pos x="86" y="92"/>
                </a:cxn>
                <a:cxn ang="0">
                  <a:pos x="124" y="162"/>
                </a:cxn>
                <a:cxn ang="0">
                  <a:pos x="84" y="50"/>
                </a:cxn>
                <a:cxn ang="0">
                  <a:pos x="84" y="50"/>
                </a:cxn>
                <a:cxn ang="0">
                  <a:pos x="82" y="40"/>
                </a:cxn>
                <a:cxn ang="0">
                  <a:pos x="78" y="34"/>
                </a:cxn>
                <a:cxn ang="0">
                  <a:pos x="78" y="34"/>
                </a:cxn>
                <a:cxn ang="0">
                  <a:pos x="70" y="30"/>
                </a:cxn>
                <a:cxn ang="0">
                  <a:pos x="62" y="28"/>
                </a:cxn>
                <a:cxn ang="0">
                  <a:pos x="32" y="28"/>
                </a:cxn>
                <a:cxn ang="0">
                  <a:pos x="32" y="70"/>
                </a:cxn>
                <a:cxn ang="0">
                  <a:pos x="62" y="70"/>
                </a:cxn>
                <a:cxn ang="0">
                  <a:pos x="62" y="70"/>
                </a:cxn>
                <a:cxn ang="0">
                  <a:pos x="70" y="70"/>
                </a:cxn>
                <a:cxn ang="0">
                  <a:pos x="78" y="64"/>
                </a:cxn>
                <a:cxn ang="0">
                  <a:pos x="78" y="64"/>
                </a:cxn>
                <a:cxn ang="0">
                  <a:pos x="82" y="58"/>
                </a:cxn>
                <a:cxn ang="0">
                  <a:pos x="84" y="50"/>
                </a:cxn>
                <a:cxn ang="0">
                  <a:pos x="84" y="50"/>
                </a:cxn>
              </a:cxnLst>
              <a:rect l="0" t="0" r="r" b="b"/>
              <a:pathLst>
                <a:path w="124" h="162">
                  <a:moveTo>
                    <a:pt x="124" y="162"/>
                  </a:moveTo>
                  <a:lnTo>
                    <a:pt x="86" y="162"/>
                  </a:lnTo>
                  <a:lnTo>
                    <a:pt x="54" y="98"/>
                  </a:lnTo>
                  <a:lnTo>
                    <a:pt x="32" y="98"/>
                  </a:lnTo>
                  <a:lnTo>
                    <a:pt x="32" y="162"/>
                  </a:lnTo>
                  <a:lnTo>
                    <a:pt x="0" y="162"/>
                  </a:lnTo>
                  <a:lnTo>
                    <a:pt x="0" y="0"/>
                  </a:lnTo>
                  <a:lnTo>
                    <a:pt x="64" y="0"/>
                  </a:lnTo>
                  <a:lnTo>
                    <a:pt x="64" y="0"/>
                  </a:lnTo>
                  <a:lnTo>
                    <a:pt x="76" y="0"/>
                  </a:lnTo>
                  <a:lnTo>
                    <a:pt x="86" y="4"/>
                  </a:lnTo>
                  <a:lnTo>
                    <a:pt x="94" y="8"/>
                  </a:lnTo>
                  <a:lnTo>
                    <a:pt x="102" y="14"/>
                  </a:lnTo>
                  <a:lnTo>
                    <a:pt x="102" y="14"/>
                  </a:lnTo>
                  <a:lnTo>
                    <a:pt x="108" y="22"/>
                  </a:lnTo>
                  <a:lnTo>
                    <a:pt x="112" y="30"/>
                  </a:lnTo>
                  <a:lnTo>
                    <a:pt x="116" y="40"/>
                  </a:lnTo>
                  <a:lnTo>
                    <a:pt x="116" y="50"/>
                  </a:lnTo>
                  <a:lnTo>
                    <a:pt x="116" y="50"/>
                  </a:lnTo>
                  <a:lnTo>
                    <a:pt x="114" y="64"/>
                  </a:lnTo>
                  <a:lnTo>
                    <a:pt x="112" y="72"/>
                  </a:lnTo>
                  <a:lnTo>
                    <a:pt x="108" y="78"/>
                  </a:lnTo>
                  <a:lnTo>
                    <a:pt x="108" y="78"/>
                  </a:lnTo>
                  <a:lnTo>
                    <a:pt x="98" y="86"/>
                  </a:lnTo>
                  <a:lnTo>
                    <a:pt x="86" y="92"/>
                  </a:lnTo>
                  <a:lnTo>
                    <a:pt x="124" y="162"/>
                  </a:lnTo>
                  <a:close/>
                  <a:moveTo>
                    <a:pt x="84" y="50"/>
                  </a:moveTo>
                  <a:lnTo>
                    <a:pt x="84" y="50"/>
                  </a:lnTo>
                  <a:lnTo>
                    <a:pt x="82" y="40"/>
                  </a:lnTo>
                  <a:lnTo>
                    <a:pt x="78" y="34"/>
                  </a:lnTo>
                  <a:lnTo>
                    <a:pt x="78" y="34"/>
                  </a:lnTo>
                  <a:lnTo>
                    <a:pt x="70" y="30"/>
                  </a:lnTo>
                  <a:lnTo>
                    <a:pt x="62" y="28"/>
                  </a:lnTo>
                  <a:lnTo>
                    <a:pt x="32" y="28"/>
                  </a:lnTo>
                  <a:lnTo>
                    <a:pt x="32" y="70"/>
                  </a:lnTo>
                  <a:lnTo>
                    <a:pt x="62" y="70"/>
                  </a:lnTo>
                  <a:lnTo>
                    <a:pt x="62" y="70"/>
                  </a:lnTo>
                  <a:lnTo>
                    <a:pt x="70" y="70"/>
                  </a:lnTo>
                  <a:lnTo>
                    <a:pt x="78" y="64"/>
                  </a:lnTo>
                  <a:lnTo>
                    <a:pt x="78" y="64"/>
                  </a:lnTo>
                  <a:lnTo>
                    <a:pt x="82" y="58"/>
                  </a:lnTo>
                  <a:lnTo>
                    <a:pt x="84" y="50"/>
                  </a:lnTo>
                  <a:lnTo>
                    <a:pt x="84" y="5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75" name="Rectangle 67"/>
            <p:cNvSpPr>
              <a:spLocks noChangeArrowheads="1"/>
            </p:cNvSpPr>
            <p:nvPr/>
          </p:nvSpPr>
          <p:spPr bwMode="auto">
            <a:xfrm>
              <a:off x="3712" y="2329"/>
              <a:ext cx="32" cy="16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76" name="Freeform 68"/>
            <p:cNvSpPr>
              <a:spLocks/>
            </p:cNvSpPr>
            <p:nvPr/>
          </p:nvSpPr>
          <p:spPr bwMode="auto">
            <a:xfrm>
              <a:off x="3782" y="2329"/>
              <a:ext cx="148" cy="162"/>
            </a:xfrm>
            <a:custGeom>
              <a:avLst/>
              <a:gdLst/>
              <a:ahLst/>
              <a:cxnLst>
                <a:cxn ang="0">
                  <a:pos x="148" y="162"/>
                </a:cxn>
                <a:cxn ang="0">
                  <a:pos x="116" y="162"/>
                </a:cxn>
                <a:cxn ang="0">
                  <a:pos x="116" y="68"/>
                </a:cxn>
                <a:cxn ang="0">
                  <a:pos x="84" y="130"/>
                </a:cxn>
                <a:cxn ang="0">
                  <a:pos x="62" y="130"/>
                </a:cxn>
                <a:cxn ang="0">
                  <a:pos x="32" y="68"/>
                </a:cxn>
                <a:cxn ang="0">
                  <a:pos x="32" y="162"/>
                </a:cxn>
                <a:cxn ang="0">
                  <a:pos x="0" y="162"/>
                </a:cxn>
                <a:cxn ang="0">
                  <a:pos x="0" y="0"/>
                </a:cxn>
                <a:cxn ang="0">
                  <a:pos x="30" y="0"/>
                </a:cxn>
                <a:cxn ang="0">
                  <a:pos x="74" y="88"/>
                </a:cxn>
                <a:cxn ang="0">
                  <a:pos x="116" y="0"/>
                </a:cxn>
                <a:cxn ang="0">
                  <a:pos x="148" y="0"/>
                </a:cxn>
                <a:cxn ang="0">
                  <a:pos x="148" y="162"/>
                </a:cxn>
              </a:cxnLst>
              <a:rect l="0" t="0" r="r" b="b"/>
              <a:pathLst>
                <a:path w="148" h="162">
                  <a:moveTo>
                    <a:pt x="148" y="162"/>
                  </a:moveTo>
                  <a:lnTo>
                    <a:pt x="116" y="162"/>
                  </a:lnTo>
                  <a:lnTo>
                    <a:pt x="116" y="68"/>
                  </a:lnTo>
                  <a:lnTo>
                    <a:pt x="84" y="130"/>
                  </a:lnTo>
                  <a:lnTo>
                    <a:pt x="62" y="130"/>
                  </a:lnTo>
                  <a:lnTo>
                    <a:pt x="32" y="68"/>
                  </a:lnTo>
                  <a:lnTo>
                    <a:pt x="32" y="162"/>
                  </a:lnTo>
                  <a:lnTo>
                    <a:pt x="0" y="162"/>
                  </a:lnTo>
                  <a:lnTo>
                    <a:pt x="0" y="0"/>
                  </a:lnTo>
                  <a:lnTo>
                    <a:pt x="30" y="0"/>
                  </a:lnTo>
                  <a:lnTo>
                    <a:pt x="74" y="88"/>
                  </a:lnTo>
                  <a:lnTo>
                    <a:pt x="116" y="0"/>
                  </a:lnTo>
                  <a:lnTo>
                    <a:pt x="148" y="0"/>
                  </a:lnTo>
                  <a:lnTo>
                    <a:pt x="148" y="16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77" name="Freeform 69"/>
            <p:cNvSpPr>
              <a:spLocks/>
            </p:cNvSpPr>
            <p:nvPr/>
          </p:nvSpPr>
          <p:spPr bwMode="auto">
            <a:xfrm>
              <a:off x="3962" y="2307"/>
              <a:ext cx="46" cy="206"/>
            </a:xfrm>
            <a:custGeom>
              <a:avLst/>
              <a:gdLst/>
              <a:ahLst/>
              <a:cxnLst>
                <a:cxn ang="0">
                  <a:pos x="46" y="154"/>
                </a:cxn>
                <a:cxn ang="0">
                  <a:pos x="46" y="154"/>
                </a:cxn>
                <a:cxn ang="0">
                  <a:pos x="44" y="170"/>
                </a:cxn>
                <a:cxn ang="0">
                  <a:pos x="40" y="182"/>
                </a:cxn>
                <a:cxn ang="0">
                  <a:pos x="40" y="182"/>
                </a:cxn>
                <a:cxn ang="0">
                  <a:pos x="32" y="192"/>
                </a:cxn>
                <a:cxn ang="0">
                  <a:pos x="20" y="206"/>
                </a:cxn>
                <a:cxn ang="0">
                  <a:pos x="0" y="186"/>
                </a:cxn>
                <a:cxn ang="0">
                  <a:pos x="0" y="186"/>
                </a:cxn>
                <a:cxn ang="0">
                  <a:pos x="6" y="180"/>
                </a:cxn>
                <a:cxn ang="0">
                  <a:pos x="6" y="180"/>
                </a:cxn>
                <a:cxn ang="0">
                  <a:pos x="12" y="172"/>
                </a:cxn>
                <a:cxn ang="0">
                  <a:pos x="12" y="172"/>
                </a:cxn>
                <a:cxn ang="0">
                  <a:pos x="14" y="164"/>
                </a:cxn>
                <a:cxn ang="0">
                  <a:pos x="16" y="152"/>
                </a:cxn>
                <a:cxn ang="0">
                  <a:pos x="16" y="54"/>
                </a:cxn>
                <a:cxn ang="0">
                  <a:pos x="16" y="54"/>
                </a:cxn>
                <a:cxn ang="0">
                  <a:pos x="14" y="44"/>
                </a:cxn>
                <a:cxn ang="0">
                  <a:pos x="12" y="36"/>
                </a:cxn>
                <a:cxn ang="0">
                  <a:pos x="12" y="36"/>
                </a:cxn>
                <a:cxn ang="0">
                  <a:pos x="0" y="20"/>
                </a:cxn>
                <a:cxn ang="0">
                  <a:pos x="20" y="0"/>
                </a:cxn>
                <a:cxn ang="0">
                  <a:pos x="20" y="0"/>
                </a:cxn>
                <a:cxn ang="0">
                  <a:pos x="30" y="12"/>
                </a:cxn>
                <a:cxn ang="0">
                  <a:pos x="30" y="12"/>
                </a:cxn>
                <a:cxn ang="0">
                  <a:pos x="40" y="24"/>
                </a:cxn>
                <a:cxn ang="0">
                  <a:pos x="40" y="24"/>
                </a:cxn>
                <a:cxn ang="0">
                  <a:pos x="44" y="36"/>
                </a:cxn>
                <a:cxn ang="0">
                  <a:pos x="46" y="54"/>
                </a:cxn>
                <a:cxn ang="0">
                  <a:pos x="46" y="154"/>
                </a:cxn>
              </a:cxnLst>
              <a:rect l="0" t="0" r="r" b="b"/>
              <a:pathLst>
                <a:path w="46" h="206">
                  <a:moveTo>
                    <a:pt x="46" y="154"/>
                  </a:moveTo>
                  <a:lnTo>
                    <a:pt x="46" y="154"/>
                  </a:lnTo>
                  <a:lnTo>
                    <a:pt x="44" y="170"/>
                  </a:lnTo>
                  <a:lnTo>
                    <a:pt x="40" y="182"/>
                  </a:lnTo>
                  <a:lnTo>
                    <a:pt x="40" y="182"/>
                  </a:lnTo>
                  <a:lnTo>
                    <a:pt x="32" y="192"/>
                  </a:lnTo>
                  <a:lnTo>
                    <a:pt x="20" y="206"/>
                  </a:lnTo>
                  <a:lnTo>
                    <a:pt x="0" y="186"/>
                  </a:lnTo>
                  <a:lnTo>
                    <a:pt x="0" y="186"/>
                  </a:lnTo>
                  <a:lnTo>
                    <a:pt x="6" y="180"/>
                  </a:lnTo>
                  <a:lnTo>
                    <a:pt x="6" y="180"/>
                  </a:lnTo>
                  <a:lnTo>
                    <a:pt x="12" y="172"/>
                  </a:lnTo>
                  <a:lnTo>
                    <a:pt x="12" y="172"/>
                  </a:lnTo>
                  <a:lnTo>
                    <a:pt x="14" y="164"/>
                  </a:lnTo>
                  <a:lnTo>
                    <a:pt x="16" y="152"/>
                  </a:lnTo>
                  <a:lnTo>
                    <a:pt x="16" y="54"/>
                  </a:lnTo>
                  <a:lnTo>
                    <a:pt x="16" y="54"/>
                  </a:lnTo>
                  <a:lnTo>
                    <a:pt x="14" y="44"/>
                  </a:lnTo>
                  <a:lnTo>
                    <a:pt x="12" y="36"/>
                  </a:lnTo>
                  <a:lnTo>
                    <a:pt x="12" y="36"/>
                  </a:lnTo>
                  <a:lnTo>
                    <a:pt x="0" y="20"/>
                  </a:lnTo>
                  <a:lnTo>
                    <a:pt x="20" y="0"/>
                  </a:lnTo>
                  <a:lnTo>
                    <a:pt x="20" y="0"/>
                  </a:lnTo>
                  <a:lnTo>
                    <a:pt x="30" y="12"/>
                  </a:lnTo>
                  <a:lnTo>
                    <a:pt x="30" y="12"/>
                  </a:lnTo>
                  <a:lnTo>
                    <a:pt x="40" y="24"/>
                  </a:lnTo>
                  <a:lnTo>
                    <a:pt x="40" y="24"/>
                  </a:lnTo>
                  <a:lnTo>
                    <a:pt x="44" y="36"/>
                  </a:lnTo>
                  <a:lnTo>
                    <a:pt x="46" y="54"/>
                  </a:lnTo>
                  <a:lnTo>
                    <a:pt x="46" y="15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grpSp>
    </p:spTree>
    <p:extLst>
      <p:ext uri="{BB962C8B-B14F-4D97-AF65-F5344CB8AC3E}">
        <p14:creationId xmlns:p14="http://schemas.microsoft.com/office/powerpoint/2010/main" val="641392609"/>
      </p:ext>
    </p:extLst>
  </p:cSld>
  <p:clrMapOvr>
    <a:masterClrMapping/>
  </p:clrMapOvr>
  <p:transition>
    <p:strips dir="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Titelmasterformat durch Klicken bearbeiten</a:t>
            </a:r>
          </a:p>
        </p:txBody>
      </p:sp>
      <p:sp>
        <p:nvSpPr>
          <p:cNvPr id="3" name="Content Placeholder 2"/>
          <p:cNvSpPr>
            <a:spLocks noGrp="1"/>
          </p:cNvSpPr>
          <p:nvPr>
            <p:ph idx="1"/>
          </p:nvPr>
        </p:nvSpPr>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4" name="Rectangle 11"/>
          <p:cNvSpPr>
            <a:spLocks noGrp="1" noChangeArrowheads="1"/>
          </p:cNvSpPr>
          <p:nvPr>
            <p:ph type="sldNum" sz="quarter" idx="10"/>
          </p:nvPr>
        </p:nvSpPr>
        <p:spPr>
          <a:ln/>
        </p:spPr>
        <p:txBody>
          <a:bodyPr/>
          <a:lstStyle>
            <a:lvl1pPr>
              <a:defRPr>
                <a:solidFill>
                  <a:schemeClr val="bg1"/>
                </a:solidFill>
              </a:defRPr>
            </a:lvl1pPr>
          </a:lstStyle>
          <a:p>
            <a:pPr>
              <a:defRPr/>
            </a:pPr>
            <a:fld id="{9C627952-6151-4529-9944-8E5B9BE8E15C}" type="slidenum">
              <a:rPr lang="de-DE" smtClean="0">
                <a:solidFill>
                  <a:prstClr val="white"/>
                </a:solidFill>
              </a:rPr>
              <a:pPr>
                <a:defRPr/>
              </a:pPr>
              <a:t>‹Nr.›</a:t>
            </a:fld>
            <a:endParaRPr lang="de-DE">
              <a:solidFill>
                <a:prstClr val="white"/>
              </a:solidFill>
            </a:endParaRPr>
          </a:p>
        </p:txBody>
      </p:sp>
    </p:spTree>
    <p:extLst>
      <p:ext uri="{BB962C8B-B14F-4D97-AF65-F5344CB8AC3E}">
        <p14:creationId xmlns:p14="http://schemas.microsoft.com/office/powerpoint/2010/main" val="1235847881"/>
      </p:ext>
    </p:extLst>
  </p:cSld>
  <p:clrMapOvr>
    <a:masterClrMapping/>
  </p:clrMapOvr>
  <p:transition>
    <p:strips dir="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Titelmasterformat durch Klicken bearbeiten</a:t>
            </a:r>
          </a:p>
        </p:txBody>
      </p:sp>
      <p:sp>
        <p:nvSpPr>
          <p:cNvPr id="3" name="Content Placeholder 2"/>
          <p:cNvSpPr>
            <a:spLocks noGrp="1"/>
          </p:cNvSpPr>
          <p:nvPr>
            <p:ph sz="half" idx="1"/>
          </p:nvPr>
        </p:nvSpPr>
        <p:spPr>
          <a:xfrm>
            <a:off x="457200" y="1600206"/>
            <a:ext cx="403860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4" name="Content Placeholder 3"/>
          <p:cNvSpPr>
            <a:spLocks noGrp="1"/>
          </p:cNvSpPr>
          <p:nvPr>
            <p:ph sz="half" idx="2"/>
          </p:nvPr>
        </p:nvSpPr>
        <p:spPr>
          <a:xfrm>
            <a:off x="4648200" y="1600206"/>
            <a:ext cx="403860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5" name="Rectangle 11"/>
          <p:cNvSpPr>
            <a:spLocks noGrp="1" noChangeArrowheads="1"/>
          </p:cNvSpPr>
          <p:nvPr>
            <p:ph type="sldNum" sz="quarter" idx="10"/>
          </p:nvPr>
        </p:nvSpPr>
        <p:spPr>
          <a:ln/>
        </p:spPr>
        <p:txBody>
          <a:bodyPr/>
          <a:lstStyle>
            <a:lvl1pPr>
              <a:defRPr/>
            </a:lvl1pPr>
          </a:lstStyle>
          <a:p>
            <a:pPr>
              <a:defRPr/>
            </a:pPr>
            <a:fld id="{E818AFF3-2166-4346-A775-BD348CC4A674}" type="slidenum">
              <a:rPr lang="de-DE">
                <a:solidFill>
                  <a:prstClr val="black"/>
                </a:solidFill>
              </a:rPr>
              <a:pPr>
                <a:defRPr/>
              </a:pPr>
              <a:t>‹Nr.›</a:t>
            </a:fld>
            <a:endParaRPr lang="de-DE">
              <a:solidFill>
                <a:prstClr val="black"/>
              </a:solidFill>
            </a:endParaRPr>
          </a:p>
        </p:txBody>
      </p:sp>
    </p:spTree>
    <p:extLst>
      <p:ext uri="{BB962C8B-B14F-4D97-AF65-F5344CB8AC3E}">
        <p14:creationId xmlns:p14="http://schemas.microsoft.com/office/powerpoint/2010/main" val="4165876300"/>
      </p:ext>
    </p:extLst>
  </p:cSld>
  <p:clrMapOvr>
    <a:masterClrMapping/>
  </p:clrMapOvr>
  <p:transition>
    <p:strips dir="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le 1"/>
          <p:cNvSpPr>
            <a:spLocks noGrp="1"/>
          </p:cNvSpPr>
          <p:nvPr>
            <p:ph type="title"/>
          </p:nvPr>
        </p:nvSpPr>
        <p:spPr>
          <a:xfrm>
            <a:off x="457203" y="274638"/>
            <a:ext cx="5875867" cy="715962"/>
          </a:xfrm>
        </p:spPr>
        <p:txBody>
          <a:bodyPr/>
          <a:lstStyle>
            <a:lvl1pPr>
              <a:defRPr/>
            </a:lvl1pPr>
          </a:lstStyle>
          <a:p>
            <a:r>
              <a:rPr lang="de-DE"/>
              <a:t>Titelmasterformat durch Klicken bearbeiten</a:t>
            </a:r>
            <a:endParaRPr lang="de-DE" dirty="0"/>
          </a:p>
        </p:txBody>
      </p:sp>
      <p:sp>
        <p:nvSpPr>
          <p:cNvPr id="3" name="Text Placeholder 2"/>
          <p:cNvSpPr>
            <a:spLocks noGrp="1"/>
          </p:cNvSpPr>
          <p:nvPr>
            <p:ph type="body" idx="1"/>
          </p:nvPr>
        </p:nvSpPr>
        <p:spPr>
          <a:xfrm>
            <a:off x="457200" y="1535113"/>
            <a:ext cx="4040188"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de-DE"/>
              <a:t>Formatvorlagen des Textmasters bearbeiten</a:t>
            </a:r>
          </a:p>
        </p:txBody>
      </p:sp>
      <p:sp>
        <p:nvSpPr>
          <p:cNvPr id="4" name="Content Placeholder 3"/>
          <p:cNvSpPr>
            <a:spLocks noGrp="1"/>
          </p:cNvSpPr>
          <p:nvPr>
            <p:ph sz="half" idx="2"/>
          </p:nvPr>
        </p:nvSpPr>
        <p:spPr>
          <a:xfrm>
            <a:off x="457200" y="2174875"/>
            <a:ext cx="4040188"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5" name="Text Placeholder 4"/>
          <p:cNvSpPr>
            <a:spLocks noGrp="1"/>
          </p:cNvSpPr>
          <p:nvPr>
            <p:ph type="body" sz="quarter" idx="3"/>
          </p:nvPr>
        </p:nvSpPr>
        <p:spPr>
          <a:xfrm>
            <a:off x="4645028" y="1535113"/>
            <a:ext cx="4041775"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de-DE"/>
              <a:t>Formatvorlagen des Textmasters bearbeiten</a:t>
            </a:r>
          </a:p>
        </p:txBody>
      </p:sp>
      <p:sp>
        <p:nvSpPr>
          <p:cNvPr id="6" name="Content Placeholder 5"/>
          <p:cNvSpPr>
            <a:spLocks noGrp="1"/>
          </p:cNvSpPr>
          <p:nvPr>
            <p:ph sz="quarter" idx="4"/>
          </p:nvPr>
        </p:nvSpPr>
        <p:spPr>
          <a:xfrm>
            <a:off x="4645028" y="2174875"/>
            <a:ext cx="4041775"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7" name="Rectangle 11"/>
          <p:cNvSpPr>
            <a:spLocks noGrp="1" noChangeArrowheads="1"/>
          </p:cNvSpPr>
          <p:nvPr>
            <p:ph type="sldNum" sz="quarter" idx="10"/>
          </p:nvPr>
        </p:nvSpPr>
        <p:spPr>
          <a:ln/>
        </p:spPr>
        <p:txBody>
          <a:bodyPr/>
          <a:lstStyle>
            <a:lvl1pPr>
              <a:defRPr/>
            </a:lvl1pPr>
          </a:lstStyle>
          <a:p>
            <a:pPr>
              <a:defRPr/>
            </a:pPr>
            <a:fld id="{4C0E58B5-D513-4C09-A415-08C66D943496}" type="slidenum">
              <a:rPr lang="de-DE">
                <a:solidFill>
                  <a:prstClr val="black"/>
                </a:solidFill>
              </a:rPr>
              <a:pPr>
                <a:defRPr/>
              </a:pPr>
              <a:t>‹Nr.›</a:t>
            </a:fld>
            <a:endParaRPr lang="de-DE">
              <a:solidFill>
                <a:prstClr val="black"/>
              </a:solidFill>
            </a:endParaRPr>
          </a:p>
        </p:txBody>
      </p:sp>
    </p:spTree>
    <p:extLst>
      <p:ext uri="{BB962C8B-B14F-4D97-AF65-F5344CB8AC3E}">
        <p14:creationId xmlns:p14="http://schemas.microsoft.com/office/powerpoint/2010/main" val="163096584"/>
      </p:ext>
    </p:extLst>
  </p:cSld>
  <p:clrMapOvr>
    <a:masterClrMapping/>
  </p:clrMapOvr>
  <p:transition>
    <p:strips dir="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Titelmasterformat durch Klicken bearbeiten</a:t>
            </a:r>
            <a:endParaRPr lang="de-DE" dirty="0"/>
          </a:p>
        </p:txBody>
      </p:sp>
      <p:sp>
        <p:nvSpPr>
          <p:cNvPr id="3" name="Rectangle 11"/>
          <p:cNvSpPr>
            <a:spLocks noGrp="1" noChangeArrowheads="1"/>
          </p:cNvSpPr>
          <p:nvPr>
            <p:ph type="sldNum" sz="quarter" idx="10"/>
          </p:nvPr>
        </p:nvSpPr>
        <p:spPr>
          <a:ln/>
        </p:spPr>
        <p:txBody>
          <a:bodyPr/>
          <a:lstStyle>
            <a:lvl1pPr>
              <a:defRPr/>
            </a:lvl1pPr>
          </a:lstStyle>
          <a:p>
            <a:pPr>
              <a:defRPr/>
            </a:pPr>
            <a:fld id="{21310951-9F0F-4D0C-A69E-A3030A53C914}" type="slidenum">
              <a:rPr lang="de-DE">
                <a:solidFill>
                  <a:prstClr val="black"/>
                </a:solidFill>
              </a:rPr>
              <a:pPr>
                <a:defRPr/>
              </a:pPr>
              <a:t>‹Nr.›</a:t>
            </a:fld>
            <a:endParaRPr lang="de-DE">
              <a:solidFill>
                <a:prstClr val="black"/>
              </a:solidFill>
            </a:endParaRPr>
          </a:p>
        </p:txBody>
      </p:sp>
    </p:spTree>
    <p:extLst>
      <p:ext uri="{BB962C8B-B14F-4D97-AF65-F5344CB8AC3E}">
        <p14:creationId xmlns:p14="http://schemas.microsoft.com/office/powerpoint/2010/main" val="1425762007"/>
      </p:ext>
    </p:extLst>
  </p:cSld>
  <p:clrMapOvr>
    <a:masterClrMapping/>
  </p:clrMapOvr>
  <p:transition>
    <p:strips dir="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Rectangle 11"/>
          <p:cNvSpPr>
            <a:spLocks noGrp="1" noChangeArrowheads="1"/>
          </p:cNvSpPr>
          <p:nvPr>
            <p:ph type="sldNum" sz="quarter" idx="10"/>
          </p:nvPr>
        </p:nvSpPr>
        <p:spPr>
          <a:ln/>
        </p:spPr>
        <p:txBody>
          <a:bodyPr/>
          <a:lstStyle>
            <a:lvl1pPr>
              <a:defRPr/>
            </a:lvl1pPr>
          </a:lstStyle>
          <a:p>
            <a:pPr>
              <a:defRPr/>
            </a:pPr>
            <a:fld id="{564BF1BA-1ED9-4814-8378-A3F547D4725E}" type="slidenum">
              <a:rPr lang="de-DE">
                <a:solidFill>
                  <a:prstClr val="black"/>
                </a:solidFill>
              </a:rPr>
              <a:pPr>
                <a:defRPr/>
              </a:pPr>
              <a:t>‹Nr.›</a:t>
            </a:fld>
            <a:endParaRPr lang="de-DE">
              <a:solidFill>
                <a:prstClr val="black"/>
              </a:solidFill>
            </a:endParaRPr>
          </a:p>
        </p:txBody>
      </p:sp>
    </p:spTree>
    <p:extLst>
      <p:ext uri="{BB962C8B-B14F-4D97-AF65-F5344CB8AC3E}">
        <p14:creationId xmlns:p14="http://schemas.microsoft.com/office/powerpoint/2010/main" val="2258751804"/>
      </p:ext>
    </p:extLst>
  </p:cSld>
  <p:clrMapOvr>
    <a:masterClrMapping/>
  </p:clrMapOvr>
  <p:transition>
    <p:strips dir="ru"/>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itle" preserve="1">
  <p:cSld name="2_Title Slide">
    <p:spTree>
      <p:nvGrpSpPr>
        <p:cNvPr id="1" name=""/>
        <p:cNvGrpSpPr/>
        <p:nvPr/>
      </p:nvGrpSpPr>
      <p:grpSpPr>
        <a:xfrm>
          <a:off x="0" y="0"/>
          <a:ext cx="0" cy="0"/>
          <a:chOff x="0" y="0"/>
          <a:chExt cx="0" cy="0"/>
        </a:xfrm>
      </p:grpSpPr>
      <p:grpSp>
        <p:nvGrpSpPr>
          <p:cNvPr id="2" name="Group 4"/>
          <p:cNvGrpSpPr>
            <a:grpSpLocks noChangeAspect="1"/>
          </p:cNvGrpSpPr>
          <p:nvPr/>
        </p:nvGrpSpPr>
        <p:grpSpPr bwMode="auto">
          <a:xfrm>
            <a:off x="220979" y="-120478"/>
            <a:ext cx="5483658" cy="1781638"/>
            <a:chOff x="390" y="1351"/>
            <a:chExt cx="4980" cy="1618"/>
          </a:xfrm>
        </p:grpSpPr>
        <p:sp>
          <p:nvSpPr>
            <p:cNvPr id="12" name="AutoShape 3"/>
            <p:cNvSpPr>
              <a:spLocks noChangeAspect="1" noChangeArrowheads="1" noTextEdit="1"/>
            </p:cNvSpPr>
            <p:nvPr/>
          </p:nvSpPr>
          <p:spPr bwMode="auto">
            <a:xfrm>
              <a:off x="390" y="1351"/>
              <a:ext cx="4980" cy="161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15" name="Freeform 5"/>
            <p:cNvSpPr>
              <a:spLocks/>
            </p:cNvSpPr>
            <p:nvPr/>
          </p:nvSpPr>
          <p:spPr bwMode="auto">
            <a:xfrm>
              <a:off x="874" y="1827"/>
              <a:ext cx="432" cy="436"/>
            </a:xfrm>
            <a:custGeom>
              <a:avLst/>
              <a:gdLst/>
              <a:ahLst/>
              <a:cxnLst>
                <a:cxn ang="0">
                  <a:pos x="0" y="0"/>
                </a:cxn>
                <a:cxn ang="0">
                  <a:pos x="432" y="0"/>
                </a:cxn>
                <a:cxn ang="0">
                  <a:pos x="432" y="436"/>
                </a:cxn>
                <a:cxn ang="0">
                  <a:pos x="0" y="436"/>
                </a:cxn>
                <a:cxn ang="0">
                  <a:pos x="0" y="0"/>
                </a:cxn>
                <a:cxn ang="0">
                  <a:pos x="0" y="0"/>
                </a:cxn>
              </a:cxnLst>
              <a:rect l="0" t="0" r="r" b="b"/>
              <a:pathLst>
                <a:path w="432" h="436">
                  <a:moveTo>
                    <a:pt x="0" y="0"/>
                  </a:moveTo>
                  <a:lnTo>
                    <a:pt x="432" y="0"/>
                  </a:lnTo>
                  <a:lnTo>
                    <a:pt x="432" y="436"/>
                  </a:lnTo>
                  <a:lnTo>
                    <a:pt x="0" y="436"/>
                  </a:lnTo>
                  <a:lnTo>
                    <a:pt x="0" y="0"/>
                  </a:lnTo>
                  <a:lnTo>
                    <a:pt x="0"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16" name="Freeform 6"/>
            <p:cNvSpPr>
              <a:spLocks noEditPoints="1"/>
            </p:cNvSpPr>
            <p:nvPr/>
          </p:nvSpPr>
          <p:spPr bwMode="auto">
            <a:xfrm>
              <a:off x="856" y="1817"/>
              <a:ext cx="466" cy="464"/>
            </a:xfrm>
            <a:custGeom>
              <a:avLst/>
              <a:gdLst/>
              <a:ahLst/>
              <a:cxnLst>
                <a:cxn ang="0">
                  <a:pos x="466" y="0"/>
                </a:cxn>
                <a:cxn ang="0">
                  <a:pos x="466" y="464"/>
                </a:cxn>
                <a:cxn ang="0">
                  <a:pos x="0" y="464"/>
                </a:cxn>
                <a:cxn ang="0">
                  <a:pos x="0" y="0"/>
                </a:cxn>
                <a:cxn ang="0">
                  <a:pos x="466" y="0"/>
                </a:cxn>
                <a:cxn ang="0">
                  <a:pos x="466" y="0"/>
                </a:cxn>
                <a:cxn ang="0">
                  <a:pos x="436" y="28"/>
                </a:cxn>
                <a:cxn ang="0">
                  <a:pos x="30" y="28"/>
                </a:cxn>
                <a:cxn ang="0">
                  <a:pos x="30" y="436"/>
                </a:cxn>
                <a:cxn ang="0">
                  <a:pos x="436" y="436"/>
                </a:cxn>
                <a:cxn ang="0">
                  <a:pos x="436" y="28"/>
                </a:cxn>
                <a:cxn ang="0">
                  <a:pos x="436" y="28"/>
                </a:cxn>
              </a:cxnLst>
              <a:rect l="0" t="0" r="r" b="b"/>
              <a:pathLst>
                <a:path w="466" h="464">
                  <a:moveTo>
                    <a:pt x="466" y="0"/>
                  </a:moveTo>
                  <a:lnTo>
                    <a:pt x="466" y="464"/>
                  </a:lnTo>
                  <a:lnTo>
                    <a:pt x="0" y="464"/>
                  </a:lnTo>
                  <a:lnTo>
                    <a:pt x="0" y="0"/>
                  </a:lnTo>
                  <a:lnTo>
                    <a:pt x="466" y="0"/>
                  </a:lnTo>
                  <a:lnTo>
                    <a:pt x="466" y="0"/>
                  </a:lnTo>
                  <a:close/>
                  <a:moveTo>
                    <a:pt x="436" y="28"/>
                  </a:moveTo>
                  <a:lnTo>
                    <a:pt x="30" y="28"/>
                  </a:lnTo>
                  <a:lnTo>
                    <a:pt x="30" y="436"/>
                  </a:lnTo>
                  <a:lnTo>
                    <a:pt x="436" y="436"/>
                  </a:lnTo>
                  <a:lnTo>
                    <a:pt x="436" y="28"/>
                  </a:lnTo>
                  <a:lnTo>
                    <a:pt x="436" y="28"/>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17" name="Freeform 7"/>
            <p:cNvSpPr>
              <a:spLocks noEditPoints="1"/>
            </p:cNvSpPr>
            <p:nvPr/>
          </p:nvSpPr>
          <p:spPr bwMode="auto">
            <a:xfrm>
              <a:off x="918" y="1881"/>
              <a:ext cx="340" cy="340"/>
            </a:xfrm>
            <a:custGeom>
              <a:avLst/>
              <a:gdLst/>
              <a:ahLst/>
              <a:cxnLst>
                <a:cxn ang="0">
                  <a:pos x="340" y="0"/>
                </a:cxn>
                <a:cxn ang="0">
                  <a:pos x="0" y="340"/>
                </a:cxn>
                <a:cxn ang="0">
                  <a:pos x="0" y="0"/>
                </a:cxn>
                <a:cxn ang="0">
                  <a:pos x="258" y="142"/>
                </a:cxn>
                <a:cxn ang="0">
                  <a:pos x="246" y="142"/>
                </a:cxn>
                <a:cxn ang="0">
                  <a:pos x="240" y="134"/>
                </a:cxn>
                <a:cxn ang="0">
                  <a:pos x="258" y="86"/>
                </a:cxn>
                <a:cxn ang="0">
                  <a:pos x="240" y="58"/>
                </a:cxn>
                <a:cxn ang="0">
                  <a:pos x="206" y="30"/>
                </a:cxn>
                <a:cxn ang="0">
                  <a:pos x="188" y="58"/>
                </a:cxn>
                <a:cxn ang="0">
                  <a:pos x="206" y="86"/>
                </a:cxn>
                <a:cxn ang="0">
                  <a:pos x="206" y="138"/>
                </a:cxn>
                <a:cxn ang="0">
                  <a:pos x="210" y="156"/>
                </a:cxn>
                <a:cxn ang="0">
                  <a:pos x="218" y="166"/>
                </a:cxn>
                <a:cxn ang="0">
                  <a:pos x="232" y="172"/>
                </a:cxn>
                <a:cxn ang="0">
                  <a:pos x="258" y="172"/>
                </a:cxn>
                <a:cxn ang="0">
                  <a:pos x="264" y="194"/>
                </a:cxn>
                <a:cxn ang="0">
                  <a:pos x="202" y="256"/>
                </a:cxn>
                <a:cxn ang="0">
                  <a:pos x="148" y="194"/>
                </a:cxn>
                <a:cxn ang="0">
                  <a:pos x="106" y="194"/>
                </a:cxn>
                <a:cxn ang="0">
                  <a:pos x="112" y="314"/>
                </a:cxn>
                <a:cxn ang="0">
                  <a:pos x="166" y="248"/>
                </a:cxn>
                <a:cxn ang="0">
                  <a:pos x="220" y="314"/>
                </a:cxn>
                <a:cxn ang="0">
                  <a:pos x="264" y="194"/>
                </a:cxn>
                <a:cxn ang="0">
                  <a:pos x="168" y="134"/>
                </a:cxn>
                <a:cxn ang="0">
                  <a:pos x="164" y="114"/>
                </a:cxn>
                <a:cxn ang="0">
                  <a:pos x="156" y="106"/>
                </a:cxn>
                <a:cxn ang="0">
                  <a:pos x="142" y="100"/>
                </a:cxn>
                <a:cxn ang="0">
                  <a:pos x="114" y="96"/>
                </a:cxn>
                <a:cxn ang="0">
                  <a:pos x="110" y="94"/>
                </a:cxn>
                <a:cxn ang="0">
                  <a:pos x="106" y="90"/>
                </a:cxn>
                <a:cxn ang="0">
                  <a:pos x="108" y="88"/>
                </a:cxn>
                <a:cxn ang="0">
                  <a:pos x="114" y="84"/>
                </a:cxn>
                <a:cxn ang="0">
                  <a:pos x="118" y="82"/>
                </a:cxn>
                <a:cxn ang="0">
                  <a:pos x="138" y="86"/>
                </a:cxn>
                <a:cxn ang="0">
                  <a:pos x="166" y="68"/>
                </a:cxn>
                <a:cxn ang="0">
                  <a:pos x="156" y="60"/>
                </a:cxn>
                <a:cxn ang="0">
                  <a:pos x="134" y="54"/>
                </a:cxn>
                <a:cxn ang="0">
                  <a:pos x="120" y="52"/>
                </a:cxn>
                <a:cxn ang="0">
                  <a:pos x="102" y="56"/>
                </a:cxn>
                <a:cxn ang="0">
                  <a:pos x="86" y="62"/>
                </a:cxn>
                <a:cxn ang="0">
                  <a:pos x="76" y="74"/>
                </a:cxn>
                <a:cxn ang="0">
                  <a:pos x="72" y="92"/>
                </a:cxn>
                <a:cxn ang="0">
                  <a:pos x="72" y="100"/>
                </a:cxn>
                <a:cxn ang="0">
                  <a:pos x="78" y="112"/>
                </a:cxn>
                <a:cxn ang="0">
                  <a:pos x="86" y="120"/>
                </a:cxn>
                <a:cxn ang="0">
                  <a:pos x="106" y="126"/>
                </a:cxn>
                <a:cxn ang="0">
                  <a:pos x="124" y="128"/>
                </a:cxn>
                <a:cxn ang="0">
                  <a:pos x="132" y="130"/>
                </a:cxn>
                <a:cxn ang="0">
                  <a:pos x="134" y="136"/>
                </a:cxn>
                <a:cxn ang="0">
                  <a:pos x="128" y="142"/>
                </a:cxn>
                <a:cxn ang="0">
                  <a:pos x="118" y="144"/>
                </a:cxn>
                <a:cxn ang="0">
                  <a:pos x="96" y="140"/>
                </a:cxn>
                <a:cxn ang="0">
                  <a:pos x="66" y="156"/>
                </a:cxn>
                <a:cxn ang="0">
                  <a:pos x="78" y="166"/>
                </a:cxn>
                <a:cxn ang="0">
                  <a:pos x="104" y="174"/>
                </a:cxn>
                <a:cxn ang="0">
                  <a:pos x="118" y="174"/>
                </a:cxn>
                <a:cxn ang="0">
                  <a:pos x="136" y="172"/>
                </a:cxn>
                <a:cxn ang="0">
                  <a:pos x="154" y="164"/>
                </a:cxn>
                <a:cxn ang="0">
                  <a:pos x="164" y="152"/>
                </a:cxn>
                <a:cxn ang="0">
                  <a:pos x="168" y="134"/>
                </a:cxn>
              </a:cxnLst>
              <a:rect l="0" t="0" r="r" b="b"/>
              <a:pathLst>
                <a:path w="340" h="340">
                  <a:moveTo>
                    <a:pt x="0" y="0"/>
                  </a:moveTo>
                  <a:lnTo>
                    <a:pt x="340" y="0"/>
                  </a:lnTo>
                  <a:lnTo>
                    <a:pt x="340" y="340"/>
                  </a:lnTo>
                  <a:lnTo>
                    <a:pt x="0" y="340"/>
                  </a:lnTo>
                  <a:lnTo>
                    <a:pt x="0" y="0"/>
                  </a:lnTo>
                  <a:lnTo>
                    <a:pt x="0" y="0"/>
                  </a:lnTo>
                  <a:close/>
                  <a:moveTo>
                    <a:pt x="258" y="172"/>
                  </a:moveTo>
                  <a:lnTo>
                    <a:pt x="258" y="142"/>
                  </a:lnTo>
                  <a:lnTo>
                    <a:pt x="246" y="142"/>
                  </a:lnTo>
                  <a:lnTo>
                    <a:pt x="246" y="142"/>
                  </a:lnTo>
                  <a:lnTo>
                    <a:pt x="242" y="140"/>
                  </a:lnTo>
                  <a:lnTo>
                    <a:pt x="240" y="134"/>
                  </a:lnTo>
                  <a:lnTo>
                    <a:pt x="240" y="86"/>
                  </a:lnTo>
                  <a:lnTo>
                    <a:pt x="258" y="86"/>
                  </a:lnTo>
                  <a:lnTo>
                    <a:pt x="258" y="58"/>
                  </a:lnTo>
                  <a:lnTo>
                    <a:pt x="240" y="58"/>
                  </a:lnTo>
                  <a:lnTo>
                    <a:pt x="240" y="30"/>
                  </a:lnTo>
                  <a:lnTo>
                    <a:pt x="206" y="30"/>
                  </a:lnTo>
                  <a:lnTo>
                    <a:pt x="206" y="58"/>
                  </a:lnTo>
                  <a:lnTo>
                    <a:pt x="188" y="58"/>
                  </a:lnTo>
                  <a:lnTo>
                    <a:pt x="188" y="86"/>
                  </a:lnTo>
                  <a:lnTo>
                    <a:pt x="206" y="86"/>
                  </a:lnTo>
                  <a:lnTo>
                    <a:pt x="206" y="138"/>
                  </a:lnTo>
                  <a:lnTo>
                    <a:pt x="206" y="138"/>
                  </a:lnTo>
                  <a:lnTo>
                    <a:pt x="208" y="150"/>
                  </a:lnTo>
                  <a:lnTo>
                    <a:pt x="210" y="156"/>
                  </a:lnTo>
                  <a:lnTo>
                    <a:pt x="214" y="162"/>
                  </a:lnTo>
                  <a:lnTo>
                    <a:pt x="218" y="166"/>
                  </a:lnTo>
                  <a:lnTo>
                    <a:pt x="224" y="170"/>
                  </a:lnTo>
                  <a:lnTo>
                    <a:pt x="232" y="172"/>
                  </a:lnTo>
                  <a:lnTo>
                    <a:pt x="240" y="172"/>
                  </a:lnTo>
                  <a:lnTo>
                    <a:pt x="258" y="172"/>
                  </a:lnTo>
                  <a:lnTo>
                    <a:pt x="258" y="172"/>
                  </a:lnTo>
                  <a:close/>
                  <a:moveTo>
                    <a:pt x="264" y="194"/>
                  </a:moveTo>
                  <a:lnTo>
                    <a:pt x="226" y="194"/>
                  </a:lnTo>
                  <a:lnTo>
                    <a:pt x="202" y="256"/>
                  </a:lnTo>
                  <a:lnTo>
                    <a:pt x="182" y="194"/>
                  </a:lnTo>
                  <a:lnTo>
                    <a:pt x="148" y="194"/>
                  </a:lnTo>
                  <a:lnTo>
                    <a:pt x="128" y="256"/>
                  </a:lnTo>
                  <a:lnTo>
                    <a:pt x="106" y="194"/>
                  </a:lnTo>
                  <a:lnTo>
                    <a:pt x="66" y="194"/>
                  </a:lnTo>
                  <a:lnTo>
                    <a:pt x="112" y="314"/>
                  </a:lnTo>
                  <a:lnTo>
                    <a:pt x="144" y="314"/>
                  </a:lnTo>
                  <a:lnTo>
                    <a:pt x="166" y="248"/>
                  </a:lnTo>
                  <a:lnTo>
                    <a:pt x="186" y="314"/>
                  </a:lnTo>
                  <a:lnTo>
                    <a:pt x="220" y="314"/>
                  </a:lnTo>
                  <a:lnTo>
                    <a:pt x="264" y="194"/>
                  </a:lnTo>
                  <a:lnTo>
                    <a:pt x="264" y="194"/>
                  </a:lnTo>
                  <a:close/>
                  <a:moveTo>
                    <a:pt x="168" y="134"/>
                  </a:moveTo>
                  <a:lnTo>
                    <a:pt x="168" y="134"/>
                  </a:lnTo>
                  <a:lnTo>
                    <a:pt x="166" y="120"/>
                  </a:lnTo>
                  <a:lnTo>
                    <a:pt x="164" y="114"/>
                  </a:lnTo>
                  <a:lnTo>
                    <a:pt x="160" y="110"/>
                  </a:lnTo>
                  <a:lnTo>
                    <a:pt x="156" y="106"/>
                  </a:lnTo>
                  <a:lnTo>
                    <a:pt x="150" y="102"/>
                  </a:lnTo>
                  <a:lnTo>
                    <a:pt x="142" y="100"/>
                  </a:lnTo>
                  <a:lnTo>
                    <a:pt x="132" y="98"/>
                  </a:lnTo>
                  <a:lnTo>
                    <a:pt x="114" y="96"/>
                  </a:lnTo>
                  <a:lnTo>
                    <a:pt x="114" y="96"/>
                  </a:lnTo>
                  <a:lnTo>
                    <a:pt x="110" y="94"/>
                  </a:lnTo>
                  <a:lnTo>
                    <a:pt x="108" y="92"/>
                  </a:lnTo>
                  <a:lnTo>
                    <a:pt x="106" y="90"/>
                  </a:lnTo>
                  <a:lnTo>
                    <a:pt x="106" y="90"/>
                  </a:lnTo>
                  <a:lnTo>
                    <a:pt x="108" y="88"/>
                  </a:lnTo>
                  <a:lnTo>
                    <a:pt x="110" y="84"/>
                  </a:lnTo>
                  <a:lnTo>
                    <a:pt x="114" y="84"/>
                  </a:lnTo>
                  <a:lnTo>
                    <a:pt x="118" y="82"/>
                  </a:lnTo>
                  <a:lnTo>
                    <a:pt x="118" y="82"/>
                  </a:lnTo>
                  <a:lnTo>
                    <a:pt x="132" y="84"/>
                  </a:lnTo>
                  <a:lnTo>
                    <a:pt x="138" y="86"/>
                  </a:lnTo>
                  <a:lnTo>
                    <a:pt x="144" y="90"/>
                  </a:lnTo>
                  <a:lnTo>
                    <a:pt x="166" y="68"/>
                  </a:lnTo>
                  <a:lnTo>
                    <a:pt x="166" y="68"/>
                  </a:lnTo>
                  <a:lnTo>
                    <a:pt x="156" y="60"/>
                  </a:lnTo>
                  <a:lnTo>
                    <a:pt x="146" y="56"/>
                  </a:lnTo>
                  <a:lnTo>
                    <a:pt x="134" y="54"/>
                  </a:lnTo>
                  <a:lnTo>
                    <a:pt x="120" y="52"/>
                  </a:lnTo>
                  <a:lnTo>
                    <a:pt x="120" y="52"/>
                  </a:lnTo>
                  <a:lnTo>
                    <a:pt x="110" y="54"/>
                  </a:lnTo>
                  <a:lnTo>
                    <a:pt x="102" y="56"/>
                  </a:lnTo>
                  <a:lnTo>
                    <a:pt x="94" y="58"/>
                  </a:lnTo>
                  <a:lnTo>
                    <a:pt x="86" y="62"/>
                  </a:lnTo>
                  <a:lnTo>
                    <a:pt x="80" y="68"/>
                  </a:lnTo>
                  <a:lnTo>
                    <a:pt x="76" y="74"/>
                  </a:lnTo>
                  <a:lnTo>
                    <a:pt x="74" y="82"/>
                  </a:lnTo>
                  <a:lnTo>
                    <a:pt x="72" y="92"/>
                  </a:lnTo>
                  <a:lnTo>
                    <a:pt x="72" y="92"/>
                  </a:lnTo>
                  <a:lnTo>
                    <a:pt x="72" y="100"/>
                  </a:lnTo>
                  <a:lnTo>
                    <a:pt x="74" y="106"/>
                  </a:lnTo>
                  <a:lnTo>
                    <a:pt x="78" y="112"/>
                  </a:lnTo>
                  <a:lnTo>
                    <a:pt x="82" y="118"/>
                  </a:lnTo>
                  <a:lnTo>
                    <a:pt x="86" y="120"/>
                  </a:lnTo>
                  <a:lnTo>
                    <a:pt x="92" y="124"/>
                  </a:lnTo>
                  <a:lnTo>
                    <a:pt x="106" y="126"/>
                  </a:lnTo>
                  <a:lnTo>
                    <a:pt x="124" y="128"/>
                  </a:lnTo>
                  <a:lnTo>
                    <a:pt x="124" y="128"/>
                  </a:lnTo>
                  <a:lnTo>
                    <a:pt x="130" y="130"/>
                  </a:lnTo>
                  <a:lnTo>
                    <a:pt x="132" y="130"/>
                  </a:lnTo>
                  <a:lnTo>
                    <a:pt x="134" y="136"/>
                  </a:lnTo>
                  <a:lnTo>
                    <a:pt x="134" y="136"/>
                  </a:lnTo>
                  <a:lnTo>
                    <a:pt x="132" y="140"/>
                  </a:lnTo>
                  <a:lnTo>
                    <a:pt x="128" y="142"/>
                  </a:lnTo>
                  <a:lnTo>
                    <a:pt x="118" y="144"/>
                  </a:lnTo>
                  <a:lnTo>
                    <a:pt x="118" y="144"/>
                  </a:lnTo>
                  <a:lnTo>
                    <a:pt x="104" y="142"/>
                  </a:lnTo>
                  <a:lnTo>
                    <a:pt x="96" y="140"/>
                  </a:lnTo>
                  <a:lnTo>
                    <a:pt x="88" y="134"/>
                  </a:lnTo>
                  <a:lnTo>
                    <a:pt x="66" y="156"/>
                  </a:lnTo>
                  <a:lnTo>
                    <a:pt x="66" y="156"/>
                  </a:lnTo>
                  <a:lnTo>
                    <a:pt x="78" y="166"/>
                  </a:lnTo>
                  <a:lnTo>
                    <a:pt x="90" y="172"/>
                  </a:lnTo>
                  <a:lnTo>
                    <a:pt x="104" y="174"/>
                  </a:lnTo>
                  <a:lnTo>
                    <a:pt x="118" y="174"/>
                  </a:lnTo>
                  <a:lnTo>
                    <a:pt x="118" y="174"/>
                  </a:lnTo>
                  <a:lnTo>
                    <a:pt x="128" y="174"/>
                  </a:lnTo>
                  <a:lnTo>
                    <a:pt x="136" y="172"/>
                  </a:lnTo>
                  <a:lnTo>
                    <a:pt x="146" y="168"/>
                  </a:lnTo>
                  <a:lnTo>
                    <a:pt x="154" y="164"/>
                  </a:lnTo>
                  <a:lnTo>
                    <a:pt x="160" y="158"/>
                  </a:lnTo>
                  <a:lnTo>
                    <a:pt x="164" y="152"/>
                  </a:lnTo>
                  <a:lnTo>
                    <a:pt x="168" y="144"/>
                  </a:lnTo>
                  <a:lnTo>
                    <a:pt x="168" y="134"/>
                  </a:lnTo>
                  <a:lnTo>
                    <a:pt x="168" y="13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18" name="Freeform 8"/>
            <p:cNvSpPr>
              <a:spLocks/>
            </p:cNvSpPr>
            <p:nvPr/>
          </p:nvSpPr>
          <p:spPr bwMode="auto">
            <a:xfrm>
              <a:off x="1426" y="1843"/>
              <a:ext cx="120" cy="166"/>
            </a:xfrm>
            <a:custGeom>
              <a:avLst/>
              <a:gdLst/>
              <a:ahLst/>
              <a:cxnLst>
                <a:cxn ang="0">
                  <a:pos x="120" y="116"/>
                </a:cxn>
                <a:cxn ang="0">
                  <a:pos x="116" y="136"/>
                </a:cxn>
                <a:cxn ang="0">
                  <a:pos x="104" y="152"/>
                </a:cxn>
                <a:cxn ang="0">
                  <a:pos x="94" y="158"/>
                </a:cxn>
                <a:cxn ang="0">
                  <a:pos x="72" y="164"/>
                </a:cxn>
                <a:cxn ang="0">
                  <a:pos x="60" y="166"/>
                </a:cxn>
                <a:cxn ang="0">
                  <a:pos x="26" y="160"/>
                </a:cxn>
                <a:cxn ang="0">
                  <a:pos x="0" y="144"/>
                </a:cxn>
                <a:cxn ang="0">
                  <a:pos x="22" y="124"/>
                </a:cxn>
                <a:cxn ang="0">
                  <a:pos x="38" y="134"/>
                </a:cxn>
                <a:cxn ang="0">
                  <a:pos x="60" y="138"/>
                </a:cxn>
                <a:cxn ang="0">
                  <a:pos x="74" y="136"/>
                </a:cxn>
                <a:cxn ang="0">
                  <a:pos x="88" y="126"/>
                </a:cxn>
                <a:cxn ang="0">
                  <a:pos x="90" y="116"/>
                </a:cxn>
                <a:cxn ang="0">
                  <a:pos x="84" y="104"/>
                </a:cxn>
                <a:cxn ang="0">
                  <a:pos x="78" y="100"/>
                </a:cxn>
                <a:cxn ang="0">
                  <a:pos x="50" y="94"/>
                </a:cxn>
                <a:cxn ang="0">
                  <a:pos x="40" y="92"/>
                </a:cxn>
                <a:cxn ang="0">
                  <a:pos x="24" y="86"/>
                </a:cxn>
                <a:cxn ang="0">
                  <a:pos x="14" y="74"/>
                </a:cxn>
                <a:cxn ang="0">
                  <a:pos x="8" y="58"/>
                </a:cxn>
                <a:cxn ang="0">
                  <a:pos x="8" y="48"/>
                </a:cxn>
                <a:cxn ang="0">
                  <a:pos x="10" y="28"/>
                </a:cxn>
                <a:cxn ang="0">
                  <a:pos x="22" y="12"/>
                </a:cxn>
                <a:cxn ang="0">
                  <a:pos x="30" y="6"/>
                </a:cxn>
                <a:cxn ang="0">
                  <a:pos x="52" y="0"/>
                </a:cxn>
                <a:cxn ang="0">
                  <a:pos x="64" y="0"/>
                </a:cxn>
                <a:cxn ang="0">
                  <a:pos x="94" y="4"/>
                </a:cxn>
                <a:cxn ang="0">
                  <a:pos x="116" y="18"/>
                </a:cxn>
                <a:cxn ang="0">
                  <a:pos x="96" y="38"/>
                </a:cxn>
                <a:cxn ang="0">
                  <a:pos x="82" y="30"/>
                </a:cxn>
                <a:cxn ang="0">
                  <a:pos x="64" y="28"/>
                </a:cxn>
                <a:cxn ang="0">
                  <a:pos x="52" y="28"/>
                </a:cxn>
                <a:cxn ang="0">
                  <a:pos x="44" y="32"/>
                </a:cxn>
                <a:cxn ang="0">
                  <a:pos x="38" y="48"/>
                </a:cxn>
                <a:cxn ang="0">
                  <a:pos x="40" y="54"/>
                </a:cxn>
                <a:cxn ang="0">
                  <a:pos x="42" y="60"/>
                </a:cxn>
                <a:cxn ang="0">
                  <a:pos x="58" y="66"/>
                </a:cxn>
                <a:cxn ang="0">
                  <a:pos x="78" y="68"/>
                </a:cxn>
                <a:cxn ang="0">
                  <a:pos x="102" y="76"/>
                </a:cxn>
                <a:cxn ang="0">
                  <a:pos x="108" y="82"/>
                </a:cxn>
                <a:cxn ang="0">
                  <a:pos x="118" y="96"/>
                </a:cxn>
                <a:cxn ang="0">
                  <a:pos x="120" y="116"/>
                </a:cxn>
              </a:cxnLst>
              <a:rect l="0" t="0" r="r" b="b"/>
              <a:pathLst>
                <a:path w="120" h="166">
                  <a:moveTo>
                    <a:pt x="120" y="116"/>
                  </a:moveTo>
                  <a:lnTo>
                    <a:pt x="120" y="116"/>
                  </a:lnTo>
                  <a:lnTo>
                    <a:pt x="120" y="126"/>
                  </a:lnTo>
                  <a:lnTo>
                    <a:pt x="116" y="136"/>
                  </a:lnTo>
                  <a:lnTo>
                    <a:pt x="112" y="146"/>
                  </a:lnTo>
                  <a:lnTo>
                    <a:pt x="104" y="152"/>
                  </a:lnTo>
                  <a:lnTo>
                    <a:pt x="104" y="152"/>
                  </a:lnTo>
                  <a:lnTo>
                    <a:pt x="94" y="158"/>
                  </a:lnTo>
                  <a:lnTo>
                    <a:pt x="84" y="162"/>
                  </a:lnTo>
                  <a:lnTo>
                    <a:pt x="72" y="164"/>
                  </a:lnTo>
                  <a:lnTo>
                    <a:pt x="60" y="166"/>
                  </a:lnTo>
                  <a:lnTo>
                    <a:pt x="60" y="166"/>
                  </a:lnTo>
                  <a:lnTo>
                    <a:pt x="42" y="164"/>
                  </a:lnTo>
                  <a:lnTo>
                    <a:pt x="26" y="160"/>
                  </a:lnTo>
                  <a:lnTo>
                    <a:pt x="12" y="154"/>
                  </a:lnTo>
                  <a:lnTo>
                    <a:pt x="0" y="144"/>
                  </a:lnTo>
                  <a:lnTo>
                    <a:pt x="22" y="124"/>
                  </a:lnTo>
                  <a:lnTo>
                    <a:pt x="22" y="124"/>
                  </a:lnTo>
                  <a:lnTo>
                    <a:pt x="28" y="130"/>
                  </a:lnTo>
                  <a:lnTo>
                    <a:pt x="38" y="134"/>
                  </a:lnTo>
                  <a:lnTo>
                    <a:pt x="48" y="136"/>
                  </a:lnTo>
                  <a:lnTo>
                    <a:pt x="60" y="138"/>
                  </a:lnTo>
                  <a:lnTo>
                    <a:pt x="60" y="138"/>
                  </a:lnTo>
                  <a:lnTo>
                    <a:pt x="74" y="136"/>
                  </a:lnTo>
                  <a:lnTo>
                    <a:pt x="82" y="132"/>
                  </a:lnTo>
                  <a:lnTo>
                    <a:pt x="88" y="126"/>
                  </a:lnTo>
                  <a:lnTo>
                    <a:pt x="90" y="116"/>
                  </a:lnTo>
                  <a:lnTo>
                    <a:pt x="90" y="116"/>
                  </a:lnTo>
                  <a:lnTo>
                    <a:pt x="88" y="108"/>
                  </a:lnTo>
                  <a:lnTo>
                    <a:pt x="84" y="104"/>
                  </a:lnTo>
                  <a:lnTo>
                    <a:pt x="84" y="104"/>
                  </a:lnTo>
                  <a:lnTo>
                    <a:pt x="78" y="100"/>
                  </a:lnTo>
                  <a:lnTo>
                    <a:pt x="70" y="98"/>
                  </a:lnTo>
                  <a:lnTo>
                    <a:pt x="50" y="94"/>
                  </a:lnTo>
                  <a:lnTo>
                    <a:pt x="50" y="94"/>
                  </a:lnTo>
                  <a:lnTo>
                    <a:pt x="40" y="92"/>
                  </a:lnTo>
                  <a:lnTo>
                    <a:pt x="32" y="90"/>
                  </a:lnTo>
                  <a:lnTo>
                    <a:pt x="24" y="86"/>
                  </a:lnTo>
                  <a:lnTo>
                    <a:pt x="18" y="80"/>
                  </a:lnTo>
                  <a:lnTo>
                    <a:pt x="14" y="74"/>
                  </a:lnTo>
                  <a:lnTo>
                    <a:pt x="10" y="66"/>
                  </a:lnTo>
                  <a:lnTo>
                    <a:pt x="8" y="58"/>
                  </a:lnTo>
                  <a:lnTo>
                    <a:pt x="8" y="48"/>
                  </a:lnTo>
                  <a:lnTo>
                    <a:pt x="8" y="48"/>
                  </a:lnTo>
                  <a:lnTo>
                    <a:pt x="8" y="38"/>
                  </a:lnTo>
                  <a:lnTo>
                    <a:pt x="10" y="28"/>
                  </a:lnTo>
                  <a:lnTo>
                    <a:pt x="16" y="20"/>
                  </a:lnTo>
                  <a:lnTo>
                    <a:pt x="22" y="12"/>
                  </a:lnTo>
                  <a:lnTo>
                    <a:pt x="22" y="12"/>
                  </a:lnTo>
                  <a:lnTo>
                    <a:pt x="30" y="6"/>
                  </a:lnTo>
                  <a:lnTo>
                    <a:pt x="40" y="2"/>
                  </a:lnTo>
                  <a:lnTo>
                    <a:pt x="52" y="0"/>
                  </a:lnTo>
                  <a:lnTo>
                    <a:pt x="64" y="0"/>
                  </a:lnTo>
                  <a:lnTo>
                    <a:pt x="64" y="0"/>
                  </a:lnTo>
                  <a:lnTo>
                    <a:pt x="80" y="0"/>
                  </a:lnTo>
                  <a:lnTo>
                    <a:pt x="94" y="4"/>
                  </a:lnTo>
                  <a:lnTo>
                    <a:pt x="106" y="10"/>
                  </a:lnTo>
                  <a:lnTo>
                    <a:pt x="116" y="18"/>
                  </a:lnTo>
                  <a:lnTo>
                    <a:pt x="96" y="38"/>
                  </a:lnTo>
                  <a:lnTo>
                    <a:pt x="96" y="38"/>
                  </a:lnTo>
                  <a:lnTo>
                    <a:pt x="90" y="34"/>
                  </a:lnTo>
                  <a:lnTo>
                    <a:pt x="82" y="30"/>
                  </a:lnTo>
                  <a:lnTo>
                    <a:pt x="74" y="28"/>
                  </a:lnTo>
                  <a:lnTo>
                    <a:pt x="64" y="28"/>
                  </a:lnTo>
                  <a:lnTo>
                    <a:pt x="64" y="28"/>
                  </a:lnTo>
                  <a:lnTo>
                    <a:pt x="52" y="28"/>
                  </a:lnTo>
                  <a:lnTo>
                    <a:pt x="44" y="32"/>
                  </a:lnTo>
                  <a:lnTo>
                    <a:pt x="44" y="32"/>
                  </a:lnTo>
                  <a:lnTo>
                    <a:pt x="40" y="40"/>
                  </a:lnTo>
                  <a:lnTo>
                    <a:pt x="38" y="48"/>
                  </a:lnTo>
                  <a:lnTo>
                    <a:pt x="38" y="48"/>
                  </a:lnTo>
                  <a:lnTo>
                    <a:pt x="40" y="54"/>
                  </a:lnTo>
                  <a:lnTo>
                    <a:pt x="42" y="60"/>
                  </a:lnTo>
                  <a:lnTo>
                    <a:pt x="42" y="60"/>
                  </a:lnTo>
                  <a:lnTo>
                    <a:pt x="50" y="64"/>
                  </a:lnTo>
                  <a:lnTo>
                    <a:pt x="58" y="66"/>
                  </a:lnTo>
                  <a:lnTo>
                    <a:pt x="78" y="68"/>
                  </a:lnTo>
                  <a:lnTo>
                    <a:pt x="78" y="68"/>
                  </a:lnTo>
                  <a:lnTo>
                    <a:pt x="96" y="74"/>
                  </a:lnTo>
                  <a:lnTo>
                    <a:pt x="102" y="76"/>
                  </a:lnTo>
                  <a:lnTo>
                    <a:pt x="108" y="82"/>
                  </a:lnTo>
                  <a:lnTo>
                    <a:pt x="108" y="82"/>
                  </a:lnTo>
                  <a:lnTo>
                    <a:pt x="114" y="88"/>
                  </a:lnTo>
                  <a:lnTo>
                    <a:pt x="118" y="96"/>
                  </a:lnTo>
                  <a:lnTo>
                    <a:pt x="120" y="106"/>
                  </a:lnTo>
                  <a:lnTo>
                    <a:pt x="120" y="116"/>
                  </a:lnTo>
                  <a:lnTo>
                    <a:pt x="120" y="11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19" name="Freeform 9"/>
            <p:cNvSpPr>
              <a:spLocks/>
            </p:cNvSpPr>
            <p:nvPr/>
          </p:nvSpPr>
          <p:spPr bwMode="auto">
            <a:xfrm>
              <a:off x="1564" y="1855"/>
              <a:ext cx="64" cy="152"/>
            </a:xfrm>
            <a:custGeom>
              <a:avLst/>
              <a:gdLst/>
              <a:ahLst/>
              <a:cxnLst>
                <a:cxn ang="0">
                  <a:pos x="64" y="152"/>
                </a:cxn>
                <a:cxn ang="0">
                  <a:pos x="48" y="152"/>
                </a:cxn>
                <a:cxn ang="0">
                  <a:pos x="48" y="152"/>
                </a:cxn>
                <a:cxn ang="0">
                  <a:pos x="40" y="152"/>
                </a:cxn>
                <a:cxn ang="0">
                  <a:pos x="34" y="150"/>
                </a:cxn>
                <a:cxn ang="0">
                  <a:pos x="26" y="146"/>
                </a:cxn>
                <a:cxn ang="0">
                  <a:pos x="22" y="142"/>
                </a:cxn>
                <a:cxn ang="0">
                  <a:pos x="22" y="142"/>
                </a:cxn>
                <a:cxn ang="0">
                  <a:pos x="16" y="130"/>
                </a:cxn>
                <a:cxn ang="0">
                  <a:pos x="14" y="118"/>
                </a:cxn>
                <a:cxn ang="0">
                  <a:pos x="14" y="58"/>
                </a:cxn>
                <a:cxn ang="0">
                  <a:pos x="0" y="58"/>
                </a:cxn>
                <a:cxn ang="0">
                  <a:pos x="0" y="36"/>
                </a:cxn>
                <a:cxn ang="0">
                  <a:pos x="14" y="36"/>
                </a:cxn>
                <a:cxn ang="0">
                  <a:pos x="14" y="0"/>
                </a:cxn>
                <a:cxn ang="0">
                  <a:pos x="44" y="0"/>
                </a:cxn>
                <a:cxn ang="0">
                  <a:pos x="44" y="36"/>
                </a:cxn>
                <a:cxn ang="0">
                  <a:pos x="64" y="36"/>
                </a:cxn>
                <a:cxn ang="0">
                  <a:pos x="64" y="58"/>
                </a:cxn>
                <a:cxn ang="0">
                  <a:pos x="44" y="58"/>
                </a:cxn>
                <a:cxn ang="0">
                  <a:pos x="44" y="116"/>
                </a:cxn>
                <a:cxn ang="0">
                  <a:pos x="44" y="116"/>
                </a:cxn>
                <a:cxn ang="0">
                  <a:pos x="44" y="120"/>
                </a:cxn>
                <a:cxn ang="0">
                  <a:pos x="46" y="124"/>
                </a:cxn>
                <a:cxn ang="0">
                  <a:pos x="50" y="126"/>
                </a:cxn>
                <a:cxn ang="0">
                  <a:pos x="54" y="126"/>
                </a:cxn>
                <a:cxn ang="0">
                  <a:pos x="64" y="126"/>
                </a:cxn>
                <a:cxn ang="0">
                  <a:pos x="64" y="152"/>
                </a:cxn>
              </a:cxnLst>
              <a:rect l="0" t="0" r="r" b="b"/>
              <a:pathLst>
                <a:path w="64" h="152">
                  <a:moveTo>
                    <a:pt x="64" y="152"/>
                  </a:moveTo>
                  <a:lnTo>
                    <a:pt x="48" y="152"/>
                  </a:lnTo>
                  <a:lnTo>
                    <a:pt x="48" y="152"/>
                  </a:lnTo>
                  <a:lnTo>
                    <a:pt x="40" y="152"/>
                  </a:lnTo>
                  <a:lnTo>
                    <a:pt x="34" y="150"/>
                  </a:lnTo>
                  <a:lnTo>
                    <a:pt x="26" y="146"/>
                  </a:lnTo>
                  <a:lnTo>
                    <a:pt x="22" y="142"/>
                  </a:lnTo>
                  <a:lnTo>
                    <a:pt x="22" y="142"/>
                  </a:lnTo>
                  <a:lnTo>
                    <a:pt x="16" y="130"/>
                  </a:lnTo>
                  <a:lnTo>
                    <a:pt x="14" y="118"/>
                  </a:lnTo>
                  <a:lnTo>
                    <a:pt x="14" y="58"/>
                  </a:lnTo>
                  <a:lnTo>
                    <a:pt x="0" y="58"/>
                  </a:lnTo>
                  <a:lnTo>
                    <a:pt x="0" y="36"/>
                  </a:lnTo>
                  <a:lnTo>
                    <a:pt x="14" y="36"/>
                  </a:lnTo>
                  <a:lnTo>
                    <a:pt x="14" y="0"/>
                  </a:lnTo>
                  <a:lnTo>
                    <a:pt x="44" y="0"/>
                  </a:lnTo>
                  <a:lnTo>
                    <a:pt x="44" y="36"/>
                  </a:lnTo>
                  <a:lnTo>
                    <a:pt x="64" y="36"/>
                  </a:lnTo>
                  <a:lnTo>
                    <a:pt x="64" y="58"/>
                  </a:lnTo>
                  <a:lnTo>
                    <a:pt x="44" y="58"/>
                  </a:lnTo>
                  <a:lnTo>
                    <a:pt x="44" y="116"/>
                  </a:lnTo>
                  <a:lnTo>
                    <a:pt x="44" y="116"/>
                  </a:lnTo>
                  <a:lnTo>
                    <a:pt x="44" y="120"/>
                  </a:lnTo>
                  <a:lnTo>
                    <a:pt x="46" y="124"/>
                  </a:lnTo>
                  <a:lnTo>
                    <a:pt x="50" y="126"/>
                  </a:lnTo>
                  <a:lnTo>
                    <a:pt x="54" y="126"/>
                  </a:lnTo>
                  <a:lnTo>
                    <a:pt x="64" y="126"/>
                  </a:lnTo>
                  <a:lnTo>
                    <a:pt x="64" y="15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20" name="Freeform 10"/>
            <p:cNvSpPr>
              <a:spLocks noEditPoints="1"/>
            </p:cNvSpPr>
            <p:nvPr/>
          </p:nvSpPr>
          <p:spPr bwMode="auto">
            <a:xfrm>
              <a:off x="1650" y="1887"/>
              <a:ext cx="104" cy="122"/>
            </a:xfrm>
            <a:custGeom>
              <a:avLst/>
              <a:gdLst/>
              <a:ahLst/>
              <a:cxnLst>
                <a:cxn ang="0">
                  <a:pos x="28" y="70"/>
                </a:cxn>
                <a:cxn ang="0">
                  <a:pos x="30" y="80"/>
                </a:cxn>
                <a:cxn ang="0">
                  <a:pos x="36" y="88"/>
                </a:cxn>
                <a:cxn ang="0">
                  <a:pos x="54" y="96"/>
                </a:cxn>
                <a:cxn ang="0">
                  <a:pos x="62" y="96"/>
                </a:cxn>
                <a:cxn ang="0">
                  <a:pos x="76" y="90"/>
                </a:cxn>
                <a:cxn ang="0">
                  <a:pos x="100" y="102"/>
                </a:cxn>
                <a:cxn ang="0">
                  <a:pos x="90" y="112"/>
                </a:cxn>
                <a:cxn ang="0">
                  <a:pos x="80" y="116"/>
                </a:cxn>
                <a:cxn ang="0">
                  <a:pos x="54" y="122"/>
                </a:cxn>
                <a:cxn ang="0">
                  <a:pos x="42" y="120"/>
                </a:cxn>
                <a:cxn ang="0">
                  <a:pos x="20" y="112"/>
                </a:cxn>
                <a:cxn ang="0">
                  <a:pos x="8" y="98"/>
                </a:cxn>
                <a:cxn ang="0">
                  <a:pos x="0" y="74"/>
                </a:cxn>
                <a:cxn ang="0">
                  <a:pos x="0" y="60"/>
                </a:cxn>
                <a:cxn ang="0">
                  <a:pos x="2" y="34"/>
                </a:cxn>
                <a:cxn ang="0">
                  <a:pos x="14" y="14"/>
                </a:cxn>
                <a:cxn ang="0">
                  <a:pos x="22" y="8"/>
                </a:cxn>
                <a:cxn ang="0">
                  <a:pos x="40" y="0"/>
                </a:cxn>
                <a:cxn ang="0">
                  <a:pos x="52" y="0"/>
                </a:cxn>
                <a:cxn ang="0">
                  <a:pos x="74" y="4"/>
                </a:cxn>
                <a:cxn ang="0">
                  <a:pos x="90" y="16"/>
                </a:cxn>
                <a:cxn ang="0">
                  <a:pos x="96" y="24"/>
                </a:cxn>
                <a:cxn ang="0">
                  <a:pos x="102" y="44"/>
                </a:cxn>
                <a:cxn ang="0">
                  <a:pos x="104" y="70"/>
                </a:cxn>
                <a:cxn ang="0">
                  <a:pos x="74" y="50"/>
                </a:cxn>
                <a:cxn ang="0">
                  <a:pos x="72" y="36"/>
                </a:cxn>
                <a:cxn ang="0">
                  <a:pos x="68" y="30"/>
                </a:cxn>
                <a:cxn ang="0">
                  <a:pos x="58" y="24"/>
                </a:cxn>
                <a:cxn ang="0">
                  <a:pos x="52" y="24"/>
                </a:cxn>
                <a:cxn ang="0">
                  <a:pos x="40" y="28"/>
                </a:cxn>
                <a:cxn ang="0">
                  <a:pos x="32" y="36"/>
                </a:cxn>
                <a:cxn ang="0">
                  <a:pos x="30" y="42"/>
                </a:cxn>
                <a:cxn ang="0">
                  <a:pos x="74" y="50"/>
                </a:cxn>
              </a:cxnLst>
              <a:rect l="0" t="0" r="r" b="b"/>
              <a:pathLst>
                <a:path w="104" h="122">
                  <a:moveTo>
                    <a:pt x="104" y="70"/>
                  </a:moveTo>
                  <a:lnTo>
                    <a:pt x="28" y="70"/>
                  </a:lnTo>
                  <a:lnTo>
                    <a:pt x="28" y="70"/>
                  </a:lnTo>
                  <a:lnTo>
                    <a:pt x="30" y="80"/>
                  </a:lnTo>
                  <a:lnTo>
                    <a:pt x="36" y="88"/>
                  </a:lnTo>
                  <a:lnTo>
                    <a:pt x="36" y="88"/>
                  </a:lnTo>
                  <a:lnTo>
                    <a:pt x="44" y="94"/>
                  </a:lnTo>
                  <a:lnTo>
                    <a:pt x="54" y="96"/>
                  </a:lnTo>
                  <a:lnTo>
                    <a:pt x="54" y="96"/>
                  </a:lnTo>
                  <a:lnTo>
                    <a:pt x="62" y="96"/>
                  </a:lnTo>
                  <a:lnTo>
                    <a:pt x="70" y="94"/>
                  </a:lnTo>
                  <a:lnTo>
                    <a:pt x="76" y="90"/>
                  </a:lnTo>
                  <a:lnTo>
                    <a:pt x="82" y="86"/>
                  </a:lnTo>
                  <a:lnTo>
                    <a:pt x="100" y="102"/>
                  </a:lnTo>
                  <a:lnTo>
                    <a:pt x="100" y="102"/>
                  </a:lnTo>
                  <a:lnTo>
                    <a:pt x="90" y="112"/>
                  </a:lnTo>
                  <a:lnTo>
                    <a:pt x="80" y="116"/>
                  </a:lnTo>
                  <a:lnTo>
                    <a:pt x="80" y="116"/>
                  </a:lnTo>
                  <a:lnTo>
                    <a:pt x="68" y="120"/>
                  </a:lnTo>
                  <a:lnTo>
                    <a:pt x="54" y="122"/>
                  </a:lnTo>
                  <a:lnTo>
                    <a:pt x="54" y="122"/>
                  </a:lnTo>
                  <a:lnTo>
                    <a:pt x="42" y="120"/>
                  </a:lnTo>
                  <a:lnTo>
                    <a:pt x="30" y="118"/>
                  </a:lnTo>
                  <a:lnTo>
                    <a:pt x="20" y="112"/>
                  </a:lnTo>
                  <a:lnTo>
                    <a:pt x="14" y="106"/>
                  </a:lnTo>
                  <a:lnTo>
                    <a:pt x="8" y="98"/>
                  </a:lnTo>
                  <a:lnTo>
                    <a:pt x="2" y="88"/>
                  </a:lnTo>
                  <a:lnTo>
                    <a:pt x="0" y="74"/>
                  </a:lnTo>
                  <a:lnTo>
                    <a:pt x="0" y="60"/>
                  </a:lnTo>
                  <a:lnTo>
                    <a:pt x="0" y="60"/>
                  </a:lnTo>
                  <a:lnTo>
                    <a:pt x="0" y="46"/>
                  </a:lnTo>
                  <a:lnTo>
                    <a:pt x="2" y="34"/>
                  </a:lnTo>
                  <a:lnTo>
                    <a:pt x="8" y="24"/>
                  </a:lnTo>
                  <a:lnTo>
                    <a:pt x="14" y="14"/>
                  </a:lnTo>
                  <a:lnTo>
                    <a:pt x="14" y="14"/>
                  </a:lnTo>
                  <a:lnTo>
                    <a:pt x="22" y="8"/>
                  </a:lnTo>
                  <a:lnTo>
                    <a:pt x="30" y="4"/>
                  </a:lnTo>
                  <a:lnTo>
                    <a:pt x="40" y="0"/>
                  </a:lnTo>
                  <a:lnTo>
                    <a:pt x="52" y="0"/>
                  </a:lnTo>
                  <a:lnTo>
                    <a:pt x="52" y="0"/>
                  </a:lnTo>
                  <a:lnTo>
                    <a:pt x="62" y="0"/>
                  </a:lnTo>
                  <a:lnTo>
                    <a:pt x="74" y="4"/>
                  </a:lnTo>
                  <a:lnTo>
                    <a:pt x="82" y="8"/>
                  </a:lnTo>
                  <a:lnTo>
                    <a:pt x="90" y="16"/>
                  </a:lnTo>
                  <a:lnTo>
                    <a:pt x="90" y="16"/>
                  </a:lnTo>
                  <a:lnTo>
                    <a:pt x="96" y="24"/>
                  </a:lnTo>
                  <a:lnTo>
                    <a:pt x="100" y="34"/>
                  </a:lnTo>
                  <a:lnTo>
                    <a:pt x="102" y="44"/>
                  </a:lnTo>
                  <a:lnTo>
                    <a:pt x="104" y="56"/>
                  </a:lnTo>
                  <a:lnTo>
                    <a:pt x="104" y="70"/>
                  </a:lnTo>
                  <a:close/>
                  <a:moveTo>
                    <a:pt x="74" y="50"/>
                  </a:moveTo>
                  <a:lnTo>
                    <a:pt x="74" y="50"/>
                  </a:lnTo>
                  <a:lnTo>
                    <a:pt x="74" y="42"/>
                  </a:lnTo>
                  <a:lnTo>
                    <a:pt x="72" y="36"/>
                  </a:lnTo>
                  <a:lnTo>
                    <a:pt x="72" y="36"/>
                  </a:lnTo>
                  <a:lnTo>
                    <a:pt x="68" y="30"/>
                  </a:lnTo>
                  <a:lnTo>
                    <a:pt x="64" y="28"/>
                  </a:lnTo>
                  <a:lnTo>
                    <a:pt x="58" y="24"/>
                  </a:lnTo>
                  <a:lnTo>
                    <a:pt x="52" y="24"/>
                  </a:lnTo>
                  <a:lnTo>
                    <a:pt x="52" y="24"/>
                  </a:lnTo>
                  <a:lnTo>
                    <a:pt x="44" y="24"/>
                  </a:lnTo>
                  <a:lnTo>
                    <a:pt x="40" y="28"/>
                  </a:lnTo>
                  <a:lnTo>
                    <a:pt x="34" y="30"/>
                  </a:lnTo>
                  <a:lnTo>
                    <a:pt x="32" y="36"/>
                  </a:lnTo>
                  <a:lnTo>
                    <a:pt x="32" y="36"/>
                  </a:lnTo>
                  <a:lnTo>
                    <a:pt x="30" y="42"/>
                  </a:lnTo>
                  <a:lnTo>
                    <a:pt x="28" y="50"/>
                  </a:lnTo>
                  <a:lnTo>
                    <a:pt x="74" y="5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21" name="Freeform 11"/>
            <p:cNvSpPr>
              <a:spLocks noEditPoints="1"/>
            </p:cNvSpPr>
            <p:nvPr/>
          </p:nvSpPr>
          <p:spPr bwMode="auto">
            <a:xfrm>
              <a:off x="1780" y="1843"/>
              <a:ext cx="30" cy="164"/>
            </a:xfrm>
            <a:custGeom>
              <a:avLst/>
              <a:gdLst/>
              <a:ahLst/>
              <a:cxnLst>
                <a:cxn ang="0">
                  <a:pos x="30" y="24"/>
                </a:cxn>
                <a:cxn ang="0">
                  <a:pos x="0" y="24"/>
                </a:cxn>
                <a:cxn ang="0">
                  <a:pos x="0" y="0"/>
                </a:cxn>
                <a:cxn ang="0">
                  <a:pos x="30" y="0"/>
                </a:cxn>
                <a:cxn ang="0">
                  <a:pos x="30" y="24"/>
                </a:cxn>
                <a:cxn ang="0">
                  <a:pos x="30" y="164"/>
                </a:cxn>
                <a:cxn ang="0">
                  <a:pos x="0" y="164"/>
                </a:cxn>
                <a:cxn ang="0">
                  <a:pos x="0" y="44"/>
                </a:cxn>
                <a:cxn ang="0">
                  <a:pos x="30" y="44"/>
                </a:cxn>
                <a:cxn ang="0">
                  <a:pos x="30" y="164"/>
                </a:cxn>
              </a:cxnLst>
              <a:rect l="0" t="0" r="r" b="b"/>
              <a:pathLst>
                <a:path w="30" h="164">
                  <a:moveTo>
                    <a:pt x="30" y="24"/>
                  </a:moveTo>
                  <a:lnTo>
                    <a:pt x="0" y="24"/>
                  </a:lnTo>
                  <a:lnTo>
                    <a:pt x="0" y="0"/>
                  </a:lnTo>
                  <a:lnTo>
                    <a:pt x="30" y="0"/>
                  </a:lnTo>
                  <a:lnTo>
                    <a:pt x="30" y="24"/>
                  </a:lnTo>
                  <a:close/>
                  <a:moveTo>
                    <a:pt x="30" y="164"/>
                  </a:moveTo>
                  <a:lnTo>
                    <a:pt x="0" y="164"/>
                  </a:lnTo>
                  <a:lnTo>
                    <a:pt x="0" y="44"/>
                  </a:lnTo>
                  <a:lnTo>
                    <a:pt x="30" y="44"/>
                  </a:lnTo>
                  <a:lnTo>
                    <a:pt x="30" y="16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22" name="Freeform 12"/>
            <p:cNvSpPr>
              <a:spLocks/>
            </p:cNvSpPr>
            <p:nvPr/>
          </p:nvSpPr>
          <p:spPr bwMode="auto">
            <a:xfrm>
              <a:off x="1844" y="1887"/>
              <a:ext cx="100" cy="120"/>
            </a:xfrm>
            <a:custGeom>
              <a:avLst/>
              <a:gdLst/>
              <a:ahLst/>
              <a:cxnLst>
                <a:cxn ang="0">
                  <a:pos x="100" y="120"/>
                </a:cxn>
                <a:cxn ang="0">
                  <a:pos x="70" y="120"/>
                </a:cxn>
                <a:cxn ang="0">
                  <a:pos x="70" y="48"/>
                </a:cxn>
                <a:cxn ang="0">
                  <a:pos x="70" y="48"/>
                </a:cxn>
                <a:cxn ang="0">
                  <a:pos x="68" y="38"/>
                </a:cxn>
                <a:cxn ang="0">
                  <a:pos x="64" y="30"/>
                </a:cxn>
                <a:cxn ang="0">
                  <a:pos x="64" y="30"/>
                </a:cxn>
                <a:cxn ang="0">
                  <a:pos x="58" y="28"/>
                </a:cxn>
                <a:cxn ang="0">
                  <a:pos x="50" y="26"/>
                </a:cxn>
                <a:cxn ang="0">
                  <a:pos x="50" y="26"/>
                </a:cxn>
                <a:cxn ang="0">
                  <a:pos x="42" y="28"/>
                </a:cxn>
                <a:cxn ang="0">
                  <a:pos x="36" y="30"/>
                </a:cxn>
                <a:cxn ang="0">
                  <a:pos x="36" y="30"/>
                </a:cxn>
                <a:cxn ang="0">
                  <a:pos x="32" y="38"/>
                </a:cxn>
                <a:cxn ang="0">
                  <a:pos x="30" y="48"/>
                </a:cxn>
                <a:cxn ang="0">
                  <a:pos x="30" y="120"/>
                </a:cxn>
                <a:cxn ang="0">
                  <a:pos x="0" y="120"/>
                </a:cxn>
                <a:cxn ang="0">
                  <a:pos x="0" y="0"/>
                </a:cxn>
                <a:cxn ang="0">
                  <a:pos x="30" y="0"/>
                </a:cxn>
                <a:cxn ang="0">
                  <a:pos x="30" y="12"/>
                </a:cxn>
                <a:cxn ang="0">
                  <a:pos x="30" y="12"/>
                </a:cxn>
                <a:cxn ang="0">
                  <a:pos x="36" y="6"/>
                </a:cxn>
                <a:cxn ang="0">
                  <a:pos x="42" y="2"/>
                </a:cxn>
                <a:cxn ang="0">
                  <a:pos x="50" y="0"/>
                </a:cxn>
                <a:cxn ang="0">
                  <a:pos x="60" y="0"/>
                </a:cxn>
                <a:cxn ang="0">
                  <a:pos x="60" y="0"/>
                </a:cxn>
                <a:cxn ang="0">
                  <a:pos x="68" y="0"/>
                </a:cxn>
                <a:cxn ang="0">
                  <a:pos x="76" y="2"/>
                </a:cxn>
                <a:cxn ang="0">
                  <a:pos x="82" y="6"/>
                </a:cxn>
                <a:cxn ang="0">
                  <a:pos x="88" y="10"/>
                </a:cxn>
                <a:cxn ang="0">
                  <a:pos x="88" y="10"/>
                </a:cxn>
                <a:cxn ang="0">
                  <a:pos x="92" y="16"/>
                </a:cxn>
                <a:cxn ang="0">
                  <a:pos x="96" y="24"/>
                </a:cxn>
                <a:cxn ang="0">
                  <a:pos x="98" y="34"/>
                </a:cxn>
                <a:cxn ang="0">
                  <a:pos x="100" y="44"/>
                </a:cxn>
                <a:cxn ang="0">
                  <a:pos x="100" y="120"/>
                </a:cxn>
              </a:cxnLst>
              <a:rect l="0" t="0" r="r" b="b"/>
              <a:pathLst>
                <a:path w="100" h="120">
                  <a:moveTo>
                    <a:pt x="100" y="120"/>
                  </a:moveTo>
                  <a:lnTo>
                    <a:pt x="70" y="120"/>
                  </a:lnTo>
                  <a:lnTo>
                    <a:pt x="70" y="48"/>
                  </a:lnTo>
                  <a:lnTo>
                    <a:pt x="70" y="48"/>
                  </a:lnTo>
                  <a:lnTo>
                    <a:pt x="68" y="38"/>
                  </a:lnTo>
                  <a:lnTo>
                    <a:pt x="64" y="30"/>
                  </a:lnTo>
                  <a:lnTo>
                    <a:pt x="64" y="30"/>
                  </a:lnTo>
                  <a:lnTo>
                    <a:pt x="58" y="28"/>
                  </a:lnTo>
                  <a:lnTo>
                    <a:pt x="50" y="26"/>
                  </a:lnTo>
                  <a:lnTo>
                    <a:pt x="50" y="26"/>
                  </a:lnTo>
                  <a:lnTo>
                    <a:pt x="42" y="28"/>
                  </a:lnTo>
                  <a:lnTo>
                    <a:pt x="36" y="30"/>
                  </a:lnTo>
                  <a:lnTo>
                    <a:pt x="36" y="30"/>
                  </a:lnTo>
                  <a:lnTo>
                    <a:pt x="32" y="38"/>
                  </a:lnTo>
                  <a:lnTo>
                    <a:pt x="30" y="48"/>
                  </a:lnTo>
                  <a:lnTo>
                    <a:pt x="30" y="120"/>
                  </a:lnTo>
                  <a:lnTo>
                    <a:pt x="0" y="120"/>
                  </a:lnTo>
                  <a:lnTo>
                    <a:pt x="0" y="0"/>
                  </a:lnTo>
                  <a:lnTo>
                    <a:pt x="30" y="0"/>
                  </a:lnTo>
                  <a:lnTo>
                    <a:pt x="30" y="12"/>
                  </a:lnTo>
                  <a:lnTo>
                    <a:pt x="30" y="12"/>
                  </a:lnTo>
                  <a:lnTo>
                    <a:pt x="36" y="6"/>
                  </a:lnTo>
                  <a:lnTo>
                    <a:pt x="42" y="2"/>
                  </a:lnTo>
                  <a:lnTo>
                    <a:pt x="50" y="0"/>
                  </a:lnTo>
                  <a:lnTo>
                    <a:pt x="60" y="0"/>
                  </a:lnTo>
                  <a:lnTo>
                    <a:pt x="60" y="0"/>
                  </a:lnTo>
                  <a:lnTo>
                    <a:pt x="68" y="0"/>
                  </a:lnTo>
                  <a:lnTo>
                    <a:pt x="76" y="2"/>
                  </a:lnTo>
                  <a:lnTo>
                    <a:pt x="82" y="6"/>
                  </a:lnTo>
                  <a:lnTo>
                    <a:pt x="88" y="10"/>
                  </a:lnTo>
                  <a:lnTo>
                    <a:pt x="88" y="10"/>
                  </a:lnTo>
                  <a:lnTo>
                    <a:pt x="92" y="16"/>
                  </a:lnTo>
                  <a:lnTo>
                    <a:pt x="96" y="24"/>
                  </a:lnTo>
                  <a:lnTo>
                    <a:pt x="98" y="34"/>
                  </a:lnTo>
                  <a:lnTo>
                    <a:pt x="100" y="44"/>
                  </a:lnTo>
                  <a:lnTo>
                    <a:pt x="100"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23" name="Freeform 13"/>
            <p:cNvSpPr>
              <a:spLocks noEditPoints="1"/>
            </p:cNvSpPr>
            <p:nvPr/>
          </p:nvSpPr>
          <p:spPr bwMode="auto">
            <a:xfrm>
              <a:off x="1976" y="1843"/>
              <a:ext cx="100" cy="166"/>
            </a:xfrm>
            <a:custGeom>
              <a:avLst/>
              <a:gdLst/>
              <a:ahLst/>
              <a:cxnLst>
                <a:cxn ang="0">
                  <a:pos x="100" y="104"/>
                </a:cxn>
                <a:cxn ang="0">
                  <a:pos x="98" y="132"/>
                </a:cxn>
                <a:cxn ang="0">
                  <a:pos x="88" y="154"/>
                </a:cxn>
                <a:cxn ang="0">
                  <a:pos x="82" y="160"/>
                </a:cxn>
                <a:cxn ang="0">
                  <a:pos x="68" y="164"/>
                </a:cxn>
                <a:cxn ang="0">
                  <a:pos x="58" y="166"/>
                </a:cxn>
                <a:cxn ang="0">
                  <a:pos x="42" y="162"/>
                </a:cxn>
                <a:cxn ang="0">
                  <a:pos x="28" y="152"/>
                </a:cxn>
                <a:cxn ang="0">
                  <a:pos x="0" y="164"/>
                </a:cxn>
                <a:cxn ang="0">
                  <a:pos x="30" y="0"/>
                </a:cxn>
                <a:cxn ang="0">
                  <a:pos x="30" y="56"/>
                </a:cxn>
                <a:cxn ang="0">
                  <a:pos x="42" y="46"/>
                </a:cxn>
                <a:cxn ang="0">
                  <a:pos x="58" y="44"/>
                </a:cxn>
                <a:cxn ang="0">
                  <a:pos x="68" y="44"/>
                </a:cxn>
                <a:cxn ang="0">
                  <a:pos x="82" y="50"/>
                </a:cxn>
                <a:cxn ang="0">
                  <a:pos x="88" y="54"/>
                </a:cxn>
                <a:cxn ang="0">
                  <a:pos x="98" y="76"/>
                </a:cxn>
                <a:cxn ang="0">
                  <a:pos x="100" y="104"/>
                </a:cxn>
                <a:cxn ang="0">
                  <a:pos x="70" y="104"/>
                </a:cxn>
                <a:cxn ang="0">
                  <a:pos x="70" y="90"/>
                </a:cxn>
                <a:cxn ang="0">
                  <a:pos x="68" y="82"/>
                </a:cxn>
                <a:cxn ang="0">
                  <a:pos x="60" y="72"/>
                </a:cxn>
                <a:cxn ang="0">
                  <a:pos x="50" y="70"/>
                </a:cxn>
                <a:cxn ang="0">
                  <a:pos x="44" y="70"/>
                </a:cxn>
                <a:cxn ang="0">
                  <a:pos x="36" y="76"/>
                </a:cxn>
                <a:cxn ang="0">
                  <a:pos x="32" y="82"/>
                </a:cxn>
                <a:cxn ang="0">
                  <a:pos x="30" y="104"/>
                </a:cxn>
                <a:cxn ang="0">
                  <a:pos x="30" y="118"/>
                </a:cxn>
                <a:cxn ang="0">
                  <a:pos x="32" y="126"/>
                </a:cxn>
                <a:cxn ang="0">
                  <a:pos x="38" y="136"/>
                </a:cxn>
                <a:cxn ang="0">
                  <a:pos x="50" y="138"/>
                </a:cxn>
                <a:cxn ang="0">
                  <a:pos x="56" y="138"/>
                </a:cxn>
                <a:cxn ang="0">
                  <a:pos x="64" y="132"/>
                </a:cxn>
                <a:cxn ang="0">
                  <a:pos x="68" y="126"/>
                </a:cxn>
                <a:cxn ang="0">
                  <a:pos x="70" y="104"/>
                </a:cxn>
              </a:cxnLst>
              <a:rect l="0" t="0" r="r" b="b"/>
              <a:pathLst>
                <a:path w="100" h="166">
                  <a:moveTo>
                    <a:pt x="100" y="104"/>
                  </a:moveTo>
                  <a:lnTo>
                    <a:pt x="100" y="104"/>
                  </a:lnTo>
                  <a:lnTo>
                    <a:pt x="98" y="132"/>
                  </a:lnTo>
                  <a:lnTo>
                    <a:pt x="98" y="132"/>
                  </a:lnTo>
                  <a:lnTo>
                    <a:pt x="94" y="144"/>
                  </a:lnTo>
                  <a:lnTo>
                    <a:pt x="88" y="154"/>
                  </a:lnTo>
                  <a:lnTo>
                    <a:pt x="88" y="154"/>
                  </a:lnTo>
                  <a:lnTo>
                    <a:pt x="82" y="160"/>
                  </a:lnTo>
                  <a:lnTo>
                    <a:pt x="76" y="162"/>
                  </a:lnTo>
                  <a:lnTo>
                    <a:pt x="68" y="164"/>
                  </a:lnTo>
                  <a:lnTo>
                    <a:pt x="58" y="166"/>
                  </a:lnTo>
                  <a:lnTo>
                    <a:pt x="58" y="166"/>
                  </a:lnTo>
                  <a:lnTo>
                    <a:pt x="50" y="164"/>
                  </a:lnTo>
                  <a:lnTo>
                    <a:pt x="42" y="162"/>
                  </a:lnTo>
                  <a:lnTo>
                    <a:pt x="34" y="158"/>
                  </a:lnTo>
                  <a:lnTo>
                    <a:pt x="28" y="152"/>
                  </a:lnTo>
                  <a:lnTo>
                    <a:pt x="28" y="164"/>
                  </a:lnTo>
                  <a:lnTo>
                    <a:pt x="0" y="164"/>
                  </a:lnTo>
                  <a:lnTo>
                    <a:pt x="0" y="0"/>
                  </a:lnTo>
                  <a:lnTo>
                    <a:pt x="30" y="0"/>
                  </a:lnTo>
                  <a:lnTo>
                    <a:pt x="30" y="56"/>
                  </a:lnTo>
                  <a:lnTo>
                    <a:pt x="30" y="56"/>
                  </a:lnTo>
                  <a:lnTo>
                    <a:pt x="36" y="50"/>
                  </a:lnTo>
                  <a:lnTo>
                    <a:pt x="42" y="46"/>
                  </a:lnTo>
                  <a:lnTo>
                    <a:pt x="50" y="44"/>
                  </a:lnTo>
                  <a:lnTo>
                    <a:pt x="58" y="44"/>
                  </a:lnTo>
                  <a:lnTo>
                    <a:pt x="58" y="44"/>
                  </a:lnTo>
                  <a:lnTo>
                    <a:pt x="68" y="44"/>
                  </a:lnTo>
                  <a:lnTo>
                    <a:pt x="76" y="46"/>
                  </a:lnTo>
                  <a:lnTo>
                    <a:pt x="82" y="50"/>
                  </a:lnTo>
                  <a:lnTo>
                    <a:pt x="88" y="54"/>
                  </a:lnTo>
                  <a:lnTo>
                    <a:pt x="88" y="54"/>
                  </a:lnTo>
                  <a:lnTo>
                    <a:pt x="94" y="64"/>
                  </a:lnTo>
                  <a:lnTo>
                    <a:pt x="98" y="76"/>
                  </a:lnTo>
                  <a:lnTo>
                    <a:pt x="98" y="76"/>
                  </a:lnTo>
                  <a:lnTo>
                    <a:pt x="100" y="104"/>
                  </a:lnTo>
                  <a:lnTo>
                    <a:pt x="100" y="104"/>
                  </a:lnTo>
                  <a:close/>
                  <a:moveTo>
                    <a:pt x="70" y="104"/>
                  </a:moveTo>
                  <a:lnTo>
                    <a:pt x="70" y="104"/>
                  </a:lnTo>
                  <a:lnTo>
                    <a:pt x="70" y="90"/>
                  </a:lnTo>
                  <a:lnTo>
                    <a:pt x="68" y="82"/>
                  </a:lnTo>
                  <a:lnTo>
                    <a:pt x="68" y="82"/>
                  </a:lnTo>
                  <a:lnTo>
                    <a:pt x="64" y="76"/>
                  </a:lnTo>
                  <a:lnTo>
                    <a:pt x="60" y="72"/>
                  </a:lnTo>
                  <a:lnTo>
                    <a:pt x="56" y="70"/>
                  </a:lnTo>
                  <a:lnTo>
                    <a:pt x="50" y="70"/>
                  </a:lnTo>
                  <a:lnTo>
                    <a:pt x="50" y="70"/>
                  </a:lnTo>
                  <a:lnTo>
                    <a:pt x="44" y="70"/>
                  </a:lnTo>
                  <a:lnTo>
                    <a:pt x="38" y="72"/>
                  </a:lnTo>
                  <a:lnTo>
                    <a:pt x="36" y="76"/>
                  </a:lnTo>
                  <a:lnTo>
                    <a:pt x="32" y="82"/>
                  </a:lnTo>
                  <a:lnTo>
                    <a:pt x="32" y="82"/>
                  </a:lnTo>
                  <a:lnTo>
                    <a:pt x="30" y="90"/>
                  </a:lnTo>
                  <a:lnTo>
                    <a:pt x="30" y="104"/>
                  </a:lnTo>
                  <a:lnTo>
                    <a:pt x="30" y="104"/>
                  </a:lnTo>
                  <a:lnTo>
                    <a:pt x="30" y="118"/>
                  </a:lnTo>
                  <a:lnTo>
                    <a:pt x="32" y="126"/>
                  </a:lnTo>
                  <a:lnTo>
                    <a:pt x="32" y="126"/>
                  </a:lnTo>
                  <a:lnTo>
                    <a:pt x="36" y="132"/>
                  </a:lnTo>
                  <a:lnTo>
                    <a:pt x="38" y="136"/>
                  </a:lnTo>
                  <a:lnTo>
                    <a:pt x="44" y="138"/>
                  </a:lnTo>
                  <a:lnTo>
                    <a:pt x="50" y="138"/>
                  </a:lnTo>
                  <a:lnTo>
                    <a:pt x="50" y="138"/>
                  </a:lnTo>
                  <a:lnTo>
                    <a:pt x="56" y="138"/>
                  </a:lnTo>
                  <a:lnTo>
                    <a:pt x="60" y="136"/>
                  </a:lnTo>
                  <a:lnTo>
                    <a:pt x="64" y="132"/>
                  </a:lnTo>
                  <a:lnTo>
                    <a:pt x="68" y="126"/>
                  </a:lnTo>
                  <a:lnTo>
                    <a:pt x="68" y="126"/>
                  </a:lnTo>
                  <a:lnTo>
                    <a:pt x="70" y="118"/>
                  </a:lnTo>
                  <a:lnTo>
                    <a:pt x="70" y="104"/>
                  </a:lnTo>
                  <a:lnTo>
                    <a:pt x="70" y="10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24" name="Freeform 14"/>
            <p:cNvSpPr>
              <a:spLocks noEditPoints="1"/>
            </p:cNvSpPr>
            <p:nvPr/>
          </p:nvSpPr>
          <p:spPr bwMode="auto">
            <a:xfrm>
              <a:off x="2098" y="1887"/>
              <a:ext cx="104" cy="122"/>
            </a:xfrm>
            <a:custGeom>
              <a:avLst/>
              <a:gdLst/>
              <a:ahLst/>
              <a:cxnLst>
                <a:cxn ang="0">
                  <a:pos x="30" y="70"/>
                </a:cxn>
                <a:cxn ang="0">
                  <a:pos x="32" y="80"/>
                </a:cxn>
                <a:cxn ang="0">
                  <a:pos x="36" y="88"/>
                </a:cxn>
                <a:cxn ang="0">
                  <a:pos x="56" y="96"/>
                </a:cxn>
                <a:cxn ang="0">
                  <a:pos x="64" y="96"/>
                </a:cxn>
                <a:cxn ang="0">
                  <a:pos x="78" y="90"/>
                </a:cxn>
                <a:cxn ang="0">
                  <a:pos x="102" y="102"/>
                </a:cxn>
                <a:cxn ang="0">
                  <a:pos x="92" y="112"/>
                </a:cxn>
                <a:cxn ang="0">
                  <a:pos x="82" y="116"/>
                </a:cxn>
                <a:cxn ang="0">
                  <a:pos x="56" y="122"/>
                </a:cxn>
                <a:cxn ang="0">
                  <a:pos x="42" y="120"/>
                </a:cxn>
                <a:cxn ang="0">
                  <a:pos x="22" y="112"/>
                </a:cxn>
                <a:cxn ang="0">
                  <a:pos x="8" y="98"/>
                </a:cxn>
                <a:cxn ang="0">
                  <a:pos x="2" y="74"/>
                </a:cxn>
                <a:cxn ang="0">
                  <a:pos x="0" y="60"/>
                </a:cxn>
                <a:cxn ang="0">
                  <a:pos x="4" y="34"/>
                </a:cxn>
                <a:cxn ang="0">
                  <a:pos x="14" y="14"/>
                </a:cxn>
                <a:cxn ang="0">
                  <a:pos x="22" y="8"/>
                </a:cxn>
                <a:cxn ang="0">
                  <a:pos x="42" y="0"/>
                </a:cxn>
                <a:cxn ang="0">
                  <a:pos x="52" y="0"/>
                </a:cxn>
                <a:cxn ang="0">
                  <a:pos x="74" y="4"/>
                </a:cxn>
                <a:cxn ang="0">
                  <a:pos x="92" y="16"/>
                </a:cxn>
                <a:cxn ang="0">
                  <a:pos x="98" y="24"/>
                </a:cxn>
                <a:cxn ang="0">
                  <a:pos x="104" y="44"/>
                </a:cxn>
                <a:cxn ang="0">
                  <a:pos x="104" y="70"/>
                </a:cxn>
                <a:cxn ang="0">
                  <a:pos x="76" y="50"/>
                </a:cxn>
                <a:cxn ang="0">
                  <a:pos x="72" y="36"/>
                </a:cxn>
                <a:cxn ang="0">
                  <a:pos x="70" y="30"/>
                </a:cxn>
                <a:cxn ang="0">
                  <a:pos x="60" y="24"/>
                </a:cxn>
                <a:cxn ang="0">
                  <a:pos x="52" y="24"/>
                </a:cxn>
                <a:cxn ang="0">
                  <a:pos x="40" y="28"/>
                </a:cxn>
                <a:cxn ang="0">
                  <a:pos x="32" y="36"/>
                </a:cxn>
                <a:cxn ang="0">
                  <a:pos x="30" y="42"/>
                </a:cxn>
                <a:cxn ang="0">
                  <a:pos x="76" y="50"/>
                </a:cxn>
              </a:cxnLst>
              <a:rect l="0" t="0" r="r" b="b"/>
              <a:pathLst>
                <a:path w="104" h="122">
                  <a:moveTo>
                    <a:pt x="104" y="70"/>
                  </a:moveTo>
                  <a:lnTo>
                    <a:pt x="30" y="70"/>
                  </a:lnTo>
                  <a:lnTo>
                    <a:pt x="30" y="70"/>
                  </a:lnTo>
                  <a:lnTo>
                    <a:pt x="32" y="80"/>
                  </a:lnTo>
                  <a:lnTo>
                    <a:pt x="36" y="88"/>
                  </a:lnTo>
                  <a:lnTo>
                    <a:pt x="36" y="88"/>
                  </a:lnTo>
                  <a:lnTo>
                    <a:pt x="46" y="94"/>
                  </a:lnTo>
                  <a:lnTo>
                    <a:pt x="56" y="96"/>
                  </a:lnTo>
                  <a:lnTo>
                    <a:pt x="56" y="96"/>
                  </a:lnTo>
                  <a:lnTo>
                    <a:pt x="64" y="96"/>
                  </a:lnTo>
                  <a:lnTo>
                    <a:pt x="70" y="94"/>
                  </a:lnTo>
                  <a:lnTo>
                    <a:pt x="78" y="90"/>
                  </a:lnTo>
                  <a:lnTo>
                    <a:pt x="84" y="86"/>
                  </a:lnTo>
                  <a:lnTo>
                    <a:pt x="102" y="102"/>
                  </a:lnTo>
                  <a:lnTo>
                    <a:pt x="102" y="102"/>
                  </a:lnTo>
                  <a:lnTo>
                    <a:pt x="92" y="112"/>
                  </a:lnTo>
                  <a:lnTo>
                    <a:pt x="82" y="116"/>
                  </a:lnTo>
                  <a:lnTo>
                    <a:pt x="82" y="116"/>
                  </a:lnTo>
                  <a:lnTo>
                    <a:pt x="70" y="120"/>
                  </a:lnTo>
                  <a:lnTo>
                    <a:pt x="56" y="122"/>
                  </a:lnTo>
                  <a:lnTo>
                    <a:pt x="56" y="122"/>
                  </a:lnTo>
                  <a:lnTo>
                    <a:pt x="42" y="120"/>
                  </a:lnTo>
                  <a:lnTo>
                    <a:pt x="32" y="118"/>
                  </a:lnTo>
                  <a:lnTo>
                    <a:pt x="22" y="112"/>
                  </a:lnTo>
                  <a:lnTo>
                    <a:pt x="14" y="106"/>
                  </a:lnTo>
                  <a:lnTo>
                    <a:pt x="8" y="98"/>
                  </a:lnTo>
                  <a:lnTo>
                    <a:pt x="4" y="88"/>
                  </a:lnTo>
                  <a:lnTo>
                    <a:pt x="2" y="74"/>
                  </a:lnTo>
                  <a:lnTo>
                    <a:pt x="0" y="60"/>
                  </a:lnTo>
                  <a:lnTo>
                    <a:pt x="0" y="60"/>
                  </a:lnTo>
                  <a:lnTo>
                    <a:pt x="2" y="46"/>
                  </a:lnTo>
                  <a:lnTo>
                    <a:pt x="4" y="34"/>
                  </a:lnTo>
                  <a:lnTo>
                    <a:pt x="8" y="24"/>
                  </a:lnTo>
                  <a:lnTo>
                    <a:pt x="14" y="14"/>
                  </a:lnTo>
                  <a:lnTo>
                    <a:pt x="14" y="14"/>
                  </a:lnTo>
                  <a:lnTo>
                    <a:pt x="22" y="8"/>
                  </a:lnTo>
                  <a:lnTo>
                    <a:pt x="32" y="4"/>
                  </a:lnTo>
                  <a:lnTo>
                    <a:pt x="42" y="0"/>
                  </a:lnTo>
                  <a:lnTo>
                    <a:pt x="52" y="0"/>
                  </a:lnTo>
                  <a:lnTo>
                    <a:pt x="52" y="0"/>
                  </a:lnTo>
                  <a:lnTo>
                    <a:pt x="64" y="0"/>
                  </a:lnTo>
                  <a:lnTo>
                    <a:pt x="74" y="4"/>
                  </a:lnTo>
                  <a:lnTo>
                    <a:pt x="84" y="8"/>
                  </a:lnTo>
                  <a:lnTo>
                    <a:pt x="92" y="16"/>
                  </a:lnTo>
                  <a:lnTo>
                    <a:pt x="92" y="16"/>
                  </a:lnTo>
                  <a:lnTo>
                    <a:pt x="98" y="24"/>
                  </a:lnTo>
                  <a:lnTo>
                    <a:pt x="102" y="34"/>
                  </a:lnTo>
                  <a:lnTo>
                    <a:pt x="104" y="44"/>
                  </a:lnTo>
                  <a:lnTo>
                    <a:pt x="104" y="56"/>
                  </a:lnTo>
                  <a:lnTo>
                    <a:pt x="104" y="70"/>
                  </a:lnTo>
                  <a:close/>
                  <a:moveTo>
                    <a:pt x="76" y="50"/>
                  </a:moveTo>
                  <a:lnTo>
                    <a:pt x="76" y="50"/>
                  </a:lnTo>
                  <a:lnTo>
                    <a:pt x="74" y="42"/>
                  </a:lnTo>
                  <a:lnTo>
                    <a:pt x="72" y="36"/>
                  </a:lnTo>
                  <a:lnTo>
                    <a:pt x="72" y="36"/>
                  </a:lnTo>
                  <a:lnTo>
                    <a:pt x="70" y="30"/>
                  </a:lnTo>
                  <a:lnTo>
                    <a:pt x="64" y="28"/>
                  </a:lnTo>
                  <a:lnTo>
                    <a:pt x="60" y="24"/>
                  </a:lnTo>
                  <a:lnTo>
                    <a:pt x="52" y="24"/>
                  </a:lnTo>
                  <a:lnTo>
                    <a:pt x="52" y="24"/>
                  </a:lnTo>
                  <a:lnTo>
                    <a:pt x="46" y="24"/>
                  </a:lnTo>
                  <a:lnTo>
                    <a:pt x="40" y="28"/>
                  </a:lnTo>
                  <a:lnTo>
                    <a:pt x="36" y="30"/>
                  </a:lnTo>
                  <a:lnTo>
                    <a:pt x="32" y="36"/>
                  </a:lnTo>
                  <a:lnTo>
                    <a:pt x="32" y="36"/>
                  </a:lnTo>
                  <a:lnTo>
                    <a:pt x="30" y="42"/>
                  </a:lnTo>
                  <a:lnTo>
                    <a:pt x="30" y="50"/>
                  </a:lnTo>
                  <a:lnTo>
                    <a:pt x="76" y="5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25" name="Freeform 15"/>
            <p:cNvSpPr>
              <a:spLocks noEditPoints="1"/>
            </p:cNvSpPr>
            <p:nvPr/>
          </p:nvSpPr>
          <p:spPr bwMode="auto">
            <a:xfrm>
              <a:off x="2230" y="1843"/>
              <a:ext cx="30" cy="164"/>
            </a:xfrm>
            <a:custGeom>
              <a:avLst/>
              <a:gdLst/>
              <a:ahLst/>
              <a:cxnLst>
                <a:cxn ang="0">
                  <a:pos x="30" y="24"/>
                </a:cxn>
                <a:cxn ang="0">
                  <a:pos x="0" y="24"/>
                </a:cxn>
                <a:cxn ang="0">
                  <a:pos x="0" y="0"/>
                </a:cxn>
                <a:cxn ang="0">
                  <a:pos x="30" y="0"/>
                </a:cxn>
                <a:cxn ang="0">
                  <a:pos x="30" y="24"/>
                </a:cxn>
                <a:cxn ang="0">
                  <a:pos x="30" y="164"/>
                </a:cxn>
                <a:cxn ang="0">
                  <a:pos x="0" y="164"/>
                </a:cxn>
                <a:cxn ang="0">
                  <a:pos x="0" y="44"/>
                </a:cxn>
                <a:cxn ang="0">
                  <a:pos x="30" y="44"/>
                </a:cxn>
                <a:cxn ang="0">
                  <a:pos x="30" y="164"/>
                </a:cxn>
              </a:cxnLst>
              <a:rect l="0" t="0" r="r" b="b"/>
              <a:pathLst>
                <a:path w="30" h="164">
                  <a:moveTo>
                    <a:pt x="30" y="24"/>
                  </a:moveTo>
                  <a:lnTo>
                    <a:pt x="0" y="24"/>
                  </a:lnTo>
                  <a:lnTo>
                    <a:pt x="0" y="0"/>
                  </a:lnTo>
                  <a:lnTo>
                    <a:pt x="30" y="0"/>
                  </a:lnTo>
                  <a:lnTo>
                    <a:pt x="30" y="24"/>
                  </a:lnTo>
                  <a:close/>
                  <a:moveTo>
                    <a:pt x="30" y="164"/>
                  </a:moveTo>
                  <a:lnTo>
                    <a:pt x="0" y="164"/>
                  </a:lnTo>
                  <a:lnTo>
                    <a:pt x="0" y="44"/>
                  </a:lnTo>
                  <a:lnTo>
                    <a:pt x="30" y="44"/>
                  </a:lnTo>
                  <a:lnTo>
                    <a:pt x="30" y="16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26" name="Freeform 16"/>
            <p:cNvSpPr>
              <a:spLocks/>
            </p:cNvSpPr>
            <p:nvPr/>
          </p:nvSpPr>
          <p:spPr bwMode="auto">
            <a:xfrm>
              <a:off x="2282" y="1887"/>
              <a:ext cx="102" cy="122"/>
            </a:xfrm>
            <a:custGeom>
              <a:avLst/>
              <a:gdLst/>
              <a:ahLst/>
              <a:cxnLst>
                <a:cxn ang="0">
                  <a:pos x="102" y="82"/>
                </a:cxn>
                <a:cxn ang="0">
                  <a:pos x="98" y="100"/>
                </a:cxn>
                <a:cxn ang="0">
                  <a:pos x="86" y="112"/>
                </a:cxn>
                <a:cxn ang="0">
                  <a:pos x="80" y="116"/>
                </a:cxn>
                <a:cxn ang="0">
                  <a:pos x="62" y="120"/>
                </a:cxn>
                <a:cxn ang="0">
                  <a:pos x="50" y="122"/>
                </a:cxn>
                <a:cxn ang="0">
                  <a:pos x="24" y="118"/>
                </a:cxn>
                <a:cxn ang="0">
                  <a:pos x="10" y="114"/>
                </a:cxn>
                <a:cxn ang="0">
                  <a:pos x="20" y="84"/>
                </a:cxn>
                <a:cxn ang="0">
                  <a:pos x="26" y="90"/>
                </a:cxn>
                <a:cxn ang="0">
                  <a:pos x="42" y="96"/>
                </a:cxn>
                <a:cxn ang="0">
                  <a:pos x="52" y="96"/>
                </a:cxn>
                <a:cxn ang="0">
                  <a:pos x="68" y="92"/>
                </a:cxn>
                <a:cxn ang="0">
                  <a:pos x="72" y="84"/>
                </a:cxn>
                <a:cxn ang="0">
                  <a:pos x="72" y="80"/>
                </a:cxn>
                <a:cxn ang="0">
                  <a:pos x="66" y="74"/>
                </a:cxn>
                <a:cxn ang="0">
                  <a:pos x="40" y="70"/>
                </a:cxn>
                <a:cxn ang="0">
                  <a:pos x="26" y="68"/>
                </a:cxn>
                <a:cxn ang="0">
                  <a:pos x="14" y="60"/>
                </a:cxn>
                <a:cxn ang="0">
                  <a:pos x="8" y="50"/>
                </a:cxn>
                <a:cxn ang="0">
                  <a:pos x="6" y="38"/>
                </a:cxn>
                <a:cxn ang="0">
                  <a:pos x="6" y="28"/>
                </a:cxn>
                <a:cxn ang="0">
                  <a:pos x="14" y="14"/>
                </a:cxn>
                <a:cxn ang="0">
                  <a:pos x="20" y="8"/>
                </a:cxn>
                <a:cxn ang="0">
                  <a:pos x="34" y="2"/>
                </a:cxn>
                <a:cxn ang="0">
                  <a:pos x="52" y="0"/>
                </a:cxn>
                <a:cxn ang="0">
                  <a:pos x="66" y="0"/>
                </a:cxn>
                <a:cxn ang="0">
                  <a:pos x="90" y="8"/>
                </a:cxn>
                <a:cxn ang="0">
                  <a:pos x="80" y="32"/>
                </a:cxn>
                <a:cxn ang="0">
                  <a:pos x="74" y="28"/>
                </a:cxn>
                <a:cxn ang="0">
                  <a:pos x="52" y="24"/>
                </a:cxn>
                <a:cxn ang="0">
                  <a:pos x="44" y="24"/>
                </a:cxn>
                <a:cxn ang="0">
                  <a:pos x="36" y="30"/>
                </a:cxn>
                <a:cxn ang="0">
                  <a:pos x="34" y="36"/>
                </a:cxn>
                <a:cxn ang="0">
                  <a:pos x="38" y="42"/>
                </a:cxn>
                <a:cxn ang="0">
                  <a:pos x="48" y="46"/>
                </a:cxn>
                <a:cxn ang="0">
                  <a:pos x="66" y="48"/>
                </a:cxn>
                <a:cxn ang="0">
                  <a:pos x="88" y="54"/>
                </a:cxn>
                <a:cxn ang="0">
                  <a:pos x="96" y="62"/>
                </a:cxn>
                <a:cxn ang="0">
                  <a:pos x="100" y="74"/>
                </a:cxn>
                <a:cxn ang="0">
                  <a:pos x="102" y="82"/>
                </a:cxn>
              </a:cxnLst>
              <a:rect l="0" t="0" r="r" b="b"/>
              <a:pathLst>
                <a:path w="102" h="122">
                  <a:moveTo>
                    <a:pt x="102" y="82"/>
                  </a:moveTo>
                  <a:lnTo>
                    <a:pt x="102" y="82"/>
                  </a:lnTo>
                  <a:lnTo>
                    <a:pt x="100" y="92"/>
                  </a:lnTo>
                  <a:lnTo>
                    <a:pt x="98" y="100"/>
                  </a:lnTo>
                  <a:lnTo>
                    <a:pt x="94" y="106"/>
                  </a:lnTo>
                  <a:lnTo>
                    <a:pt x="86" y="112"/>
                  </a:lnTo>
                  <a:lnTo>
                    <a:pt x="86" y="112"/>
                  </a:lnTo>
                  <a:lnTo>
                    <a:pt x="80" y="116"/>
                  </a:lnTo>
                  <a:lnTo>
                    <a:pt x="70" y="120"/>
                  </a:lnTo>
                  <a:lnTo>
                    <a:pt x="62" y="120"/>
                  </a:lnTo>
                  <a:lnTo>
                    <a:pt x="50" y="122"/>
                  </a:lnTo>
                  <a:lnTo>
                    <a:pt x="50" y="122"/>
                  </a:lnTo>
                  <a:lnTo>
                    <a:pt x="36" y="120"/>
                  </a:lnTo>
                  <a:lnTo>
                    <a:pt x="24" y="118"/>
                  </a:lnTo>
                  <a:lnTo>
                    <a:pt x="24" y="118"/>
                  </a:lnTo>
                  <a:lnTo>
                    <a:pt x="10" y="114"/>
                  </a:lnTo>
                  <a:lnTo>
                    <a:pt x="0" y="104"/>
                  </a:lnTo>
                  <a:lnTo>
                    <a:pt x="20" y="84"/>
                  </a:lnTo>
                  <a:lnTo>
                    <a:pt x="20" y="84"/>
                  </a:lnTo>
                  <a:lnTo>
                    <a:pt x="26" y="90"/>
                  </a:lnTo>
                  <a:lnTo>
                    <a:pt x="32" y="94"/>
                  </a:lnTo>
                  <a:lnTo>
                    <a:pt x="42" y="96"/>
                  </a:lnTo>
                  <a:lnTo>
                    <a:pt x="52" y="96"/>
                  </a:lnTo>
                  <a:lnTo>
                    <a:pt x="52" y="96"/>
                  </a:lnTo>
                  <a:lnTo>
                    <a:pt x="60" y="96"/>
                  </a:lnTo>
                  <a:lnTo>
                    <a:pt x="68" y="92"/>
                  </a:lnTo>
                  <a:lnTo>
                    <a:pt x="72" y="90"/>
                  </a:lnTo>
                  <a:lnTo>
                    <a:pt x="72" y="84"/>
                  </a:lnTo>
                  <a:lnTo>
                    <a:pt x="72" y="84"/>
                  </a:lnTo>
                  <a:lnTo>
                    <a:pt x="72" y="80"/>
                  </a:lnTo>
                  <a:lnTo>
                    <a:pt x="70" y="76"/>
                  </a:lnTo>
                  <a:lnTo>
                    <a:pt x="66" y="74"/>
                  </a:lnTo>
                  <a:lnTo>
                    <a:pt x="60" y="72"/>
                  </a:lnTo>
                  <a:lnTo>
                    <a:pt x="40" y="70"/>
                  </a:lnTo>
                  <a:lnTo>
                    <a:pt x="40" y="70"/>
                  </a:lnTo>
                  <a:lnTo>
                    <a:pt x="26" y="68"/>
                  </a:lnTo>
                  <a:lnTo>
                    <a:pt x="20" y="64"/>
                  </a:lnTo>
                  <a:lnTo>
                    <a:pt x="14" y="60"/>
                  </a:lnTo>
                  <a:lnTo>
                    <a:pt x="10" y="56"/>
                  </a:lnTo>
                  <a:lnTo>
                    <a:pt x="8" y="50"/>
                  </a:lnTo>
                  <a:lnTo>
                    <a:pt x="6" y="44"/>
                  </a:lnTo>
                  <a:lnTo>
                    <a:pt x="6" y="38"/>
                  </a:lnTo>
                  <a:lnTo>
                    <a:pt x="6" y="38"/>
                  </a:lnTo>
                  <a:lnTo>
                    <a:pt x="6" y="28"/>
                  </a:lnTo>
                  <a:lnTo>
                    <a:pt x="10" y="22"/>
                  </a:lnTo>
                  <a:lnTo>
                    <a:pt x="14" y="14"/>
                  </a:lnTo>
                  <a:lnTo>
                    <a:pt x="20" y="8"/>
                  </a:lnTo>
                  <a:lnTo>
                    <a:pt x="20" y="8"/>
                  </a:lnTo>
                  <a:lnTo>
                    <a:pt x="26" y="4"/>
                  </a:lnTo>
                  <a:lnTo>
                    <a:pt x="34" y="2"/>
                  </a:lnTo>
                  <a:lnTo>
                    <a:pt x="42" y="0"/>
                  </a:lnTo>
                  <a:lnTo>
                    <a:pt x="52" y="0"/>
                  </a:lnTo>
                  <a:lnTo>
                    <a:pt x="52" y="0"/>
                  </a:lnTo>
                  <a:lnTo>
                    <a:pt x="66" y="0"/>
                  </a:lnTo>
                  <a:lnTo>
                    <a:pt x="78" y="2"/>
                  </a:lnTo>
                  <a:lnTo>
                    <a:pt x="90" y="8"/>
                  </a:lnTo>
                  <a:lnTo>
                    <a:pt x="98" y="14"/>
                  </a:lnTo>
                  <a:lnTo>
                    <a:pt x="80" y="32"/>
                  </a:lnTo>
                  <a:lnTo>
                    <a:pt x="80" y="32"/>
                  </a:lnTo>
                  <a:lnTo>
                    <a:pt x="74" y="28"/>
                  </a:lnTo>
                  <a:lnTo>
                    <a:pt x="68" y="26"/>
                  </a:lnTo>
                  <a:lnTo>
                    <a:pt x="52" y="24"/>
                  </a:lnTo>
                  <a:lnTo>
                    <a:pt x="52" y="24"/>
                  </a:lnTo>
                  <a:lnTo>
                    <a:pt x="44" y="24"/>
                  </a:lnTo>
                  <a:lnTo>
                    <a:pt x="38" y="26"/>
                  </a:lnTo>
                  <a:lnTo>
                    <a:pt x="36" y="30"/>
                  </a:lnTo>
                  <a:lnTo>
                    <a:pt x="34" y="36"/>
                  </a:lnTo>
                  <a:lnTo>
                    <a:pt x="34" y="36"/>
                  </a:lnTo>
                  <a:lnTo>
                    <a:pt x="36" y="40"/>
                  </a:lnTo>
                  <a:lnTo>
                    <a:pt x="38" y="42"/>
                  </a:lnTo>
                  <a:lnTo>
                    <a:pt x="42" y="44"/>
                  </a:lnTo>
                  <a:lnTo>
                    <a:pt x="48" y="46"/>
                  </a:lnTo>
                  <a:lnTo>
                    <a:pt x="66" y="48"/>
                  </a:lnTo>
                  <a:lnTo>
                    <a:pt x="66" y="48"/>
                  </a:lnTo>
                  <a:lnTo>
                    <a:pt x="82" y="50"/>
                  </a:lnTo>
                  <a:lnTo>
                    <a:pt x="88" y="54"/>
                  </a:lnTo>
                  <a:lnTo>
                    <a:pt x="92" y="58"/>
                  </a:lnTo>
                  <a:lnTo>
                    <a:pt x="96" y="62"/>
                  </a:lnTo>
                  <a:lnTo>
                    <a:pt x="100" y="68"/>
                  </a:lnTo>
                  <a:lnTo>
                    <a:pt x="100" y="74"/>
                  </a:lnTo>
                  <a:lnTo>
                    <a:pt x="102" y="82"/>
                  </a:lnTo>
                  <a:lnTo>
                    <a:pt x="102" y="8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27" name="Rectangle 17"/>
            <p:cNvSpPr>
              <a:spLocks noChangeArrowheads="1"/>
            </p:cNvSpPr>
            <p:nvPr/>
          </p:nvSpPr>
          <p:spPr bwMode="auto">
            <a:xfrm>
              <a:off x="2406" y="1927"/>
              <a:ext cx="70" cy="28"/>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28" name="Freeform 18"/>
            <p:cNvSpPr>
              <a:spLocks/>
            </p:cNvSpPr>
            <p:nvPr/>
          </p:nvSpPr>
          <p:spPr bwMode="auto">
            <a:xfrm>
              <a:off x="2496" y="1843"/>
              <a:ext cx="118" cy="164"/>
            </a:xfrm>
            <a:custGeom>
              <a:avLst/>
              <a:gdLst/>
              <a:ahLst/>
              <a:cxnLst>
                <a:cxn ang="0">
                  <a:pos x="118" y="30"/>
                </a:cxn>
                <a:cxn ang="0">
                  <a:pos x="74" y="30"/>
                </a:cxn>
                <a:cxn ang="0">
                  <a:pos x="74" y="164"/>
                </a:cxn>
                <a:cxn ang="0">
                  <a:pos x="42" y="164"/>
                </a:cxn>
                <a:cxn ang="0">
                  <a:pos x="42" y="30"/>
                </a:cxn>
                <a:cxn ang="0">
                  <a:pos x="0" y="30"/>
                </a:cxn>
                <a:cxn ang="0">
                  <a:pos x="0" y="0"/>
                </a:cxn>
                <a:cxn ang="0">
                  <a:pos x="118" y="0"/>
                </a:cxn>
                <a:cxn ang="0">
                  <a:pos x="118" y="30"/>
                </a:cxn>
              </a:cxnLst>
              <a:rect l="0" t="0" r="r" b="b"/>
              <a:pathLst>
                <a:path w="118" h="164">
                  <a:moveTo>
                    <a:pt x="118" y="30"/>
                  </a:moveTo>
                  <a:lnTo>
                    <a:pt x="74" y="30"/>
                  </a:lnTo>
                  <a:lnTo>
                    <a:pt x="74" y="164"/>
                  </a:lnTo>
                  <a:lnTo>
                    <a:pt x="42" y="164"/>
                  </a:lnTo>
                  <a:lnTo>
                    <a:pt x="42" y="30"/>
                  </a:lnTo>
                  <a:lnTo>
                    <a:pt x="0" y="30"/>
                  </a:lnTo>
                  <a:lnTo>
                    <a:pt x="0" y="0"/>
                  </a:lnTo>
                  <a:lnTo>
                    <a:pt x="118" y="0"/>
                  </a:lnTo>
                  <a:lnTo>
                    <a:pt x="118" y="3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29" name="Freeform 19"/>
            <p:cNvSpPr>
              <a:spLocks/>
            </p:cNvSpPr>
            <p:nvPr/>
          </p:nvSpPr>
          <p:spPr bwMode="auto">
            <a:xfrm>
              <a:off x="2638" y="1887"/>
              <a:ext cx="86" cy="120"/>
            </a:xfrm>
            <a:custGeom>
              <a:avLst/>
              <a:gdLst/>
              <a:ahLst/>
              <a:cxnLst>
                <a:cxn ang="0">
                  <a:pos x="86" y="10"/>
                </a:cxn>
                <a:cxn ang="0">
                  <a:pos x="64" y="34"/>
                </a:cxn>
                <a:cxn ang="0">
                  <a:pos x="64" y="34"/>
                </a:cxn>
                <a:cxn ang="0">
                  <a:pos x="56" y="28"/>
                </a:cxn>
                <a:cxn ang="0">
                  <a:pos x="48" y="26"/>
                </a:cxn>
                <a:cxn ang="0">
                  <a:pos x="48" y="26"/>
                </a:cxn>
                <a:cxn ang="0">
                  <a:pos x="42" y="28"/>
                </a:cxn>
                <a:cxn ang="0">
                  <a:pos x="36" y="32"/>
                </a:cxn>
                <a:cxn ang="0">
                  <a:pos x="36" y="32"/>
                </a:cxn>
                <a:cxn ang="0">
                  <a:pos x="30" y="38"/>
                </a:cxn>
                <a:cxn ang="0">
                  <a:pos x="30" y="48"/>
                </a:cxn>
                <a:cxn ang="0">
                  <a:pos x="30" y="120"/>
                </a:cxn>
                <a:cxn ang="0">
                  <a:pos x="0" y="120"/>
                </a:cxn>
                <a:cxn ang="0">
                  <a:pos x="0" y="0"/>
                </a:cxn>
                <a:cxn ang="0">
                  <a:pos x="28" y="0"/>
                </a:cxn>
                <a:cxn ang="0">
                  <a:pos x="28" y="12"/>
                </a:cxn>
                <a:cxn ang="0">
                  <a:pos x="28" y="12"/>
                </a:cxn>
                <a:cxn ang="0">
                  <a:pos x="34" y="6"/>
                </a:cxn>
                <a:cxn ang="0">
                  <a:pos x="42" y="2"/>
                </a:cxn>
                <a:cxn ang="0">
                  <a:pos x="50" y="0"/>
                </a:cxn>
                <a:cxn ang="0">
                  <a:pos x="58" y="0"/>
                </a:cxn>
                <a:cxn ang="0">
                  <a:pos x="58" y="0"/>
                </a:cxn>
                <a:cxn ang="0">
                  <a:pos x="66" y="0"/>
                </a:cxn>
                <a:cxn ang="0">
                  <a:pos x="74" y="2"/>
                </a:cxn>
                <a:cxn ang="0">
                  <a:pos x="80" y="6"/>
                </a:cxn>
                <a:cxn ang="0">
                  <a:pos x="86" y="10"/>
                </a:cxn>
                <a:cxn ang="0">
                  <a:pos x="86" y="10"/>
                </a:cxn>
              </a:cxnLst>
              <a:rect l="0" t="0" r="r" b="b"/>
              <a:pathLst>
                <a:path w="86" h="120">
                  <a:moveTo>
                    <a:pt x="86" y="10"/>
                  </a:moveTo>
                  <a:lnTo>
                    <a:pt x="64" y="34"/>
                  </a:lnTo>
                  <a:lnTo>
                    <a:pt x="64" y="34"/>
                  </a:lnTo>
                  <a:lnTo>
                    <a:pt x="56" y="28"/>
                  </a:lnTo>
                  <a:lnTo>
                    <a:pt x="48" y="26"/>
                  </a:lnTo>
                  <a:lnTo>
                    <a:pt x="48" y="26"/>
                  </a:lnTo>
                  <a:lnTo>
                    <a:pt x="42" y="28"/>
                  </a:lnTo>
                  <a:lnTo>
                    <a:pt x="36" y="32"/>
                  </a:lnTo>
                  <a:lnTo>
                    <a:pt x="36" y="32"/>
                  </a:lnTo>
                  <a:lnTo>
                    <a:pt x="30" y="38"/>
                  </a:lnTo>
                  <a:lnTo>
                    <a:pt x="30" y="48"/>
                  </a:lnTo>
                  <a:lnTo>
                    <a:pt x="30" y="120"/>
                  </a:lnTo>
                  <a:lnTo>
                    <a:pt x="0" y="120"/>
                  </a:lnTo>
                  <a:lnTo>
                    <a:pt x="0" y="0"/>
                  </a:lnTo>
                  <a:lnTo>
                    <a:pt x="28" y="0"/>
                  </a:lnTo>
                  <a:lnTo>
                    <a:pt x="28" y="12"/>
                  </a:lnTo>
                  <a:lnTo>
                    <a:pt x="28" y="12"/>
                  </a:lnTo>
                  <a:lnTo>
                    <a:pt x="34" y="6"/>
                  </a:lnTo>
                  <a:lnTo>
                    <a:pt x="42" y="2"/>
                  </a:lnTo>
                  <a:lnTo>
                    <a:pt x="50" y="0"/>
                  </a:lnTo>
                  <a:lnTo>
                    <a:pt x="58" y="0"/>
                  </a:lnTo>
                  <a:lnTo>
                    <a:pt x="58" y="0"/>
                  </a:lnTo>
                  <a:lnTo>
                    <a:pt x="66" y="0"/>
                  </a:lnTo>
                  <a:lnTo>
                    <a:pt x="74" y="2"/>
                  </a:lnTo>
                  <a:lnTo>
                    <a:pt x="80" y="6"/>
                  </a:lnTo>
                  <a:lnTo>
                    <a:pt x="86" y="10"/>
                  </a:lnTo>
                  <a:lnTo>
                    <a:pt x="86" y="1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30" name="Freeform 20"/>
            <p:cNvSpPr>
              <a:spLocks noEditPoints="1"/>
            </p:cNvSpPr>
            <p:nvPr/>
          </p:nvSpPr>
          <p:spPr bwMode="auto">
            <a:xfrm>
              <a:off x="2734" y="1887"/>
              <a:ext cx="98" cy="122"/>
            </a:xfrm>
            <a:custGeom>
              <a:avLst/>
              <a:gdLst/>
              <a:ahLst/>
              <a:cxnLst>
                <a:cxn ang="0">
                  <a:pos x="70" y="120"/>
                </a:cxn>
                <a:cxn ang="0">
                  <a:pos x="70" y="110"/>
                </a:cxn>
                <a:cxn ang="0">
                  <a:pos x="56" y="118"/>
                </a:cxn>
                <a:cxn ang="0">
                  <a:pos x="40" y="122"/>
                </a:cxn>
                <a:cxn ang="0">
                  <a:pos x="30" y="120"/>
                </a:cxn>
                <a:cxn ang="0">
                  <a:pos x="16" y="116"/>
                </a:cxn>
                <a:cxn ang="0">
                  <a:pos x="10" y="110"/>
                </a:cxn>
                <a:cxn ang="0">
                  <a:pos x="2" y="100"/>
                </a:cxn>
                <a:cxn ang="0">
                  <a:pos x="0" y="84"/>
                </a:cxn>
                <a:cxn ang="0">
                  <a:pos x="0" y="76"/>
                </a:cxn>
                <a:cxn ang="0">
                  <a:pos x="6" y="64"/>
                </a:cxn>
                <a:cxn ang="0">
                  <a:pos x="10" y="58"/>
                </a:cxn>
                <a:cxn ang="0">
                  <a:pos x="22" y="52"/>
                </a:cxn>
                <a:cxn ang="0">
                  <a:pos x="40" y="50"/>
                </a:cxn>
                <a:cxn ang="0">
                  <a:pos x="68" y="44"/>
                </a:cxn>
                <a:cxn ang="0">
                  <a:pos x="66" y="34"/>
                </a:cxn>
                <a:cxn ang="0">
                  <a:pos x="56" y="26"/>
                </a:cxn>
                <a:cxn ang="0">
                  <a:pos x="46" y="24"/>
                </a:cxn>
                <a:cxn ang="0">
                  <a:pos x="34" y="26"/>
                </a:cxn>
                <a:cxn ang="0">
                  <a:pos x="24" y="34"/>
                </a:cxn>
                <a:cxn ang="0">
                  <a:pos x="4" y="16"/>
                </a:cxn>
                <a:cxn ang="0">
                  <a:pos x="22" y="2"/>
                </a:cxn>
                <a:cxn ang="0">
                  <a:pos x="34" y="0"/>
                </a:cxn>
                <a:cxn ang="0">
                  <a:pos x="48" y="0"/>
                </a:cxn>
                <a:cxn ang="0">
                  <a:pos x="70" y="2"/>
                </a:cxn>
                <a:cxn ang="0">
                  <a:pos x="86" y="10"/>
                </a:cxn>
                <a:cxn ang="0">
                  <a:pos x="96" y="22"/>
                </a:cxn>
                <a:cxn ang="0">
                  <a:pos x="98" y="42"/>
                </a:cxn>
                <a:cxn ang="0">
                  <a:pos x="68" y="76"/>
                </a:cxn>
                <a:cxn ang="0">
                  <a:pos x="44" y="70"/>
                </a:cxn>
                <a:cxn ang="0">
                  <a:pos x="38" y="70"/>
                </a:cxn>
                <a:cxn ang="0">
                  <a:pos x="30" y="78"/>
                </a:cxn>
                <a:cxn ang="0">
                  <a:pos x="28" y="84"/>
                </a:cxn>
                <a:cxn ang="0">
                  <a:pos x="32" y="94"/>
                </a:cxn>
                <a:cxn ang="0">
                  <a:pos x="46" y="96"/>
                </a:cxn>
                <a:cxn ang="0">
                  <a:pos x="58" y="96"/>
                </a:cxn>
                <a:cxn ang="0">
                  <a:pos x="66" y="90"/>
                </a:cxn>
                <a:cxn ang="0">
                  <a:pos x="68" y="84"/>
                </a:cxn>
                <a:cxn ang="0">
                  <a:pos x="68" y="76"/>
                </a:cxn>
              </a:cxnLst>
              <a:rect l="0" t="0" r="r" b="b"/>
              <a:pathLst>
                <a:path w="98" h="122">
                  <a:moveTo>
                    <a:pt x="98" y="120"/>
                  </a:moveTo>
                  <a:lnTo>
                    <a:pt x="70" y="120"/>
                  </a:lnTo>
                  <a:lnTo>
                    <a:pt x="70" y="110"/>
                  </a:lnTo>
                  <a:lnTo>
                    <a:pt x="70" y="110"/>
                  </a:lnTo>
                  <a:lnTo>
                    <a:pt x="64" y="114"/>
                  </a:lnTo>
                  <a:lnTo>
                    <a:pt x="56" y="118"/>
                  </a:lnTo>
                  <a:lnTo>
                    <a:pt x="48" y="120"/>
                  </a:lnTo>
                  <a:lnTo>
                    <a:pt x="40" y="122"/>
                  </a:lnTo>
                  <a:lnTo>
                    <a:pt x="40" y="122"/>
                  </a:lnTo>
                  <a:lnTo>
                    <a:pt x="30" y="120"/>
                  </a:lnTo>
                  <a:lnTo>
                    <a:pt x="22" y="118"/>
                  </a:lnTo>
                  <a:lnTo>
                    <a:pt x="16" y="116"/>
                  </a:lnTo>
                  <a:lnTo>
                    <a:pt x="10" y="110"/>
                  </a:lnTo>
                  <a:lnTo>
                    <a:pt x="10" y="110"/>
                  </a:lnTo>
                  <a:lnTo>
                    <a:pt x="6" y="106"/>
                  </a:lnTo>
                  <a:lnTo>
                    <a:pt x="2" y="100"/>
                  </a:lnTo>
                  <a:lnTo>
                    <a:pt x="0" y="92"/>
                  </a:lnTo>
                  <a:lnTo>
                    <a:pt x="0" y="84"/>
                  </a:lnTo>
                  <a:lnTo>
                    <a:pt x="0" y="84"/>
                  </a:lnTo>
                  <a:lnTo>
                    <a:pt x="0" y="76"/>
                  </a:lnTo>
                  <a:lnTo>
                    <a:pt x="2" y="70"/>
                  </a:lnTo>
                  <a:lnTo>
                    <a:pt x="6" y="64"/>
                  </a:lnTo>
                  <a:lnTo>
                    <a:pt x="10" y="58"/>
                  </a:lnTo>
                  <a:lnTo>
                    <a:pt x="10" y="58"/>
                  </a:lnTo>
                  <a:lnTo>
                    <a:pt x="16" y="54"/>
                  </a:lnTo>
                  <a:lnTo>
                    <a:pt x="22" y="52"/>
                  </a:lnTo>
                  <a:lnTo>
                    <a:pt x="30" y="50"/>
                  </a:lnTo>
                  <a:lnTo>
                    <a:pt x="40" y="50"/>
                  </a:lnTo>
                  <a:lnTo>
                    <a:pt x="68" y="50"/>
                  </a:lnTo>
                  <a:lnTo>
                    <a:pt x="68" y="44"/>
                  </a:lnTo>
                  <a:lnTo>
                    <a:pt x="68" y="44"/>
                  </a:lnTo>
                  <a:lnTo>
                    <a:pt x="66" y="34"/>
                  </a:lnTo>
                  <a:lnTo>
                    <a:pt x="62" y="30"/>
                  </a:lnTo>
                  <a:lnTo>
                    <a:pt x="56" y="26"/>
                  </a:lnTo>
                  <a:lnTo>
                    <a:pt x="46" y="24"/>
                  </a:lnTo>
                  <a:lnTo>
                    <a:pt x="46" y="24"/>
                  </a:lnTo>
                  <a:lnTo>
                    <a:pt x="40" y="26"/>
                  </a:lnTo>
                  <a:lnTo>
                    <a:pt x="34" y="26"/>
                  </a:lnTo>
                  <a:lnTo>
                    <a:pt x="28" y="30"/>
                  </a:lnTo>
                  <a:lnTo>
                    <a:pt x="24" y="34"/>
                  </a:lnTo>
                  <a:lnTo>
                    <a:pt x="4" y="16"/>
                  </a:lnTo>
                  <a:lnTo>
                    <a:pt x="4" y="16"/>
                  </a:lnTo>
                  <a:lnTo>
                    <a:pt x="14" y="8"/>
                  </a:lnTo>
                  <a:lnTo>
                    <a:pt x="22" y="2"/>
                  </a:lnTo>
                  <a:lnTo>
                    <a:pt x="22" y="2"/>
                  </a:lnTo>
                  <a:lnTo>
                    <a:pt x="34" y="0"/>
                  </a:lnTo>
                  <a:lnTo>
                    <a:pt x="48" y="0"/>
                  </a:lnTo>
                  <a:lnTo>
                    <a:pt x="48" y="0"/>
                  </a:lnTo>
                  <a:lnTo>
                    <a:pt x="60" y="0"/>
                  </a:lnTo>
                  <a:lnTo>
                    <a:pt x="70" y="2"/>
                  </a:lnTo>
                  <a:lnTo>
                    <a:pt x="78" y="6"/>
                  </a:lnTo>
                  <a:lnTo>
                    <a:pt x="86" y="10"/>
                  </a:lnTo>
                  <a:lnTo>
                    <a:pt x="92" y="16"/>
                  </a:lnTo>
                  <a:lnTo>
                    <a:pt x="96" y="22"/>
                  </a:lnTo>
                  <a:lnTo>
                    <a:pt x="98" y="32"/>
                  </a:lnTo>
                  <a:lnTo>
                    <a:pt x="98" y="42"/>
                  </a:lnTo>
                  <a:lnTo>
                    <a:pt x="98" y="120"/>
                  </a:lnTo>
                  <a:close/>
                  <a:moveTo>
                    <a:pt x="68" y="76"/>
                  </a:moveTo>
                  <a:lnTo>
                    <a:pt x="68" y="70"/>
                  </a:lnTo>
                  <a:lnTo>
                    <a:pt x="44" y="70"/>
                  </a:lnTo>
                  <a:lnTo>
                    <a:pt x="44" y="70"/>
                  </a:lnTo>
                  <a:lnTo>
                    <a:pt x="38" y="70"/>
                  </a:lnTo>
                  <a:lnTo>
                    <a:pt x="32" y="74"/>
                  </a:lnTo>
                  <a:lnTo>
                    <a:pt x="30" y="78"/>
                  </a:lnTo>
                  <a:lnTo>
                    <a:pt x="28" y="84"/>
                  </a:lnTo>
                  <a:lnTo>
                    <a:pt x="28" y="84"/>
                  </a:lnTo>
                  <a:lnTo>
                    <a:pt x="30" y="90"/>
                  </a:lnTo>
                  <a:lnTo>
                    <a:pt x="32" y="94"/>
                  </a:lnTo>
                  <a:lnTo>
                    <a:pt x="38" y="96"/>
                  </a:lnTo>
                  <a:lnTo>
                    <a:pt x="46" y="96"/>
                  </a:lnTo>
                  <a:lnTo>
                    <a:pt x="46" y="96"/>
                  </a:lnTo>
                  <a:lnTo>
                    <a:pt x="58" y="96"/>
                  </a:lnTo>
                  <a:lnTo>
                    <a:pt x="62" y="92"/>
                  </a:lnTo>
                  <a:lnTo>
                    <a:pt x="66" y="90"/>
                  </a:lnTo>
                  <a:lnTo>
                    <a:pt x="66" y="90"/>
                  </a:lnTo>
                  <a:lnTo>
                    <a:pt x="68" y="84"/>
                  </a:lnTo>
                  <a:lnTo>
                    <a:pt x="68" y="76"/>
                  </a:lnTo>
                  <a:lnTo>
                    <a:pt x="68" y="7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31" name="Freeform 21"/>
            <p:cNvSpPr>
              <a:spLocks/>
            </p:cNvSpPr>
            <p:nvPr/>
          </p:nvSpPr>
          <p:spPr bwMode="auto">
            <a:xfrm>
              <a:off x="2864" y="1887"/>
              <a:ext cx="100" cy="120"/>
            </a:xfrm>
            <a:custGeom>
              <a:avLst/>
              <a:gdLst/>
              <a:ahLst/>
              <a:cxnLst>
                <a:cxn ang="0">
                  <a:pos x="100" y="120"/>
                </a:cxn>
                <a:cxn ang="0">
                  <a:pos x="70" y="120"/>
                </a:cxn>
                <a:cxn ang="0">
                  <a:pos x="70" y="48"/>
                </a:cxn>
                <a:cxn ang="0">
                  <a:pos x="70" y="48"/>
                </a:cxn>
                <a:cxn ang="0">
                  <a:pos x="68" y="38"/>
                </a:cxn>
                <a:cxn ang="0">
                  <a:pos x="64" y="30"/>
                </a:cxn>
                <a:cxn ang="0">
                  <a:pos x="64" y="30"/>
                </a:cxn>
                <a:cxn ang="0">
                  <a:pos x="58" y="28"/>
                </a:cxn>
                <a:cxn ang="0">
                  <a:pos x="50" y="26"/>
                </a:cxn>
                <a:cxn ang="0">
                  <a:pos x="50" y="26"/>
                </a:cxn>
                <a:cxn ang="0">
                  <a:pos x="42" y="28"/>
                </a:cxn>
                <a:cxn ang="0">
                  <a:pos x="36" y="30"/>
                </a:cxn>
                <a:cxn ang="0">
                  <a:pos x="36" y="30"/>
                </a:cxn>
                <a:cxn ang="0">
                  <a:pos x="32" y="38"/>
                </a:cxn>
                <a:cxn ang="0">
                  <a:pos x="30" y="48"/>
                </a:cxn>
                <a:cxn ang="0">
                  <a:pos x="30" y="120"/>
                </a:cxn>
                <a:cxn ang="0">
                  <a:pos x="0" y="120"/>
                </a:cxn>
                <a:cxn ang="0">
                  <a:pos x="0" y="0"/>
                </a:cxn>
                <a:cxn ang="0">
                  <a:pos x="30" y="0"/>
                </a:cxn>
                <a:cxn ang="0">
                  <a:pos x="30" y="12"/>
                </a:cxn>
                <a:cxn ang="0">
                  <a:pos x="30" y="12"/>
                </a:cxn>
                <a:cxn ang="0">
                  <a:pos x="36" y="6"/>
                </a:cxn>
                <a:cxn ang="0">
                  <a:pos x="42" y="2"/>
                </a:cxn>
                <a:cxn ang="0">
                  <a:pos x="50" y="0"/>
                </a:cxn>
                <a:cxn ang="0">
                  <a:pos x="60" y="0"/>
                </a:cxn>
                <a:cxn ang="0">
                  <a:pos x="60" y="0"/>
                </a:cxn>
                <a:cxn ang="0">
                  <a:pos x="68" y="0"/>
                </a:cxn>
                <a:cxn ang="0">
                  <a:pos x="76" y="2"/>
                </a:cxn>
                <a:cxn ang="0">
                  <a:pos x="82" y="6"/>
                </a:cxn>
                <a:cxn ang="0">
                  <a:pos x="88" y="10"/>
                </a:cxn>
                <a:cxn ang="0">
                  <a:pos x="88" y="10"/>
                </a:cxn>
                <a:cxn ang="0">
                  <a:pos x="92" y="16"/>
                </a:cxn>
                <a:cxn ang="0">
                  <a:pos x="96" y="24"/>
                </a:cxn>
                <a:cxn ang="0">
                  <a:pos x="98" y="34"/>
                </a:cxn>
                <a:cxn ang="0">
                  <a:pos x="100" y="44"/>
                </a:cxn>
                <a:cxn ang="0">
                  <a:pos x="100" y="120"/>
                </a:cxn>
              </a:cxnLst>
              <a:rect l="0" t="0" r="r" b="b"/>
              <a:pathLst>
                <a:path w="100" h="120">
                  <a:moveTo>
                    <a:pt x="100" y="120"/>
                  </a:moveTo>
                  <a:lnTo>
                    <a:pt x="70" y="120"/>
                  </a:lnTo>
                  <a:lnTo>
                    <a:pt x="70" y="48"/>
                  </a:lnTo>
                  <a:lnTo>
                    <a:pt x="70" y="48"/>
                  </a:lnTo>
                  <a:lnTo>
                    <a:pt x="68" y="38"/>
                  </a:lnTo>
                  <a:lnTo>
                    <a:pt x="64" y="30"/>
                  </a:lnTo>
                  <a:lnTo>
                    <a:pt x="64" y="30"/>
                  </a:lnTo>
                  <a:lnTo>
                    <a:pt x="58" y="28"/>
                  </a:lnTo>
                  <a:lnTo>
                    <a:pt x="50" y="26"/>
                  </a:lnTo>
                  <a:lnTo>
                    <a:pt x="50" y="26"/>
                  </a:lnTo>
                  <a:lnTo>
                    <a:pt x="42" y="28"/>
                  </a:lnTo>
                  <a:lnTo>
                    <a:pt x="36" y="30"/>
                  </a:lnTo>
                  <a:lnTo>
                    <a:pt x="36" y="30"/>
                  </a:lnTo>
                  <a:lnTo>
                    <a:pt x="32" y="38"/>
                  </a:lnTo>
                  <a:lnTo>
                    <a:pt x="30" y="48"/>
                  </a:lnTo>
                  <a:lnTo>
                    <a:pt x="30" y="120"/>
                  </a:lnTo>
                  <a:lnTo>
                    <a:pt x="0" y="120"/>
                  </a:lnTo>
                  <a:lnTo>
                    <a:pt x="0" y="0"/>
                  </a:lnTo>
                  <a:lnTo>
                    <a:pt x="30" y="0"/>
                  </a:lnTo>
                  <a:lnTo>
                    <a:pt x="30" y="12"/>
                  </a:lnTo>
                  <a:lnTo>
                    <a:pt x="30" y="12"/>
                  </a:lnTo>
                  <a:lnTo>
                    <a:pt x="36" y="6"/>
                  </a:lnTo>
                  <a:lnTo>
                    <a:pt x="42" y="2"/>
                  </a:lnTo>
                  <a:lnTo>
                    <a:pt x="50" y="0"/>
                  </a:lnTo>
                  <a:lnTo>
                    <a:pt x="60" y="0"/>
                  </a:lnTo>
                  <a:lnTo>
                    <a:pt x="60" y="0"/>
                  </a:lnTo>
                  <a:lnTo>
                    <a:pt x="68" y="0"/>
                  </a:lnTo>
                  <a:lnTo>
                    <a:pt x="76" y="2"/>
                  </a:lnTo>
                  <a:lnTo>
                    <a:pt x="82" y="6"/>
                  </a:lnTo>
                  <a:lnTo>
                    <a:pt x="88" y="10"/>
                  </a:lnTo>
                  <a:lnTo>
                    <a:pt x="88" y="10"/>
                  </a:lnTo>
                  <a:lnTo>
                    <a:pt x="92" y="16"/>
                  </a:lnTo>
                  <a:lnTo>
                    <a:pt x="96" y="24"/>
                  </a:lnTo>
                  <a:lnTo>
                    <a:pt x="98" y="34"/>
                  </a:lnTo>
                  <a:lnTo>
                    <a:pt x="100" y="44"/>
                  </a:lnTo>
                  <a:lnTo>
                    <a:pt x="100"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32" name="Freeform 22"/>
            <p:cNvSpPr>
              <a:spLocks/>
            </p:cNvSpPr>
            <p:nvPr/>
          </p:nvSpPr>
          <p:spPr bwMode="auto">
            <a:xfrm>
              <a:off x="2984" y="1887"/>
              <a:ext cx="102" cy="122"/>
            </a:xfrm>
            <a:custGeom>
              <a:avLst/>
              <a:gdLst/>
              <a:ahLst/>
              <a:cxnLst>
                <a:cxn ang="0">
                  <a:pos x="102" y="82"/>
                </a:cxn>
                <a:cxn ang="0">
                  <a:pos x="98" y="100"/>
                </a:cxn>
                <a:cxn ang="0">
                  <a:pos x="88" y="112"/>
                </a:cxn>
                <a:cxn ang="0">
                  <a:pos x="80" y="116"/>
                </a:cxn>
                <a:cxn ang="0">
                  <a:pos x="62" y="120"/>
                </a:cxn>
                <a:cxn ang="0">
                  <a:pos x="52" y="122"/>
                </a:cxn>
                <a:cxn ang="0">
                  <a:pos x="24" y="118"/>
                </a:cxn>
                <a:cxn ang="0">
                  <a:pos x="12" y="114"/>
                </a:cxn>
                <a:cxn ang="0">
                  <a:pos x="20" y="84"/>
                </a:cxn>
                <a:cxn ang="0">
                  <a:pos x="26" y="90"/>
                </a:cxn>
                <a:cxn ang="0">
                  <a:pos x="42" y="96"/>
                </a:cxn>
                <a:cxn ang="0">
                  <a:pos x="52" y="96"/>
                </a:cxn>
                <a:cxn ang="0">
                  <a:pos x="68" y="92"/>
                </a:cxn>
                <a:cxn ang="0">
                  <a:pos x="72" y="84"/>
                </a:cxn>
                <a:cxn ang="0">
                  <a:pos x="72" y="80"/>
                </a:cxn>
                <a:cxn ang="0">
                  <a:pos x="66" y="74"/>
                </a:cxn>
                <a:cxn ang="0">
                  <a:pos x="42" y="70"/>
                </a:cxn>
                <a:cxn ang="0">
                  <a:pos x="26" y="68"/>
                </a:cxn>
                <a:cxn ang="0">
                  <a:pos x="16" y="60"/>
                </a:cxn>
                <a:cxn ang="0">
                  <a:pos x="8" y="50"/>
                </a:cxn>
                <a:cxn ang="0">
                  <a:pos x="6" y="38"/>
                </a:cxn>
                <a:cxn ang="0">
                  <a:pos x="8" y="28"/>
                </a:cxn>
                <a:cxn ang="0">
                  <a:pos x="14" y="14"/>
                </a:cxn>
                <a:cxn ang="0">
                  <a:pos x="20" y="8"/>
                </a:cxn>
                <a:cxn ang="0">
                  <a:pos x="36" y="2"/>
                </a:cxn>
                <a:cxn ang="0">
                  <a:pos x="52" y="0"/>
                </a:cxn>
                <a:cxn ang="0">
                  <a:pos x="68" y="0"/>
                </a:cxn>
                <a:cxn ang="0">
                  <a:pos x="90" y="8"/>
                </a:cxn>
                <a:cxn ang="0">
                  <a:pos x="80" y="32"/>
                </a:cxn>
                <a:cxn ang="0">
                  <a:pos x="74" y="28"/>
                </a:cxn>
                <a:cxn ang="0">
                  <a:pos x="52" y="24"/>
                </a:cxn>
                <a:cxn ang="0">
                  <a:pos x="44" y="24"/>
                </a:cxn>
                <a:cxn ang="0">
                  <a:pos x="36" y="30"/>
                </a:cxn>
                <a:cxn ang="0">
                  <a:pos x="36" y="36"/>
                </a:cxn>
                <a:cxn ang="0">
                  <a:pos x="38" y="42"/>
                </a:cxn>
                <a:cxn ang="0">
                  <a:pos x="48" y="46"/>
                </a:cxn>
                <a:cxn ang="0">
                  <a:pos x="66" y="48"/>
                </a:cxn>
                <a:cxn ang="0">
                  <a:pos x="88" y="54"/>
                </a:cxn>
                <a:cxn ang="0">
                  <a:pos x="98" y="62"/>
                </a:cxn>
                <a:cxn ang="0">
                  <a:pos x="102" y="74"/>
                </a:cxn>
                <a:cxn ang="0">
                  <a:pos x="102" y="82"/>
                </a:cxn>
              </a:cxnLst>
              <a:rect l="0" t="0" r="r" b="b"/>
              <a:pathLst>
                <a:path w="102" h="122">
                  <a:moveTo>
                    <a:pt x="102" y="82"/>
                  </a:moveTo>
                  <a:lnTo>
                    <a:pt x="102" y="82"/>
                  </a:lnTo>
                  <a:lnTo>
                    <a:pt x="102" y="92"/>
                  </a:lnTo>
                  <a:lnTo>
                    <a:pt x="98" y="100"/>
                  </a:lnTo>
                  <a:lnTo>
                    <a:pt x="94" y="106"/>
                  </a:lnTo>
                  <a:lnTo>
                    <a:pt x="88" y="112"/>
                  </a:lnTo>
                  <a:lnTo>
                    <a:pt x="88" y="112"/>
                  </a:lnTo>
                  <a:lnTo>
                    <a:pt x="80" y="116"/>
                  </a:lnTo>
                  <a:lnTo>
                    <a:pt x="72" y="120"/>
                  </a:lnTo>
                  <a:lnTo>
                    <a:pt x="62" y="120"/>
                  </a:lnTo>
                  <a:lnTo>
                    <a:pt x="52" y="122"/>
                  </a:lnTo>
                  <a:lnTo>
                    <a:pt x="52" y="122"/>
                  </a:lnTo>
                  <a:lnTo>
                    <a:pt x="36" y="120"/>
                  </a:lnTo>
                  <a:lnTo>
                    <a:pt x="24" y="118"/>
                  </a:lnTo>
                  <a:lnTo>
                    <a:pt x="24" y="118"/>
                  </a:lnTo>
                  <a:lnTo>
                    <a:pt x="12" y="114"/>
                  </a:lnTo>
                  <a:lnTo>
                    <a:pt x="0" y="104"/>
                  </a:lnTo>
                  <a:lnTo>
                    <a:pt x="20" y="84"/>
                  </a:lnTo>
                  <a:lnTo>
                    <a:pt x="20" y="84"/>
                  </a:lnTo>
                  <a:lnTo>
                    <a:pt x="26" y="90"/>
                  </a:lnTo>
                  <a:lnTo>
                    <a:pt x="34" y="94"/>
                  </a:lnTo>
                  <a:lnTo>
                    <a:pt x="42" y="96"/>
                  </a:lnTo>
                  <a:lnTo>
                    <a:pt x="52" y="96"/>
                  </a:lnTo>
                  <a:lnTo>
                    <a:pt x="52" y="96"/>
                  </a:lnTo>
                  <a:lnTo>
                    <a:pt x="62" y="96"/>
                  </a:lnTo>
                  <a:lnTo>
                    <a:pt x="68" y="92"/>
                  </a:lnTo>
                  <a:lnTo>
                    <a:pt x="72" y="90"/>
                  </a:lnTo>
                  <a:lnTo>
                    <a:pt x="72" y="84"/>
                  </a:lnTo>
                  <a:lnTo>
                    <a:pt x="72" y="84"/>
                  </a:lnTo>
                  <a:lnTo>
                    <a:pt x="72" y="80"/>
                  </a:lnTo>
                  <a:lnTo>
                    <a:pt x="70" y="76"/>
                  </a:lnTo>
                  <a:lnTo>
                    <a:pt x="66" y="74"/>
                  </a:lnTo>
                  <a:lnTo>
                    <a:pt x="60" y="72"/>
                  </a:lnTo>
                  <a:lnTo>
                    <a:pt x="42" y="70"/>
                  </a:lnTo>
                  <a:lnTo>
                    <a:pt x="42" y="70"/>
                  </a:lnTo>
                  <a:lnTo>
                    <a:pt x="26" y="68"/>
                  </a:lnTo>
                  <a:lnTo>
                    <a:pt x="20" y="64"/>
                  </a:lnTo>
                  <a:lnTo>
                    <a:pt x="16" y="60"/>
                  </a:lnTo>
                  <a:lnTo>
                    <a:pt x="12" y="56"/>
                  </a:lnTo>
                  <a:lnTo>
                    <a:pt x="8" y="50"/>
                  </a:lnTo>
                  <a:lnTo>
                    <a:pt x="8" y="44"/>
                  </a:lnTo>
                  <a:lnTo>
                    <a:pt x="6" y="38"/>
                  </a:lnTo>
                  <a:lnTo>
                    <a:pt x="6" y="38"/>
                  </a:lnTo>
                  <a:lnTo>
                    <a:pt x="8" y="28"/>
                  </a:lnTo>
                  <a:lnTo>
                    <a:pt x="10" y="22"/>
                  </a:lnTo>
                  <a:lnTo>
                    <a:pt x="14" y="14"/>
                  </a:lnTo>
                  <a:lnTo>
                    <a:pt x="20" y="8"/>
                  </a:lnTo>
                  <a:lnTo>
                    <a:pt x="20" y="8"/>
                  </a:lnTo>
                  <a:lnTo>
                    <a:pt x="28" y="4"/>
                  </a:lnTo>
                  <a:lnTo>
                    <a:pt x="36" y="2"/>
                  </a:lnTo>
                  <a:lnTo>
                    <a:pt x="44" y="0"/>
                  </a:lnTo>
                  <a:lnTo>
                    <a:pt x="52" y="0"/>
                  </a:lnTo>
                  <a:lnTo>
                    <a:pt x="52" y="0"/>
                  </a:lnTo>
                  <a:lnTo>
                    <a:pt x="68" y="0"/>
                  </a:lnTo>
                  <a:lnTo>
                    <a:pt x="80" y="2"/>
                  </a:lnTo>
                  <a:lnTo>
                    <a:pt x="90" y="8"/>
                  </a:lnTo>
                  <a:lnTo>
                    <a:pt x="98" y="14"/>
                  </a:lnTo>
                  <a:lnTo>
                    <a:pt x="80" y="32"/>
                  </a:lnTo>
                  <a:lnTo>
                    <a:pt x="80" y="32"/>
                  </a:lnTo>
                  <a:lnTo>
                    <a:pt x="74" y="28"/>
                  </a:lnTo>
                  <a:lnTo>
                    <a:pt x="68" y="26"/>
                  </a:lnTo>
                  <a:lnTo>
                    <a:pt x="52" y="24"/>
                  </a:lnTo>
                  <a:lnTo>
                    <a:pt x="52" y="24"/>
                  </a:lnTo>
                  <a:lnTo>
                    <a:pt x="44" y="24"/>
                  </a:lnTo>
                  <a:lnTo>
                    <a:pt x="40" y="26"/>
                  </a:lnTo>
                  <a:lnTo>
                    <a:pt x="36" y="30"/>
                  </a:lnTo>
                  <a:lnTo>
                    <a:pt x="36" y="36"/>
                  </a:lnTo>
                  <a:lnTo>
                    <a:pt x="36" y="36"/>
                  </a:lnTo>
                  <a:lnTo>
                    <a:pt x="36" y="40"/>
                  </a:lnTo>
                  <a:lnTo>
                    <a:pt x="38" y="42"/>
                  </a:lnTo>
                  <a:lnTo>
                    <a:pt x="42" y="44"/>
                  </a:lnTo>
                  <a:lnTo>
                    <a:pt x="48" y="46"/>
                  </a:lnTo>
                  <a:lnTo>
                    <a:pt x="66" y="48"/>
                  </a:lnTo>
                  <a:lnTo>
                    <a:pt x="66" y="48"/>
                  </a:lnTo>
                  <a:lnTo>
                    <a:pt x="82" y="50"/>
                  </a:lnTo>
                  <a:lnTo>
                    <a:pt x="88" y="54"/>
                  </a:lnTo>
                  <a:lnTo>
                    <a:pt x="94" y="58"/>
                  </a:lnTo>
                  <a:lnTo>
                    <a:pt x="98" y="62"/>
                  </a:lnTo>
                  <a:lnTo>
                    <a:pt x="100" y="68"/>
                  </a:lnTo>
                  <a:lnTo>
                    <a:pt x="102" y="74"/>
                  </a:lnTo>
                  <a:lnTo>
                    <a:pt x="102" y="82"/>
                  </a:lnTo>
                  <a:lnTo>
                    <a:pt x="102" y="8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33" name="Freeform 23"/>
            <p:cNvSpPr>
              <a:spLocks/>
            </p:cNvSpPr>
            <p:nvPr/>
          </p:nvSpPr>
          <p:spPr bwMode="auto">
            <a:xfrm>
              <a:off x="3102" y="1841"/>
              <a:ext cx="64" cy="166"/>
            </a:xfrm>
            <a:custGeom>
              <a:avLst/>
              <a:gdLst/>
              <a:ahLst/>
              <a:cxnLst>
                <a:cxn ang="0">
                  <a:pos x="64" y="72"/>
                </a:cxn>
                <a:cxn ang="0">
                  <a:pos x="42" y="72"/>
                </a:cxn>
                <a:cxn ang="0">
                  <a:pos x="42" y="166"/>
                </a:cxn>
                <a:cxn ang="0">
                  <a:pos x="12" y="166"/>
                </a:cxn>
                <a:cxn ang="0">
                  <a:pos x="12" y="72"/>
                </a:cxn>
                <a:cxn ang="0">
                  <a:pos x="0" y="72"/>
                </a:cxn>
                <a:cxn ang="0">
                  <a:pos x="0" y="50"/>
                </a:cxn>
                <a:cxn ang="0">
                  <a:pos x="12" y="50"/>
                </a:cxn>
                <a:cxn ang="0">
                  <a:pos x="12" y="36"/>
                </a:cxn>
                <a:cxn ang="0">
                  <a:pos x="12" y="36"/>
                </a:cxn>
                <a:cxn ang="0">
                  <a:pos x="14" y="22"/>
                </a:cxn>
                <a:cxn ang="0">
                  <a:pos x="20" y="12"/>
                </a:cxn>
                <a:cxn ang="0">
                  <a:pos x="20" y="12"/>
                </a:cxn>
                <a:cxn ang="0">
                  <a:pos x="26" y="6"/>
                </a:cxn>
                <a:cxn ang="0">
                  <a:pos x="32" y="4"/>
                </a:cxn>
                <a:cxn ang="0">
                  <a:pos x="40" y="2"/>
                </a:cxn>
                <a:cxn ang="0">
                  <a:pos x="48" y="0"/>
                </a:cxn>
                <a:cxn ang="0">
                  <a:pos x="64" y="0"/>
                </a:cxn>
                <a:cxn ang="0">
                  <a:pos x="64" y="26"/>
                </a:cxn>
                <a:cxn ang="0">
                  <a:pos x="52" y="26"/>
                </a:cxn>
                <a:cxn ang="0">
                  <a:pos x="52" y="26"/>
                </a:cxn>
                <a:cxn ang="0">
                  <a:pos x="48" y="26"/>
                </a:cxn>
                <a:cxn ang="0">
                  <a:pos x="46" y="28"/>
                </a:cxn>
                <a:cxn ang="0">
                  <a:pos x="44" y="32"/>
                </a:cxn>
                <a:cxn ang="0">
                  <a:pos x="42" y="36"/>
                </a:cxn>
                <a:cxn ang="0">
                  <a:pos x="42" y="50"/>
                </a:cxn>
                <a:cxn ang="0">
                  <a:pos x="64" y="50"/>
                </a:cxn>
                <a:cxn ang="0">
                  <a:pos x="64" y="72"/>
                </a:cxn>
              </a:cxnLst>
              <a:rect l="0" t="0" r="r" b="b"/>
              <a:pathLst>
                <a:path w="64" h="166">
                  <a:moveTo>
                    <a:pt x="64" y="72"/>
                  </a:moveTo>
                  <a:lnTo>
                    <a:pt x="42" y="72"/>
                  </a:lnTo>
                  <a:lnTo>
                    <a:pt x="42" y="166"/>
                  </a:lnTo>
                  <a:lnTo>
                    <a:pt x="12" y="166"/>
                  </a:lnTo>
                  <a:lnTo>
                    <a:pt x="12" y="72"/>
                  </a:lnTo>
                  <a:lnTo>
                    <a:pt x="0" y="72"/>
                  </a:lnTo>
                  <a:lnTo>
                    <a:pt x="0" y="50"/>
                  </a:lnTo>
                  <a:lnTo>
                    <a:pt x="12" y="50"/>
                  </a:lnTo>
                  <a:lnTo>
                    <a:pt x="12" y="36"/>
                  </a:lnTo>
                  <a:lnTo>
                    <a:pt x="12" y="36"/>
                  </a:lnTo>
                  <a:lnTo>
                    <a:pt x="14" y="22"/>
                  </a:lnTo>
                  <a:lnTo>
                    <a:pt x="20" y="12"/>
                  </a:lnTo>
                  <a:lnTo>
                    <a:pt x="20" y="12"/>
                  </a:lnTo>
                  <a:lnTo>
                    <a:pt x="26" y="6"/>
                  </a:lnTo>
                  <a:lnTo>
                    <a:pt x="32" y="4"/>
                  </a:lnTo>
                  <a:lnTo>
                    <a:pt x="40" y="2"/>
                  </a:lnTo>
                  <a:lnTo>
                    <a:pt x="48" y="0"/>
                  </a:lnTo>
                  <a:lnTo>
                    <a:pt x="64" y="0"/>
                  </a:lnTo>
                  <a:lnTo>
                    <a:pt x="64" y="26"/>
                  </a:lnTo>
                  <a:lnTo>
                    <a:pt x="52" y="26"/>
                  </a:lnTo>
                  <a:lnTo>
                    <a:pt x="52" y="26"/>
                  </a:lnTo>
                  <a:lnTo>
                    <a:pt x="48" y="26"/>
                  </a:lnTo>
                  <a:lnTo>
                    <a:pt x="46" y="28"/>
                  </a:lnTo>
                  <a:lnTo>
                    <a:pt x="44" y="32"/>
                  </a:lnTo>
                  <a:lnTo>
                    <a:pt x="42" y="36"/>
                  </a:lnTo>
                  <a:lnTo>
                    <a:pt x="42" y="50"/>
                  </a:lnTo>
                  <a:lnTo>
                    <a:pt x="64" y="50"/>
                  </a:lnTo>
                  <a:lnTo>
                    <a:pt x="64" y="7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34" name="Freeform 24"/>
            <p:cNvSpPr>
              <a:spLocks noEditPoints="1"/>
            </p:cNvSpPr>
            <p:nvPr/>
          </p:nvSpPr>
          <p:spPr bwMode="auto">
            <a:xfrm>
              <a:off x="3184" y="1887"/>
              <a:ext cx="104" cy="122"/>
            </a:xfrm>
            <a:custGeom>
              <a:avLst/>
              <a:gdLst/>
              <a:ahLst/>
              <a:cxnLst>
                <a:cxn ang="0">
                  <a:pos x="28" y="70"/>
                </a:cxn>
                <a:cxn ang="0">
                  <a:pos x="30" y="80"/>
                </a:cxn>
                <a:cxn ang="0">
                  <a:pos x="36" y="88"/>
                </a:cxn>
                <a:cxn ang="0">
                  <a:pos x="56" y="96"/>
                </a:cxn>
                <a:cxn ang="0">
                  <a:pos x="62" y="96"/>
                </a:cxn>
                <a:cxn ang="0">
                  <a:pos x="76" y="90"/>
                </a:cxn>
                <a:cxn ang="0">
                  <a:pos x="100" y="102"/>
                </a:cxn>
                <a:cxn ang="0">
                  <a:pos x="90" y="112"/>
                </a:cxn>
                <a:cxn ang="0">
                  <a:pos x="80" y="116"/>
                </a:cxn>
                <a:cxn ang="0">
                  <a:pos x="54" y="122"/>
                </a:cxn>
                <a:cxn ang="0">
                  <a:pos x="42" y="120"/>
                </a:cxn>
                <a:cxn ang="0">
                  <a:pos x="22" y="112"/>
                </a:cxn>
                <a:cxn ang="0">
                  <a:pos x="8" y="98"/>
                </a:cxn>
                <a:cxn ang="0">
                  <a:pos x="0" y="74"/>
                </a:cxn>
                <a:cxn ang="0">
                  <a:pos x="0" y="60"/>
                </a:cxn>
                <a:cxn ang="0">
                  <a:pos x="4" y="34"/>
                </a:cxn>
                <a:cxn ang="0">
                  <a:pos x="14" y="14"/>
                </a:cxn>
                <a:cxn ang="0">
                  <a:pos x="22" y="8"/>
                </a:cxn>
                <a:cxn ang="0">
                  <a:pos x="40" y="0"/>
                </a:cxn>
                <a:cxn ang="0">
                  <a:pos x="52" y="0"/>
                </a:cxn>
                <a:cxn ang="0">
                  <a:pos x="74" y="4"/>
                </a:cxn>
                <a:cxn ang="0">
                  <a:pos x="90" y="16"/>
                </a:cxn>
                <a:cxn ang="0">
                  <a:pos x="96" y="24"/>
                </a:cxn>
                <a:cxn ang="0">
                  <a:pos x="102" y="44"/>
                </a:cxn>
                <a:cxn ang="0">
                  <a:pos x="104" y="70"/>
                </a:cxn>
                <a:cxn ang="0">
                  <a:pos x="74" y="50"/>
                </a:cxn>
                <a:cxn ang="0">
                  <a:pos x="72" y="36"/>
                </a:cxn>
                <a:cxn ang="0">
                  <a:pos x="68" y="30"/>
                </a:cxn>
                <a:cxn ang="0">
                  <a:pos x="58" y="24"/>
                </a:cxn>
                <a:cxn ang="0">
                  <a:pos x="52" y="24"/>
                </a:cxn>
                <a:cxn ang="0">
                  <a:pos x="40" y="28"/>
                </a:cxn>
                <a:cxn ang="0">
                  <a:pos x="32" y="36"/>
                </a:cxn>
                <a:cxn ang="0">
                  <a:pos x="30" y="42"/>
                </a:cxn>
                <a:cxn ang="0">
                  <a:pos x="74" y="50"/>
                </a:cxn>
              </a:cxnLst>
              <a:rect l="0" t="0" r="r" b="b"/>
              <a:pathLst>
                <a:path w="104" h="122">
                  <a:moveTo>
                    <a:pt x="104" y="70"/>
                  </a:moveTo>
                  <a:lnTo>
                    <a:pt x="28" y="70"/>
                  </a:lnTo>
                  <a:lnTo>
                    <a:pt x="28" y="70"/>
                  </a:lnTo>
                  <a:lnTo>
                    <a:pt x="30" y="80"/>
                  </a:lnTo>
                  <a:lnTo>
                    <a:pt x="36" y="88"/>
                  </a:lnTo>
                  <a:lnTo>
                    <a:pt x="36" y="88"/>
                  </a:lnTo>
                  <a:lnTo>
                    <a:pt x="44" y="94"/>
                  </a:lnTo>
                  <a:lnTo>
                    <a:pt x="56" y="96"/>
                  </a:lnTo>
                  <a:lnTo>
                    <a:pt x="56" y="96"/>
                  </a:lnTo>
                  <a:lnTo>
                    <a:pt x="62" y="96"/>
                  </a:lnTo>
                  <a:lnTo>
                    <a:pt x="70" y="94"/>
                  </a:lnTo>
                  <a:lnTo>
                    <a:pt x="76" y="90"/>
                  </a:lnTo>
                  <a:lnTo>
                    <a:pt x="82" y="86"/>
                  </a:lnTo>
                  <a:lnTo>
                    <a:pt x="100" y="102"/>
                  </a:lnTo>
                  <a:lnTo>
                    <a:pt x="100" y="102"/>
                  </a:lnTo>
                  <a:lnTo>
                    <a:pt x="90" y="112"/>
                  </a:lnTo>
                  <a:lnTo>
                    <a:pt x="80" y="116"/>
                  </a:lnTo>
                  <a:lnTo>
                    <a:pt x="80" y="116"/>
                  </a:lnTo>
                  <a:lnTo>
                    <a:pt x="70" y="120"/>
                  </a:lnTo>
                  <a:lnTo>
                    <a:pt x="54" y="122"/>
                  </a:lnTo>
                  <a:lnTo>
                    <a:pt x="54" y="122"/>
                  </a:lnTo>
                  <a:lnTo>
                    <a:pt x="42" y="120"/>
                  </a:lnTo>
                  <a:lnTo>
                    <a:pt x="30" y="118"/>
                  </a:lnTo>
                  <a:lnTo>
                    <a:pt x="22" y="112"/>
                  </a:lnTo>
                  <a:lnTo>
                    <a:pt x="14" y="106"/>
                  </a:lnTo>
                  <a:lnTo>
                    <a:pt x="8" y="98"/>
                  </a:lnTo>
                  <a:lnTo>
                    <a:pt x="2" y="88"/>
                  </a:lnTo>
                  <a:lnTo>
                    <a:pt x="0" y="74"/>
                  </a:lnTo>
                  <a:lnTo>
                    <a:pt x="0" y="60"/>
                  </a:lnTo>
                  <a:lnTo>
                    <a:pt x="0" y="60"/>
                  </a:lnTo>
                  <a:lnTo>
                    <a:pt x="0" y="46"/>
                  </a:lnTo>
                  <a:lnTo>
                    <a:pt x="4" y="34"/>
                  </a:lnTo>
                  <a:lnTo>
                    <a:pt x="8" y="24"/>
                  </a:lnTo>
                  <a:lnTo>
                    <a:pt x="14" y="14"/>
                  </a:lnTo>
                  <a:lnTo>
                    <a:pt x="14" y="14"/>
                  </a:lnTo>
                  <a:lnTo>
                    <a:pt x="22" y="8"/>
                  </a:lnTo>
                  <a:lnTo>
                    <a:pt x="30" y="4"/>
                  </a:lnTo>
                  <a:lnTo>
                    <a:pt x="40" y="0"/>
                  </a:lnTo>
                  <a:lnTo>
                    <a:pt x="52" y="0"/>
                  </a:lnTo>
                  <a:lnTo>
                    <a:pt x="52" y="0"/>
                  </a:lnTo>
                  <a:lnTo>
                    <a:pt x="64" y="0"/>
                  </a:lnTo>
                  <a:lnTo>
                    <a:pt x="74" y="4"/>
                  </a:lnTo>
                  <a:lnTo>
                    <a:pt x="82" y="8"/>
                  </a:lnTo>
                  <a:lnTo>
                    <a:pt x="90" y="16"/>
                  </a:lnTo>
                  <a:lnTo>
                    <a:pt x="90" y="16"/>
                  </a:lnTo>
                  <a:lnTo>
                    <a:pt x="96" y="24"/>
                  </a:lnTo>
                  <a:lnTo>
                    <a:pt x="100" y="34"/>
                  </a:lnTo>
                  <a:lnTo>
                    <a:pt x="102" y="44"/>
                  </a:lnTo>
                  <a:lnTo>
                    <a:pt x="104" y="56"/>
                  </a:lnTo>
                  <a:lnTo>
                    <a:pt x="104" y="70"/>
                  </a:lnTo>
                  <a:close/>
                  <a:moveTo>
                    <a:pt x="74" y="50"/>
                  </a:moveTo>
                  <a:lnTo>
                    <a:pt x="74" y="50"/>
                  </a:lnTo>
                  <a:lnTo>
                    <a:pt x="74" y="42"/>
                  </a:lnTo>
                  <a:lnTo>
                    <a:pt x="72" y="36"/>
                  </a:lnTo>
                  <a:lnTo>
                    <a:pt x="72" y="36"/>
                  </a:lnTo>
                  <a:lnTo>
                    <a:pt x="68" y="30"/>
                  </a:lnTo>
                  <a:lnTo>
                    <a:pt x="64" y="28"/>
                  </a:lnTo>
                  <a:lnTo>
                    <a:pt x="58" y="24"/>
                  </a:lnTo>
                  <a:lnTo>
                    <a:pt x="52" y="24"/>
                  </a:lnTo>
                  <a:lnTo>
                    <a:pt x="52" y="24"/>
                  </a:lnTo>
                  <a:lnTo>
                    <a:pt x="44" y="24"/>
                  </a:lnTo>
                  <a:lnTo>
                    <a:pt x="40" y="28"/>
                  </a:lnTo>
                  <a:lnTo>
                    <a:pt x="34" y="30"/>
                  </a:lnTo>
                  <a:lnTo>
                    <a:pt x="32" y="36"/>
                  </a:lnTo>
                  <a:lnTo>
                    <a:pt x="32" y="36"/>
                  </a:lnTo>
                  <a:lnTo>
                    <a:pt x="30" y="42"/>
                  </a:lnTo>
                  <a:lnTo>
                    <a:pt x="28" y="50"/>
                  </a:lnTo>
                  <a:lnTo>
                    <a:pt x="74" y="5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35" name="Freeform 25"/>
            <p:cNvSpPr>
              <a:spLocks/>
            </p:cNvSpPr>
            <p:nvPr/>
          </p:nvSpPr>
          <p:spPr bwMode="auto">
            <a:xfrm>
              <a:off x="3316" y="1887"/>
              <a:ext cx="86" cy="120"/>
            </a:xfrm>
            <a:custGeom>
              <a:avLst/>
              <a:gdLst/>
              <a:ahLst/>
              <a:cxnLst>
                <a:cxn ang="0">
                  <a:pos x="86" y="10"/>
                </a:cxn>
                <a:cxn ang="0">
                  <a:pos x="64" y="34"/>
                </a:cxn>
                <a:cxn ang="0">
                  <a:pos x="64" y="34"/>
                </a:cxn>
                <a:cxn ang="0">
                  <a:pos x="56" y="28"/>
                </a:cxn>
                <a:cxn ang="0">
                  <a:pos x="48" y="26"/>
                </a:cxn>
                <a:cxn ang="0">
                  <a:pos x="48" y="26"/>
                </a:cxn>
                <a:cxn ang="0">
                  <a:pos x="42" y="28"/>
                </a:cxn>
                <a:cxn ang="0">
                  <a:pos x="36" y="32"/>
                </a:cxn>
                <a:cxn ang="0">
                  <a:pos x="36" y="32"/>
                </a:cxn>
                <a:cxn ang="0">
                  <a:pos x="30" y="38"/>
                </a:cxn>
                <a:cxn ang="0">
                  <a:pos x="30" y="48"/>
                </a:cxn>
                <a:cxn ang="0">
                  <a:pos x="30" y="120"/>
                </a:cxn>
                <a:cxn ang="0">
                  <a:pos x="0" y="120"/>
                </a:cxn>
                <a:cxn ang="0">
                  <a:pos x="0" y="0"/>
                </a:cxn>
                <a:cxn ang="0">
                  <a:pos x="28" y="0"/>
                </a:cxn>
                <a:cxn ang="0">
                  <a:pos x="28" y="12"/>
                </a:cxn>
                <a:cxn ang="0">
                  <a:pos x="28" y="12"/>
                </a:cxn>
                <a:cxn ang="0">
                  <a:pos x="34" y="6"/>
                </a:cxn>
                <a:cxn ang="0">
                  <a:pos x="42" y="2"/>
                </a:cxn>
                <a:cxn ang="0">
                  <a:pos x="50" y="0"/>
                </a:cxn>
                <a:cxn ang="0">
                  <a:pos x="58" y="0"/>
                </a:cxn>
                <a:cxn ang="0">
                  <a:pos x="58" y="0"/>
                </a:cxn>
                <a:cxn ang="0">
                  <a:pos x="66" y="0"/>
                </a:cxn>
                <a:cxn ang="0">
                  <a:pos x="74" y="2"/>
                </a:cxn>
                <a:cxn ang="0">
                  <a:pos x="80" y="6"/>
                </a:cxn>
                <a:cxn ang="0">
                  <a:pos x="86" y="10"/>
                </a:cxn>
                <a:cxn ang="0">
                  <a:pos x="86" y="10"/>
                </a:cxn>
              </a:cxnLst>
              <a:rect l="0" t="0" r="r" b="b"/>
              <a:pathLst>
                <a:path w="86" h="120">
                  <a:moveTo>
                    <a:pt x="86" y="10"/>
                  </a:moveTo>
                  <a:lnTo>
                    <a:pt x="64" y="34"/>
                  </a:lnTo>
                  <a:lnTo>
                    <a:pt x="64" y="34"/>
                  </a:lnTo>
                  <a:lnTo>
                    <a:pt x="56" y="28"/>
                  </a:lnTo>
                  <a:lnTo>
                    <a:pt x="48" y="26"/>
                  </a:lnTo>
                  <a:lnTo>
                    <a:pt x="48" y="26"/>
                  </a:lnTo>
                  <a:lnTo>
                    <a:pt x="42" y="28"/>
                  </a:lnTo>
                  <a:lnTo>
                    <a:pt x="36" y="32"/>
                  </a:lnTo>
                  <a:lnTo>
                    <a:pt x="36" y="32"/>
                  </a:lnTo>
                  <a:lnTo>
                    <a:pt x="30" y="38"/>
                  </a:lnTo>
                  <a:lnTo>
                    <a:pt x="30" y="48"/>
                  </a:lnTo>
                  <a:lnTo>
                    <a:pt x="30" y="120"/>
                  </a:lnTo>
                  <a:lnTo>
                    <a:pt x="0" y="120"/>
                  </a:lnTo>
                  <a:lnTo>
                    <a:pt x="0" y="0"/>
                  </a:lnTo>
                  <a:lnTo>
                    <a:pt x="28" y="0"/>
                  </a:lnTo>
                  <a:lnTo>
                    <a:pt x="28" y="12"/>
                  </a:lnTo>
                  <a:lnTo>
                    <a:pt x="28" y="12"/>
                  </a:lnTo>
                  <a:lnTo>
                    <a:pt x="34" y="6"/>
                  </a:lnTo>
                  <a:lnTo>
                    <a:pt x="42" y="2"/>
                  </a:lnTo>
                  <a:lnTo>
                    <a:pt x="50" y="0"/>
                  </a:lnTo>
                  <a:lnTo>
                    <a:pt x="58" y="0"/>
                  </a:lnTo>
                  <a:lnTo>
                    <a:pt x="58" y="0"/>
                  </a:lnTo>
                  <a:lnTo>
                    <a:pt x="66" y="0"/>
                  </a:lnTo>
                  <a:lnTo>
                    <a:pt x="74" y="2"/>
                  </a:lnTo>
                  <a:lnTo>
                    <a:pt x="80" y="6"/>
                  </a:lnTo>
                  <a:lnTo>
                    <a:pt x="86" y="10"/>
                  </a:lnTo>
                  <a:lnTo>
                    <a:pt x="86" y="1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36" name="Freeform 26"/>
            <p:cNvSpPr>
              <a:spLocks/>
            </p:cNvSpPr>
            <p:nvPr/>
          </p:nvSpPr>
          <p:spPr bwMode="auto">
            <a:xfrm>
              <a:off x="3412" y="1887"/>
              <a:ext cx="90" cy="120"/>
            </a:xfrm>
            <a:custGeom>
              <a:avLst/>
              <a:gdLst/>
              <a:ahLst/>
              <a:cxnLst>
                <a:cxn ang="0">
                  <a:pos x="90" y="120"/>
                </a:cxn>
                <a:cxn ang="0">
                  <a:pos x="0" y="120"/>
                </a:cxn>
                <a:cxn ang="0">
                  <a:pos x="0" y="98"/>
                </a:cxn>
                <a:cxn ang="0">
                  <a:pos x="52" y="28"/>
                </a:cxn>
                <a:cxn ang="0">
                  <a:pos x="2" y="28"/>
                </a:cxn>
                <a:cxn ang="0">
                  <a:pos x="2" y="0"/>
                </a:cxn>
                <a:cxn ang="0">
                  <a:pos x="90" y="0"/>
                </a:cxn>
                <a:cxn ang="0">
                  <a:pos x="90" y="24"/>
                </a:cxn>
                <a:cxn ang="0">
                  <a:pos x="38" y="94"/>
                </a:cxn>
                <a:cxn ang="0">
                  <a:pos x="90" y="94"/>
                </a:cxn>
                <a:cxn ang="0">
                  <a:pos x="90" y="120"/>
                </a:cxn>
              </a:cxnLst>
              <a:rect l="0" t="0" r="r" b="b"/>
              <a:pathLst>
                <a:path w="90" h="120">
                  <a:moveTo>
                    <a:pt x="90" y="120"/>
                  </a:moveTo>
                  <a:lnTo>
                    <a:pt x="0" y="120"/>
                  </a:lnTo>
                  <a:lnTo>
                    <a:pt x="0" y="98"/>
                  </a:lnTo>
                  <a:lnTo>
                    <a:pt x="52" y="28"/>
                  </a:lnTo>
                  <a:lnTo>
                    <a:pt x="2" y="28"/>
                  </a:lnTo>
                  <a:lnTo>
                    <a:pt x="2" y="0"/>
                  </a:lnTo>
                  <a:lnTo>
                    <a:pt x="90" y="0"/>
                  </a:lnTo>
                  <a:lnTo>
                    <a:pt x="90" y="24"/>
                  </a:lnTo>
                  <a:lnTo>
                    <a:pt x="38" y="94"/>
                  </a:lnTo>
                  <a:lnTo>
                    <a:pt x="90" y="94"/>
                  </a:lnTo>
                  <a:lnTo>
                    <a:pt x="90"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37" name="Freeform 27"/>
            <p:cNvSpPr>
              <a:spLocks noEditPoints="1"/>
            </p:cNvSpPr>
            <p:nvPr/>
          </p:nvSpPr>
          <p:spPr bwMode="auto">
            <a:xfrm>
              <a:off x="3524" y="1887"/>
              <a:ext cx="104" cy="122"/>
            </a:xfrm>
            <a:custGeom>
              <a:avLst/>
              <a:gdLst/>
              <a:ahLst/>
              <a:cxnLst>
                <a:cxn ang="0">
                  <a:pos x="28" y="70"/>
                </a:cxn>
                <a:cxn ang="0">
                  <a:pos x="30" y="80"/>
                </a:cxn>
                <a:cxn ang="0">
                  <a:pos x="36" y="88"/>
                </a:cxn>
                <a:cxn ang="0">
                  <a:pos x="56" y="96"/>
                </a:cxn>
                <a:cxn ang="0">
                  <a:pos x="62" y="96"/>
                </a:cxn>
                <a:cxn ang="0">
                  <a:pos x="76" y="90"/>
                </a:cxn>
                <a:cxn ang="0">
                  <a:pos x="100" y="102"/>
                </a:cxn>
                <a:cxn ang="0">
                  <a:pos x="90" y="112"/>
                </a:cxn>
                <a:cxn ang="0">
                  <a:pos x="82" y="116"/>
                </a:cxn>
                <a:cxn ang="0">
                  <a:pos x="54" y="122"/>
                </a:cxn>
                <a:cxn ang="0">
                  <a:pos x="42" y="120"/>
                </a:cxn>
                <a:cxn ang="0">
                  <a:pos x="22" y="112"/>
                </a:cxn>
                <a:cxn ang="0">
                  <a:pos x="8" y="98"/>
                </a:cxn>
                <a:cxn ang="0">
                  <a:pos x="0" y="74"/>
                </a:cxn>
                <a:cxn ang="0">
                  <a:pos x="0" y="60"/>
                </a:cxn>
                <a:cxn ang="0">
                  <a:pos x="4" y="34"/>
                </a:cxn>
                <a:cxn ang="0">
                  <a:pos x="14" y="14"/>
                </a:cxn>
                <a:cxn ang="0">
                  <a:pos x="22" y="8"/>
                </a:cxn>
                <a:cxn ang="0">
                  <a:pos x="40" y="0"/>
                </a:cxn>
                <a:cxn ang="0">
                  <a:pos x="52" y="0"/>
                </a:cxn>
                <a:cxn ang="0">
                  <a:pos x="74" y="4"/>
                </a:cxn>
                <a:cxn ang="0">
                  <a:pos x="90" y="16"/>
                </a:cxn>
                <a:cxn ang="0">
                  <a:pos x="96" y="24"/>
                </a:cxn>
                <a:cxn ang="0">
                  <a:pos x="102" y="44"/>
                </a:cxn>
                <a:cxn ang="0">
                  <a:pos x="104" y="70"/>
                </a:cxn>
                <a:cxn ang="0">
                  <a:pos x="74" y="50"/>
                </a:cxn>
                <a:cxn ang="0">
                  <a:pos x="72" y="36"/>
                </a:cxn>
                <a:cxn ang="0">
                  <a:pos x="68" y="30"/>
                </a:cxn>
                <a:cxn ang="0">
                  <a:pos x="58" y="24"/>
                </a:cxn>
                <a:cxn ang="0">
                  <a:pos x="52" y="24"/>
                </a:cxn>
                <a:cxn ang="0">
                  <a:pos x="40" y="28"/>
                </a:cxn>
                <a:cxn ang="0">
                  <a:pos x="32" y="36"/>
                </a:cxn>
                <a:cxn ang="0">
                  <a:pos x="30" y="42"/>
                </a:cxn>
                <a:cxn ang="0">
                  <a:pos x="74" y="50"/>
                </a:cxn>
              </a:cxnLst>
              <a:rect l="0" t="0" r="r" b="b"/>
              <a:pathLst>
                <a:path w="104" h="122">
                  <a:moveTo>
                    <a:pt x="104" y="70"/>
                  </a:moveTo>
                  <a:lnTo>
                    <a:pt x="28" y="70"/>
                  </a:lnTo>
                  <a:lnTo>
                    <a:pt x="28" y="70"/>
                  </a:lnTo>
                  <a:lnTo>
                    <a:pt x="30" y="80"/>
                  </a:lnTo>
                  <a:lnTo>
                    <a:pt x="36" y="88"/>
                  </a:lnTo>
                  <a:lnTo>
                    <a:pt x="36" y="88"/>
                  </a:lnTo>
                  <a:lnTo>
                    <a:pt x="44" y="94"/>
                  </a:lnTo>
                  <a:lnTo>
                    <a:pt x="56" y="96"/>
                  </a:lnTo>
                  <a:lnTo>
                    <a:pt x="56" y="96"/>
                  </a:lnTo>
                  <a:lnTo>
                    <a:pt x="62" y="96"/>
                  </a:lnTo>
                  <a:lnTo>
                    <a:pt x="70" y="94"/>
                  </a:lnTo>
                  <a:lnTo>
                    <a:pt x="76" y="90"/>
                  </a:lnTo>
                  <a:lnTo>
                    <a:pt x="82" y="86"/>
                  </a:lnTo>
                  <a:lnTo>
                    <a:pt x="100" y="102"/>
                  </a:lnTo>
                  <a:lnTo>
                    <a:pt x="100" y="102"/>
                  </a:lnTo>
                  <a:lnTo>
                    <a:pt x="90" y="112"/>
                  </a:lnTo>
                  <a:lnTo>
                    <a:pt x="82" y="116"/>
                  </a:lnTo>
                  <a:lnTo>
                    <a:pt x="82" y="116"/>
                  </a:lnTo>
                  <a:lnTo>
                    <a:pt x="70" y="120"/>
                  </a:lnTo>
                  <a:lnTo>
                    <a:pt x="54" y="122"/>
                  </a:lnTo>
                  <a:lnTo>
                    <a:pt x="54" y="122"/>
                  </a:lnTo>
                  <a:lnTo>
                    <a:pt x="42" y="120"/>
                  </a:lnTo>
                  <a:lnTo>
                    <a:pt x="30" y="118"/>
                  </a:lnTo>
                  <a:lnTo>
                    <a:pt x="22" y="112"/>
                  </a:lnTo>
                  <a:lnTo>
                    <a:pt x="14" y="106"/>
                  </a:lnTo>
                  <a:lnTo>
                    <a:pt x="8" y="98"/>
                  </a:lnTo>
                  <a:lnTo>
                    <a:pt x="2" y="88"/>
                  </a:lnTo>
                  <a:lnTo>
                    <a:pt x="0" y="74"/>
                  </a:lnTo>
                  <a:lnTo>
                    <a:pt x="0" y="60"/>
                  </a:lnTo>
                  <a:lnTo>
                    <a:pt x="0" y="60"/>
                  </a:lnTo>
                  <a:lnTo>
                    <a:pt x="0" y="46"/>
                  </a:lnTo>
                  <a:lnTo>
                    <a:pt x="4" y="34"/>
                  </a:lnTo>
                  <a:lnTo>
                    <a:pt x="8" y="24"/>
                  </a:lnTo>
                  <a:lnTo>
                    <a:pt x="14" y="14"/>
                  </a:lnTo>
                  <a:lnTo>
                    <a:pt x="14" y="14"/>
                  </a:lnTo>
                  <a:lnTo>
                    <a:pt x="22" y="8"/>
                  </a:lnTo>
                  <a:lnTo>
                    <a:pt x="30" y="4"/>
                  </a:lnTo>
                  <a:lnTo>
                    <a:pt x="40" y="0"/>
                  </a:lnTo>
                  <a:lnTo>
                    <a:pt x="52" y="0"/>
                  </a:lnTo>
                  <a:lnTo>
                    <a:pt x="52" y="0"/>
                  </a:lnTo>
                  <a:lnTo>
                    <a:pt x="64" y="0"/>
                  </a:lnTo>
                  <a:lnTo>
                    <a:pt x="74" y="4"/>
                  </a:lnTo>
                  <a:lnTo>
                    <a:pt x="82" y="8"/>
                  </a:lnTo>
                  <a:lnTo>
                    <a:pt x="90" y="16"/>
                  </a:lnTo>
                  <a:lnTo>
                    <a:pt x="90" y="16"/>
                  </a:lnTo>
                  <a:lnTo>
                    <a:pt x="96" y="24"/>
                  </a:lnTo>
                  <a:lnTo>
                    <a:pt x="100" y="34"/>
                  </a:lnTo>
                  <a:lnTo>
                    <a:pt x="102" y="44"/>
                  </a:lnTo>
                  <a:lnTo>
                    <a:pt x="104" y="56"/>
                  </a:lnTo>
                  <a:lnTo>
                    <a:pt x="104" y="70"/>
                  </a:lnTo>
                  <a:close/>
                  <a:moveTo>
                    <a:pt x="74" y="50"/>
                  </a:moveTo>
                  <a:lnTo>
                    <a:pt x="74" y="50"/>
                  </a:lnTo>
                  <a:lnTo>
                    <a:pt x="74" y="42"/>
                  </a:lnTo>
                  <a:lnTo>
                    <a:pt x="72" y="36"/>
                  </a:lnTo>
                  <a:lnTo>
                    <a:pt x="72" y="36"/>
                  </a:lnTo>
                  <a:lnTo>
                    <a:pt x="68" y="30"/>
                  </a:lnTo>
                  <a:lnTo>
                    <a:pt x="64" y="28"/>
                  </a:lnTo>
                  <a:lnTo>
                    <a:pt x="58" y="24"/>
                  </a:lnTo>
                  <a:lnTo>
                    <a:pt x="52" y="24"/>
                  </a:lnTo>
                  <a:lnTo>
                    <a:pt x="52" y="24"/>
                  </a:lnTo>
                  <a:lnTo>
                    <a:pt x="44" y="24"/>
                  </a:lnTo>
                  <a:lnTo>
                    <a:pt x="40" y="28"/>
                  </a:lnTo>
                  <a:lnTo>
                    <a:pt x="34" y="30"/>
                  </a:lnTo>
                  <a:lnTo>
                    <a:pt x="32" y="36"/>
                  </a:lnTo>
                  <a:lnTo>
                    <a:pt x="32" y="36"/>
                  </a:lnTo>
                  <a:lnTo>
                    <a:pt x="30" y="42"/>
                  </a:lnTo>
                  <a:lnTo>
                    <a:pt x="28" y="50"/>
                  </a:lnTo>
                  <a:lnTo>
                    <a:pt x="74" y="5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38" name="Freeform 28"/>
            <p:cNvSpPr>
              <a:spLocks/>
            </p:cNvSpPr>
            <p:nvPr/>
          </p:nvSpPr>
          <p:spPr bwMode="auto">
            <a:xfrm>
              <a:off x="3656" y="1887"/>
              <a:ext cx="98" cy="120"/>
            </a:xfrm>
            <a:custGeom>
              <a:avLst/>
              <a:gdLst/>
              <a:ahLst/>
              <a:cxnLst>
                <a:cxn ang="0">
                  <a:pos x="98" y="120"/>
                </a:cxn>
                <a:cxn ang="0">
                  <a:pos x="68" y="120"/>
                </a:cxn>
                <a:cxn ang="0">
                  <a:pos x="68" y="48"/>
                </a:cxn>
                <a:cxn ang="0">
                  <a:pos x="68" y="48"/>
                </a:cxn>
                <a:cxn ang="0">
                  <a:pos x="68" y="38"/>
                </a:cxn>
                <a:cxn ang="0">
                  <a:pos x="62" y="30"/>
                </a:cxn>
                <a:cxn ang="0">
                  <a:pos x="62" y="30"/>
                </a:cxn>
                <a:cxn ang="0">
                  <a:pos x="56" y="28"/>
                </a:cxn>
                <a:cxn ang="0">
                  <a:pos x="50" y="26"/>
                </a:cxn>
                <a:cxn ang="0">
                  <a:pos x="50" y="26"/>
                </a:cxn>
                <a:cxn ang="0">
                  <a:pos x="42" y="28"/>
                </a:cxn>
                <a:cxn ang="0">
                  <a:pos x="36" y="30"/>
                </a:cxn>
                <a:cxn ang="0">
                  <a:pos x="36" y="30"/>
                </a:cxn>
                <a:cxn ang="0">
                  <a:pos x="30" y="38"/>
                </a:cxn>
                <a:cxn ang="0">
                  <a:pos x="30" y="48"/>
                </a:cxn>
                <a:cxn ang="0">
                  <a:pos x="30" y="120"/>
                </a:cxn>
                <a:cxn ang="0">
                  <a:pos x="0" y="120"/>
                </a:cxn>
                <a:cxn ang="0">
                  <a:pos x="0" y="0"/>
                </a:cxn>
                <a:cxn ang="0">
                  <a:pos x="28" y="0"/>
                </a:cxn>
                <a:cxn ang="0">
                  <a:pos x="28" y="12"/>
                </a:cxn>
                <a:cxn ang="0">
                  <a:pos x="28" y="12"/>
                </a:cxn>
                <a:cxn ang="0">
                  <a:pos x="34" y="6"/>
                </a:cxn>
                <a:cxn ang="0">
                  <a:pos x="42" y="2"/>
                </a:cxn>
                <a:cxn ang="0">
                  <a:pos x="50" y="0"/>
                </a:cxn>
                <a:cxn ang="0">
                  <a:pos x="58" y="0"/>
                </a:cxn>
                <a:cxn ang="0">
                  <a:pos x="58" y="0"/>
                </a:cxn>
                <a:cxn ang="0">
                  <a:pos x="66" y="0"/>
                </a:cxn>
                <a:cxn ang="0">
                  <a:pos x="74" y="2"/>
                </a:cxn>
                <a:cxn ang="0">
                  <a:pos x="80" y="6"/>
                </a:cxn>
                <a:cxn ang="0">
                  <a:pos x="86" y="10"/>
                </a:cxn>
                <a:cxn ang="0">
                  <a:pos x="86" y="10"/>
                </a:cxn>
                <a:cxn ang="0">
                  <a:pos x="92" y="16"/>
                </a:cxn>
                <a:cxn ang="0">
                  <a:pos x="96" y="24"/>
                </a:cxn>
                <a:cxn ang="0">
                  <a:pos x="98" y="34"/>
                </a:cxn>
                <a:cxn ang="0">
                  <a:pos x="98" y="44"/>
                </a:cxn>
                <a:cxn ang="0">
                  <a:pos x="98" y="120"/>
                </a:cxn>
              </a:cxnLst>
              <a:rect l="0" t="0" r="r" b="b"/>
              <a:pathLst>
                <a:path w="98" h="120">
                  <a:moveTo>
                    <a:pt x="98" y="120"/>
                  </a:moveTo>
                  <a:lnTo>
                    <a:pt x="68" y="120"/>
                  </a:lnTo>
                  <a:lnTo>
                    <a:pt x="68" y="48"/>
                  </a:lnTo>
                  <a:lnTo>
                    <a:pt x="68" y="48"/>
                  </a:lnTo>
                  <a:lnTo>
                    <a:pt x="68" y="38"/>
                  </a:lnTo>
                  <a:lnTo>
                    <a:pt x="62" y="30"/>
                  </a:lnTo>
                  <a:lnTo>
                    <a:pt x="62" y="30"/>
                  </a:lnTo>
                  <a:lnTo>
                    <a:pt x="56" y="28"/>
                  </a:lnTo>
                  <a:lnTo>
                    <a:pt x="50" y="26"/>
                  </a:lnTo>
                  <a:lnTo>
                    <a:pt x="50" y="26"/>
                  </a:lnTo>
                  <a:lnTo>
                    <a:pt x="42" y="28"/>
                  </a:lnTo>
                  <a:lnTo>
                    <a:pt x="36" y="30"/>
                  </a:lnTo>
                  <a:lnTo>
                    <a:pt x="36" y="30"/>
                  </a:lnTo>
                  <a:lnTo>
                    <a:pt x="30" y="38"/>
                  </a:lnTo>
                  <a:lnTo>
                    <a:pt x="30" y="48"/>
                  </a:lnTo>
                  <a:lnTo>
                    <a:pt x="30" y="120"/>
                  </a:lnTo>
                  <a:lnTo>
                    <a:pt x="0" y="120"/>
                  </a:lnTo>
                  <a:lnTo>
                    <a:pt x="0" y="0"/>
                  </a:lnTo>
                  <a:lnTo>
                    <a:pt x="28" y="0"/>
                  </a:lnTo>
                  <a:lnTo>
                    <a:pt x="28" y="12"/>
                  </a:lnTo>
                  <a:lnTo>
                    <a:pt x="28" y="12"/>
                  </a:lnTo>
                  <a:lnTo>
                    <a:pt x="34" y="6"/>
                  </a:lnTo>
                  <a:lnTo>
                    <a:pt x="42" y="2"/>
                  </a:lnTo>
                  <a:lnTo>
                    <a:pt x="50" y="0"/>
                  </a:lnTo>
                  <a:lnTo>
                    <a:pt x="58" y="0"/>
                  </a:lnTo>
                  <a:lnTo>
                    <a:pt x="58" y="0"/>
                  </a:lnTo>
                  <a:lnTo>
                    <a:pt x="66" y="0"/>
                  </a:lnTo>
                  <a:lnTo>
                    <a:pt x="74" y="2"/>
                  </a:lnTo>
                  <a:lnTo>
                    <a:pt x="80" y="6"/>
                  </a:lnTo>
                  <a:lnTo>
                    <a:pt x="86" y="10"/>
                  </a:lnTo>
                  <a:lnTo>
                    <a:pt x="86" y="10"/>
                  </a:lnTo>
                  <a:lnTo>
                    <a:pt x="92" y="16"/>
                  </a:lnTo>
                  <a:lnTo>
                    <a:pt x="96" y="24"/>
                  </a:lnTo>
                  <a:lnTo>
                    <a:pt x="98" y="34"/>
                  </a:lnTo>
                  <a:lnTo>
                    <a:pt x="98" y="44"/>
                  </a:lnTo>
                  <a:lnTo>
                    <a:pt x="98"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39" name="Freeform 29"/>
            <p:cNvSpPr>
              <a:spLocks/>
            </p:cNvSpPr>
            <p:nvPr/>
          </p:nvSpPr>
          <p:spPr bwMode="auto">
            <a:xfrm>
              <a:off x="3778" y="1855"/>
              <a:ext cx="62" cy="152"/>
            </a:xfrm>
            <a:custGeom>
              <a:avLst/>
              <a:gdLst/>
              <a:ahLst/>
              <a:cxnLst>
                <a:cxn ang="0">
                  <a:pos x="62" y="152"/>
                </a:cxn>
                <a:cxn ang="0">
                  <a:pos x="46" y="152"/>
                </a:cxn>
                <a:cxn ang="0">
                  <a:pos x="46" y="152"/>
                </a:cxn>
                <a:cxn ang="0">
                  <a:pos x="38" y="152"/>
                </a:cxn>
                <a:cxn ang="0">
                  <a:pos x="32" y="150"/>
                </a:cxn>
                <a:cxn ang="0">
                  <a:pos x="26" y="146"/>
                </a:cxn>
                <a:cxn ang="0">
                  <a:pos x="20" y="142"/>
                </a:cxn>
                <a:cxn ang="0">
                  <a:pos x="20" y="142"/>
                </a:cxn>
                <a:cxn ang="0">
                  <a:pos x="14" y="130"/>
                </a:cxn>
                <a:cxn ang="0">
                  <a:pos x="12" y="118"/>
                </a:cxn>
                <a:cxn ang="0">
                  <a:pos x="12" y="58"/>
                </a:cxn>
                <a:cxn ang="0">
                  <a:pos x="0" y="58"/>
                </a:cxn>
                <a:cxn ang="0">
                  <a:pos x="0" y="36"/>
                </a:cxn>
                <a:cxn ang="0">
                  <a:pos x="12" y="36"/>
                </a:cxn>
                <a:cxn ang="0">
                  <a:pos x="12" y="0"/>
                </a:cxn>
                <a:cxn ang="0">
                  <a:pos x="42" y="0"/>
                </a:cxn>
                <a:cxn ang="0">
                  <a:pos x="42" y="36"/>
                </a:cxn>
                <a:cxn ang="0">
                  <a:pos x="62" y="36"/>
                </a:cxn>
                <a:cxn ang="0">
                  <a:pos x="62" y="58"/>
                </a:cxn>
                <a:cxn ang="0">
                  <a:pos x="42" y="58"/>
                </a:cxn>
                <a:cxn ang="0">
                  <a:pos x="42" y="116"/>
                </a:cxn>
                <a:cxn ang="0">
                  <a:pos x="42" y="116"/>
                </a:cxn>
                <a:cxn ang="0">
                  <a:pos x="42" y="120"/>
                </a:cxn>
                <a:cxn ang="0">
                  <a:pos x="44" y="124"/>
                </a:cxn>
                <a:cxn ang="0">
                  <a:pos x="48" y="126"/>
                </a:cxn>
                <a:cxn ang="0">
                  <a:pos x="52" y="126"/>
                </a:cxn>
                <a:cxn ang="0">
                  <a:pos x="62" y="126"/>
                </a:cxn>
                <a:cxn ang="0">
                  <a:pos x="62" y="152"/>
                </a:cxn>
              </a:cxnLst>
              <a:rect l="0" t="0" r="r" b="b"/>
              <a:pathLst>
                <a:path w="62" h="152">
                  <a:moveTo>
                    <a:pt x="62" y="152"/>
                  </a:moveTo>
                  <a:lnTo>
                    <a:pt x="46" y="152"/>
                  </a:lnTo>
                  <a:lnTo>
                    <a:pt x="46" y="152"/>
                  </a:lnTo>
                  <a:lnTo>
                    <a:pt x="38" y="152"/>
                  </a:lnTo>
                  <a:lnTo>
                    <a:pt x="32" y="150"/>
                  </a:lnTo>
                  <a:lnTo>
                    <a:pt x="26" y="146"/>
                  </a:lnTo>
                  <a:lnTo>
                    <a:pt x="20" y="142"/>
                  </a:lnTo>
                  <a:lnTo>
                    <a:pt x="20" y="142"/>
                  </a:lnTo>
                  <a:lnTo>
                    <a:pt x="14" y="130"/>
                  </a:lnTo>
                  <a:lnTo>
                    <a:pt x="12" y="118"/>
                  </a:lnTo>
                  <a:lnTo>
                    <a:pt x="12" y="58"/>
                  </a:lnTo>
                  <a:lnTo>
                    <a:pt x="0" y="58"/>
                  </a:lnTo>
                  <a:lnTo>
                    <a:pt x="0" y="36"/>
                  </a:lnTo>
                  <a:lnTo>
                    <a:pt x="12" y="36"/>
                  </a:lnTo>
                  <a:lnTo>
                    <a:pt x="12" y="0"/>
                  </a:lnTo>
                  <a:lnTo>
                    <a:pt x="42" y="0"/>
                  </a:lnTo>
                  <a:lnTo>
                    <a:pt x="42" y="36"/>
                  </a:lnTo>
                  <a:lnTo>
                    <a:pt x="62" y="36"/>
                  </a:lnTo>
                  <a:lnTo>
                    <a:pt x="62" y="58"/>
                  </a:lnTo>
                  <a:lnTo>
                    <a:pt x="42" y="58"/>
                  </a:lnTo>
                  <a:lnTo>
                    <a:pt x="42" y="116"/>
                  </a:lnTo>
                  <a:lnTo>
                    <a:pt x="42" y="116"/>
                  </a:lnTo>
                  <a:lnTo>
                    <a:pt x="42" y="120"/>
                  </a:lnTo>
                  <a:lnTo>
                    <a:pt x="44" y="124"/>
                  </a:lnTo>
                  <a:lnTo>
                    <a:pt x="48" y="126"/>
                  </a:lnTo>
                  <a:lnTo>
                    <a:pt x="52" y="126"/>
                  </a:lnTo>
                  <a:lnTo>
                    <a:pt x="62" y="126"/>
                  </a:lnTo>
                  <a:lnTo>
                    <a:pt x="62" y="15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40" name="Freeform 30"/>
            <p:cNvSpPr>
              <a:spLocks/>
            </p:cNvSpPr>
            <p:nvPr/>
          </p:nvSpPr>
          <p:spPr bwMode="auto">
            <a:xfrm>
              <a:off x="3868" y="1887"/>
              <a:ext cx="88" cy="120"/>
            </a:xfrm>
            <a:custGeom>
              <a:avLst/>
              <a:gdLst/>
              <a:ahLst/>
              <a:cxnLst>
                <a:cxn ang="0">
                  <a:pos x="88" y="10"/>
                </a:cxn>
                <a:cxn ang="0">
                  <a:pos x="64" y="34"/>
                </a:cxn>
                <a:cxn ang="0">
                  <a:pos x="64" y="34"/>
                </a:cxn>
                <a:cxn ang="0">
                  <a:pos x="58" y="28"/>
                </a:cxn>
                <a:cxn ang="0">
                  <a:pos x="48" y="26"/>
                </a:cxn>
                <a:cxn ang="0">
                  <a:pos x="48" y="26"/>
                </a:cxn>
                <a:cxn ang="0">
                  <a:pos x="42" y="28"/>
                </a:cxn>
                <a:cxn ang="0">
                  <a:pos x="36" y="32"/>
                </a:cxn>
                <a:cxn ang="0">
                  <a:pos x="36" y="32"/>
                </a:cxn>
                <a:cxn ang="0">
                  <a:pos x="32" y="38"/>
                </a:cxn>
                <a:cxn ang="0">
                  <a:pos x="30" y="48"/>
                </a:cxn>
                <a:cxn ang="0">
                  <a:pos x="30" y="120"/>
                </a:cxn>
                <a:cxn ang="0">
                  <a:pos x="0" y="120"/>
                </a:cxn>
                <a:cxn ang="0">
                  <a:pos x="0" y="0"/>
                </a:cxn>
                <a:cxn ang="0">
                  <a:pos x="28" y="0"/>
                </a:cxn>
                <a:cxn ang="0">
                  <a:pos x="28" y="12"/>
                </a:cxn>
                <a:cxn ang="0">
                  <a:pos x="28" y="12"/>
                </a:cxn>
                <a:cxn ang="0">
                  <a:pos x="34" y="6"/>
                </a:cxn>
                <a:cxn ang="0">
                  <a:pos x="42" y="2"/>
                </a:cxn>
                <a:cxn ang="0">
                  <a:pos x="50" y="0"/>
                </a:cxn>
                <a:cxn ang="0">
                  <a:pos x="58" y="0"/>
                </a:cxn>
                <a:cxn ang="0">
                  <a:pos x="58" y="0"/>
                </a:cxn>
                <a:cxn ang="0">
                  <a:pos x="68" y="0"/>
                </a:cxn>
                <a:cxn ang="0">
                  <a:pos x="74" y="2"/>
                </a:cxn>
                <a:cxn ang="0">
                  <a:pos x="82" y="6"/>
                </a:cxn>
                <a:cxn ang="0">
                  <a:pos x="88" y="10"/>
                </a:cxn>
                <a:cxn ang="0">
                  <a:pos x="88" y="10"/>
                </a:cxn>
              </a:cxnLst>
              <a:rect l="0" t="0" r="r" b="b"/>
              <a:pathLst>
                <a:path w="88" h="120">
                  <a:moveTo>
                    <a:pt x="88" y="10"/>
                  </a:moveTo>
                  <a:lnTo>
                    <a:pt x="64" y="34"/>
                  </a:lnTo>
                  <a:lnTo>
                    <a:pt x="64" y="34"/>
                  </a:lnTo>
                  <a:lnTo>
                    <a:pt x="58" y="28"/>
                  </a:lnTo>
                  <a:lnTo>
                    <a:pt x="48" y="26"/>
                  </a:lnTo>
                  <a:lnTo>
                    <a:pt x="48" y="26"/>
                  </a:lnTo>
                  <a:lnTo>
                    <a:pt x="42" y="28"/>
                  </a:lnTo>
                  <a:lnTo>
                    <a:pt x="36" y="32"/>
                  </a:lnTo>
                  <a:lnTo>
                    <a:pt x="36" y="32"/>
                  </a:lnTo>
                  <a:lnTo>
                    <a:pt x="32" y="38"/>
                  </a:lnTo>
                  <a:lnTo>
                    <a:pt x="30" y="48"/>
                  </a:lnTo>
                  <a:lnTo>
                    <a:pt x="30" y="120"/>
                  </a:lnTo>
                  <a:lnTo>
                    <a:pt x="0" y="120"/>
                  </a:lnTo>
                  <a:lnTo>
                    <a:pt x="0" y="0"/>
                  </a:lnTo>
                  <a:lnTo>
                    <a:pt x="28" y="0"/>
                  </a:lnTo>
                  <a:lnTo>
                    <a:pt x="28" y="12"/>
                  </a:lnTo>
                  <a:lnTo>
                    <a:pt x="28" y="12"/>
                  </a:lnTo>
                  <a:lnTo>
                    <a:pt x="34" y="6"/>
                  </a:lnTo>
                  <a:lnTo>
                    <a:pt x="42" y="2"/>
                  </a:lnTo>
                  <a:lnTo>
                    <a:pt x="50" y="0"/>
                  </a:lnTo>
                  <a:lnTo>
                    <a:pt x="58" y="0"/>
                  </a:lnTo>
                  <a:lnTo>
                    <a:pt x="58" y="0"/>
                  </a:lnTo>
                  <a:lnTo>
                    <a:pt x="68" y="0"/>
                  </a:lnTo>
                  <a:lnTo>
                    <a:pt x="74" y="2"/>
                  </a:lnTo>
                  <a:lnTo>
                    <a:pt x="82" y="6"/>
                  </a:lnTo>
                  <a:lnTo>
                    <a:pt x="88" y="10"/>
                  </a:lnTo>
                  <a:lnTo>
                    <a:pt x="88" y="1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41" name="Freeform 31"/>
            <p:cNvSpPr>
              <a:spLocks/>
            </p:cNvSpPr>
            <p:nvPr/>
          </p:nvSpPr>
          <p:spPr bwMode="auto">
            <a:xfrm>
              <a:off x="3972" y="1887"/>
              <a:ext cx="98" cy="122"/>
            </a:xfrm>
            <a:custGeom>
              <a:avLst/>
              <a:gdLst/>
              <a:ahLst/>
              <a:cxnLst>
                <a:cxn ang="0">
                  <a:pos x="98" y="120"/>
                </a:cxn>
                <a:cxn ang="0">
                  <a:pos x="70" y="120"/>
                </a:cxn>
                <a:cxn ang="0">
                  <a:pos x="70" y="110"/>
                </a:cxn>
                <a:cxn ang="0">
                  <a:pos x="70" y="110"/>
                </a:cxn>
                <a:cxn ang="0">
                  <a:pos x="64" y="114"/>
                </a:cxn>
                <a:cxn ang="0">
                  <a:pos x="56" y="118"/>
                </a:cxn>
                <a:cxn ang="0">
                  <a:pos x="48" y="120"/>
                </a:cxn>
                <a:cxn ang="0">
                  <a:pos x="40" y="122"/>
                </a:cxn>
                <a:cxn ang="0">
                  <a:pos x="40" y="122"/>
                </a:cxn>
                <a:cxn ang="0">
                  <a:pos x="32" y="120"/>
                </a:cxn>
                <a:cxn ang="0">
                  <a:pos x="24" y="118"/>
                </a:cxn>
                <a:cxn ang="0">
                  <a:pos x="16" y="116"/>
                </a:cxn>
                <a:cxn ang="0">
                  <a:pos x="12" y="110"/>
                </a:cxn>
                <a:cxn ang="0">
                  <a:pos x="12" y="110"/>
                </a:cxn>
                <a:cxn ang="0">
                  <a:pos x="6" y="104"/>
                </a:cxn>
                <a:cxn ang="0">
                  <a:pos x="2" y="96"/>
                </a:cxn>
                <a:cxn ang="0">
                  <a:pos x="0" y="88"/>
                </a:cxn>
                <a:cxn ang="0">
                  <a:pos x="0" y="76"/>
                </a:cxn>
                <a:cxn ang="0">
                  <a:pos x="0" y="0"/>
                </a:cxn>
                <a:cxn ang="0">
                  <a:pos x="30" y="0"/>
                </a:cxn>
                <a:cxn ang="0">
                  <a:pos x="30" y="72"/>
                </a:cxn>
                <a:cxn ang="0">
                  <a:pos x="30" y="72"/>
                </a:cxn>
                <a:cxn ang="0">
                  <a:pos x="30" y="82"/>
                </a:cxn>
                <a:cxn ang="0">
                  <a:pos x="36" y="90"/>
                </a:cxn>
                <a:cxn ang="0">
                  <a:pos x="36" y="90"/>
                </a:cxn>
                <a:cxn ang="0">
                  <a:pos x="42" y="94"/>
                </a:cxn>
                <a:cxn ang="0">
                  <a:pos x="48" y="94"/>
                </a:cxn>
                <a:cxn ang="0">
                  <a:pos x="48" y="94"/>
                </a:cxn>
                <a:cxn ang="0">
                  <a:pos x="56" y="94"/>
                </a:cxn>
                <a:cxn ang="0">
                  <a:pos x="62" y="90"/>
                </a:cxn>
                <a:cxn ang="0">
                  <a:pos x="62" y="90"/>
                </a:cxn>
                <a:cxn ang="0">
                  <a:pos x="66" y="82"/>
                </a:cxn>
                <a:cxn ang="0">
                  <a:pos x="68" y="72"/>
                </a:cxn>
                <a:cxn ang="0">
                  <a:pos x="68" y="0"/>
                </a:cxn>
                <a:cxn ang="0">
                  <a:pos x="98" y="0"/>
                </a:cxn>
                <a:cxn ang="0">
                  <a:pos x="98" y="120"/>
                </a:cxn>
              </a:cxnLst>
              <a:rect l="0" t="0" r="r" b="b"/>
              <a:pathLst>
                <a:path w="98" h="122">
                  <a:moveTo>
                    <a:pt x="98" y="120"/>
                  </a:moveTo>
                  <a:lnTo>
                    <a:pt x="70" y="120"/>
                  </a:lnTo>
                  <a:lnTo>
                    <a:pt x="70" y="110"/>
                  </a:lnTo>
                  <a:lnTo>
                    <a:pt x="70" y="110"/>
                  </a:lnTo>
                  <a:lnTo>
                    <a:pt x="64" y="114"/>
                  </a:lnTo>
                  <a:lnTo>
                    <a:pt x="56" y="118"/>
                  </a:lnTo>
                  <a:lnTo>
                    <a:pt x="48" y="120"/>
                  </a:lnTo>
                  <a:lnTo>
                    <a:pt x="40" y="122"/>
                  </a:lnTo>
                  <a:lnTo>
                    <a:pt x="40" y="122"/>
                  </a:lnTo>
                  <a:lnTo>
                    <a:pt x="32" y="120"/>
                  </a:lnTo>
                  <a:lnTo>
                    <a:pt x="24" y="118"/>
                  </a:lnTo>
                  <a:lnTo>
                    <a:pt x="16" y="116"/>
                  </a:lnTo>
                  <a:lnTo>
                    <a:pt x="12" y="110"/>
                  </a:lnTo>
                  <a:lnTo>
                    <a:pt x="12" y="110"/>
                  </a:lnTo>
                  <a:lnTo>
                    <a:pt x="6" y="104"/>
                  </a:lnTo>
                  <a:lnTo>
                    <a:pt x="2" y="96"/>
                  </a:lnTo>
                  <a:lnTo>
                    <a:pt x="0" y="88"/>
                  </a:lnTo>
                  <a:lnTo>
                    <a:pt x="0" y="76"/>
                  </a:lnTo>
                  <a:lnTo>
                    <a:pt x="0" y="0"/>
                  </a:lnTo>
                  <a:lnTo>
                    <a:pt x="30" y="0"/>
                  </a:lnTo>
                  <a:lnTo>
                    <a:pt x="30" y="72"/>
                  </a:lnTo>
                  <a:lnTo>
                    <a:pt x="30" y="72"/>
                  </a:lnTo>
                  <a:lnTo>
                    <a:pt x="30" y="82"/>
                  </a:lnTo>
                  <a:lnTo>
                    <a:pt x="36" y="90"/>
                  </a:lnTo>
                  <a:lnTo>
                    <a:pt x="36" y="90"/>
                  </a:lnTo>
                  <a:lnTo>
                    <a:pt x="42" y="94"/>
                  </a:lnTo>
                  <a:lnTo>
                    <a:pt x="48" y="94"/>
                  </a:lnTo>
                  <a:lnTo>
                    <a:pt x="48" y="94"/>
                  </a:lnTo>
                  <a:lnTo>
                    <a:pt x="56" y="94"/>
                  </a:lnTo>
                  <a:lnTo>
                    <a:pt x="62" y="90"/>
                  </a:lnTo>
                  <a:lnTo>
                    <a:pt x="62" y="90"/>
                  </a:lnTo>
                  <a:lnTo>
                    <a:pt x="66" y="82"/>
                  </a:lnTo>
                  <a:lnTo>
                    <a:pt x="68" y="72"/>
                  </a:lnTo>
                  <a:lnTo>
                    <a:pt x="68" y="0"/>
                  </a:lnTo>
                  <a:lnTo>
                    <a:pt x="98" y="0"/>
                  </a:lnTo>
                  <a:lnTo>
                    <a:pt x="98"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42" name="Freeform 32"/>
            <p:cNvSpPr>
              <a:spLocks/>
            </p:cNvSpPr>
            <p:nvPr/>
          </p:nvSpPr>
          <p:spPr bwMode="auto">
            <a:xfrm>
              <a:off x="4104" y="1887"/>
              <a:ext cx="168" cy="120"/>
            </a:xfrm>
            <a:custGeom>
              <a:avLst/>
              <a:gdLst/>
              <a:ahLst/>
              <a:cxnLst>
                <a:cxn ang="0">
                  <a:pos x="168" y="120"/>
                </a:cxn>
                <a:cxn ang="0">
                  <a:pos x="138" y="120"/>
                </a:cxn>
                <a:cxn ang="0">
                  <a:pos x="138" y="48"/>
                </a:cxn>
                <a:cxn ang="0">
                  <a:pos x="138" y="48"/>
                </a:cxn>
                <a:cxn ang="0">
                  <a:pos x="138" y="38"/>
                </a:cxn>
                <a:cxn ang="0">
                  <a:pos x="132" y="30"/>
                </a:cxn>
                <a:cxn ang="0">
                  <a:pos x="132" y="30"/>
                </a:cxn>
                <a:cxn ang="0">
                  <a:pos x="126" y="28"/>
                </a:cxn>
                <a:cxn ang="0">
                  <a:pos x="120" y="26"/>
                </a:cxn>
                <a:cxn ang="0">
                  <a:pos x="120" y="26"/>
                </a:cxn>
                <a:cxn ang="0">
                  <a:pos x="112" y="28"/>
                </a:cxn>
                <a:cxn ang="0">
                  <a:pos x="106" y="30"/>
                </a:cxn>
                <a:cxn ang="0">
                  <a:pos x="106" y="30"/>
                </a:cxn>
                <a:cxn ang="0">
                  <a:pos x="102" y="38"/>
                </a:cxn>
                <a:cxn ang="0">
                  <a:pos x="100" y="48"/>
                </a:cxn>
                <a:cxn ang="0">
                  <a:pos x="100" y="120"/>
                </a:cxn>
                <a:cxn ang="0">
                  <a:pos x="70" y="120"/>
                </a:cxn>
                <a:cxn ang="0">
                  <a:pos x="70" y="48"/>
                </a:cxn>
                <a:cxn ang="0">
                  <a:pos x="70" y="48"/>
                </a:cxn>
                <a:cxn ang="0">
                  <a:pos x="68" y="38"/>
                </a:cxn>
                <a:cxn ang="0">
                  <a:pos x="62" y="30"/>
                </a:cxn>
                <a:cxn ang="0">
                  <a:pos x="62" y="30"/>
                </a:cxn>
                <a:cxn ang="0">
                  <a:pos x="56" y="28"/>
                </a:cxn>
                <a:cxn ang="0">
                  <a:pos x="50" y="26"/>
                </a:cxn>
                <a:cxn ang="0">
                  <a:pos x="50" y="26"/>
                </a:cxn>
                <a:cxn ang="0">
                  <a:pos x="42" y="28"/>
                </a:cxn>
                <a:cxn ang="0">
                  <a:pos x="36" y="30"/>
                </a:cxn>
                <a:cxn ang="0">
                  <a:pos x="36" y="30"/>
                </a:cxn>
                <a:cxn ang="0">
                  <a:pos x="32" y="38"/>
                </a:cxn>
                <a:cxn ang="0">
                  <a:pos x="30" y="48"/>
                </a:cxn>
                <a:cxn ang="0">
                  <a:pos x="30" y="120"/>
                </a:cxn>
                <a:cxn ang="0">
                  <a:pos x="0" y="120"/>
                </a:cxn>
                <a:cxn ang="0">
                  <a:pos x="0" y="0"/>
                </a:cxn>
                <a:cxn ang="0">
                  <a:pos x="28" y="0"/>
                </a:cxn>
                <a:cxn ang="0">
                  <a:pos x="28" y="12"/>
                </a:cxn>
                <a:cxn ang="0">
                  <a:pos x="28" y="12"/>
                </a:cxn>
                <a:cxn ang="0">
                  <a:pos x="36" y="6"/>
                </a:cxn>
                <a:cxn ang="0">
                  <a:pos x="42" y="2"/>
                </a:cxn>
                <a:cxn ang="0">
                  <a:pos x="50" y="0"/>
                </a:cxn>
                <a:cxn ang="0">
                  <a:pos x="58" y="0"/>
                </a:cxn>
                <a:cxn ang="0">
                  <a:pos x="58" y="0"/>
                </a:cxn>
                <a:cxn ang="0">
                  <a:pos x="68" y="0"/>
                </a:cxn>
                <a:cxn ang="0">
                  <a:pos x="76" y="2"/>
                </a:cxn>
                <a:cxn ang="0">
                  <a:pos x="84" y="8"/>
                </a:cxn>
                <a:cxn ang="0">
                  <a:pos x="90" y="14"/>
                </a:cxn>
                <a:cxn ang="0">
                  <a:pos x="90" y="14"/>
                </a:cxn>
                <a:cxn ang="0">
                  <a:pos x="98" y="8"/>
                </a:cxn>
                <a:cxn ang="0">
                  <a:pos x="106" y="2"/>
                </a:cxn>
                <a:cxn ang="0">
                  <a:pos x="116" y="0"/>
                </a:cxn>
                <a:cxn ang="0">
                  <a:pos x="126" y="0"/>
                </a:cxn>
                <a:cxn ang="0">
                  <a:pos x="126" y="0"/>
                </a:cxn>
                <a:cxn ang="0">
                  <a:pos x="136" y="0"/>
                </a:cxn>
                <a:cxn ang="0">
                  <a:pos x="142" y="2"/>
                </a:cxn>
                <a:cxn ang="0">
                  <a:pos x="150" y="6"/>
                </a:cxn>
                <a:cxn ang="0">
                  <a:pos x="156" y="10"/>
                </a:cxn>
                <a:cxn ang="0">
                  <a:pos x="156" y="10"/>
                </a:cxn>
                <a:cxn ang="0">
                  <a:pos x="162" y="16"/>
                </a:cxn>
                <a:cxn ang="0">
                  <a:pos x="166" y="24"/>
                </a:cxn>
                <a:cxn ang="0">
                  <a:pos x="168" y="34"/>
                </a:cxn>
                <a:cxn ang="0">
                  <a:pos x="168" y="44"/>
                </a:cxn>
                <a:cxn ang="0">
                  <a:pos x="168" y="120"/>
                </a:cxn>
              </a:cxnLst>
              <a:rect l="0" t="0" r="r" b="b"/>
              <a:pathLst>
                <a:path w="168" h="120">
                  <a:moveTo>
                    <a:pt x="168" y="120"/>
                  </a:moveTo>
                  <a:lnTo>
                    <a:pt x="138" y="120"/>
                  </a:lnTo>
                  <a:lnTo>
                    <a:pt x="138" y="48"/>
                  </a:lnTo>
                  <a:lnTo>
                    <a:pt x="138" y="48"/>
                  </a:lnTo>
                  <a:lnTo>
                    <a:pt x="138" y="38"/>
                  </a:lnTo>
                  <a:lnTo>
                    <a:pt x="132" y="30"/>
                  </a:lnTo>
                  <a:lnTo>
                    <a:pt x="132" y="30"/>
                  </a:lnTo>
                  <a:lnTo>
                    <a:pt x="126" y="28"/>
                  </a:lnTo>
                  <a:lnTo>
                    <a:pt x="120" y="26"/>
                  </a:lnTo>
                  <a:lnTo>
                    <a:pt x="120" y="26"/>
                  </a:lnTo>
                  <a:lnTo>
                    <a:pt x="112" y="28"/>
                  </a:lnTo>
                  <a:lnTo>
                    <a:pt x="106" y="30"/>
                  </a:lnTo>
                  <a:lnTo>
                    <a:pt x="106" y="30"/>
                  </a:lnTo>
                  <a:lnTo>
                    <a:pt x="102" y="38"/>
                  </a:lnTo>
                  <a:lnTo>
                    <a:pt x="100" y="48"/>
                  </a:lnTo>
                  <a:lnTo>
                    <a:pt x="100" y="120"/>
                  </a:lnTo>
                  <a:lnTo>
                    <a:pt x="70" y="120"/>
                  </a:lnTo>
                  <a:lnTo>
                    <a:pt x="70" y="48"/>
                  </a:lnTo>
                  <a:lnTo>
                    <a:pt x="70" y="48"/>
                  </a:lnTo>
                  <a:lnTo>
                    <a:pt x="68" y="38"/>
                  </a:lnTo>
                  <a:lnTo>
                    <a:pt x="62" y="30"/>
                  </a:lnTo>
                  <a:lnTo>
                    <a:pt x="62" y="30"/>
                  </a:lnTo>
                  <a:lnTo>
                    <a:pt x="56" y="28"/>
                  </a:lnTo>
                  <a:lnTo>
                    <a:pt x="50" y="26"/>
                  </a:lnTo>
                  <a:lnTo>
                    <a:pt x="50" y="26"/>
                  </a:lnTo>
                  <a:lnTo>
                    <a:pt x="42" y="28"/>
                  </a:lnTo>
                  <a:lnTo>
                    <a:pt x="36" y="30"/>
                  </a:lnTo>
                  <a:lnTo>
                    <a:pt x="36" y="30"/>
                  </a:lnTo>
                  <a:lnTo>
                    <a:pt x="32" y="38"/>
                  </a:lnTo>
                  <a:lnTo>
                    <a:pt x="30" y="48"/>
                  </a:lnTo>
                  <a:lnTo>
                    <a:pt x="30" y="120"/>
                  </a:lnTo>
                  <a:lnTo>
                    <a:pt x="0" y="120"/>
                  </a:lnTo>
                  <a:lnTo>
                    <a:pt x="0" y="0"/>
                  </a:lnTo>
                  <a:lnTo>
                    <a:pt x="28" y="0"/>
                  </a:lnTo>
                  <a:lnTo>
                    <a:pt x="28" y="12"/>
                  </a:lnTo>
                  <a:lnTo>
                    <a:pt x="28" y="12"/>
                  </a:lnTo>
                  <a:lnTo>
                    <a:pt x="36" y="6"/>
                  </a:lnTo>
                  <a:lnTo>
                    <a:pt x="42" y="2"/>
                  </a:lnTo>
                  <a:lnTo>
                    <a:pt x="50" y="0"/>
                  </a:lnTo>
                  <a:lnTo>
                    <a:pt x="58" y="0"/>
                  </a:lnTo>
                  <a:lnTo>
                    <a:pt x="58" y="0"/>
                  </a:lnTo>
                  <a:lnTo>
                    <a:pt x="68" y="0"/>
                  </a:lnTo>
                  <a:lnTo>
                    <a:pt x="76" y="2"/>
                  </a:lnTo>
                  <a:lnTo>
                    <a:pt x="84" y="8"/>
                  </a:lnTo>
                  <a:lnTo>
                    <a:pt x="90" y="14"/>
                  </a:lnTo>
                  <a:lnTo>
                    <a:pt x="90" y="14"/>
                  </a:lnTo>
                  <a:lnTo>
                    <a:pt x="98" y="8"/>
                  </a:lnTo>
                  <a:lnTo>
                    <a:pt x="106" y="2"/>
                  </a:lnTo>
                  <a:lnTo>
                    <a:pt x="116" y="0"/>
                  </a:lnTo>
                  <a:lnTo>
                    <a:pt x="126" y="0"/>
                  </a:lnTo>
                  <a:lnTo>
                    <a:pt x="126" y="0"/>
                  </a:lnTo>
                  <a:lnTo>
                    <a:pt x="136" y="0"/>
                  </a:lnTo>
                  <a:lnTo>
                    <a:pt x="142" y="2"/>
                  </a:lnTo>
                  <a:lnTo>
                    <a:pt x="150" y="6"/>
                  </a:lnTo>
                  <a:lnTo>
                    <a:pt x="156" y="10"/>
                  </a:lnTo>
                  <a:lnTo>
                    <a:pt x="156" y="10"/>
                  </a:lnTo>
                  <a:lnTo>
                    <a:pt x="162" y="16"/>
                  </a:lnTo>
                  <a:lnTo>
                    <a:pt x="166" y="24"/>
                  </a:lnTo>
                  <a:lnTo>
                    <a:pt x="168" y="34"/>
                  </a:lnTo>
                  <a:lnTo>
                    <a:pt x="168" y="44"/>
                  </a:lnTo>
                  <a:lnTo>
                    <a:pt x="168"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43" name="Freeform 33"/>
            <p:cNvSpPr>
              <a:spLocks noEditPoints="1"/>
            </p:cNvSpPr>
            <p:nvPr/>
          </p:nvSpPr>
          <p:spPr bwMode="auto">
            <a:xfrm>
              <a:off x="1442" y="2087"/>
              <a:ext cx="122" cy="162"/>
            </a:xfrm>
            <a:custGeom>
              <a:avLst/>
              <a:gdLst/>
              <a:ahLst/>
              <a:cxnLst>
                <a:cxn ang="0">
                  <a:pos x="122" y="162"/>
                </a:cxn>
                <a:cxn ang="0">
                  <a:pos x="86" y="162"/>
                </a:cxn>
                <a:cxn ang="0">
                  <a:pos x="54" y="98"/>
                </a:cxn>
                <a:cxn ang="0">
                  <a:pos x="30" y="98"/>
                </a:cxn>
                <a:cxn ang="0">
                  <a:pos x="30" y="162"/>
                </a:cxn>
                <a:cxn ang="0">
                  <a:pos x="0" y="162"/>
                </a:cxn>
                <a:cxn ang="0">
                  <a:pos x="0" y="0"/>
                </a:cxn>
                <a:cxn ang="0">
                  <a:pos x="64" y="0"/>
                </a:cxn>
                <a:cxn ang="0">
                  <a:pos x="64" y="0"/>
                </a:cxn>
                <a:cxn ang="0">
                  <a:pos x="74" y="0"/>
                </a:cxn>
                <a:cxn ang="0">
                  <a:pos x="86" y="2"/>
                </a:cxn>
                <a:cxn ang="0">
                  <a:pos x="94" y="8"/>
                </a:cxn>
                <a:cxn ang="0">
                  <a:pos x="102" y="14"/>
                </a:cxn>
                <a:cxn ang="0">
                  <a:pos x="102" y="14"/>
                </a:cxn>
                <a:cxn ang="0">
                  <a:pos x="108" y="22"/>
                </a:cxn>
                <a:cxn ang="0">
                  <a:pos x="112" y="30"/>
                </a:cxn>
                <a:cxn ang="0">
                  <a:pos x="116" y="38"/>
                </a:cxn>
                <a:cxn ang="0">
                  <a:pos x="116" y="50"/>
                </a:cxn>
                <a:cxn ang="0">
                  <a:pos x="116" y="50"/>
                </a:cxn>
                <a:cxn ang="0">
                  <a:pos x="114" y="64"/>
                </a:cxn>
                <a:cxn ang="0">
                  <a:pos x="112" y="70"/>
                </a:cxn>
                <a:cxn ang="0">
                  <a:pos x="108" y="78"/>
                </a:cxn>
                <a:cxn ang="0">
                  <a:pos x="108" y="78"/>
                </a:cxn>
                <a:cxn ang="0">
                  <a:pos x="98" y="86"/>
                </a:cxn>
                <a:cxn ang="0">
                  <a:pos x="86" y="92"/>
                </a:cxn>
                <a:cxn ang="0">
                  <a:pos x="122" y="162"/>
                </a:cxn>
                <a:cxn ang="0">
                  <a:pos x="84" y="48"/>
                </a:cxn>
                <a:cxn ang="0">
                  <a:pos x="84" y="48"/>
                </a:cxn>
                <a:cxn ang="0">
                  <a:pos x="82" y="40"/>
                </a:cxn>
                <a:cxn ang="0">
                  <a:pos x="78" y="34"/>
                </a:cxn>
                <a:cxn ang="0">
                  <a:pos x="78" y="34"/>
                </a:cxn>
                <a:cxn ang="0">
                  <a:pos x="70" y="30"/>
                </a:cxn>
                <a:cxn ang="0">
                  <a:pos x="62" y="28"/>
                </a:cxn>
                <a:cxn ang="0">
                  <a:pos x="30" y="28"/>
                </a:cxn>
                <a:cxn ang="0">
                  <a:pos x="30" y="70"/>
                </a:cxn>
                <a:cxn ang="0">
                  <a:pos x="62" y="70"/>
                </a:cxn>
                <a:cxn ang="0">
                  <a:pos x="62" y="70"/>
                </a:cxn>
                <a:cxn ang="0">
                  <a:pos x="70" y="68"/>
                </a:cxn>
                <a:cxn ang="0">
                  <a:pos x="78" y="64"/>
                </a:cxn>
                <a:cxn ang="0">
                  <a:pos x="78" y="64"/>
                </a:cxn>
                <a:cxn ang="0">
                  <a:pos x="82" y="58"/>
                </a:cxn>
                <a:cxn ang="0">
                  <a:pos x="84" y="48"/>
                </a:cxn>
                <a:cxn ang="0">
                  <a:pos x="84" y="48"/>
                </a:cxn>
              </a:cxnLst>
              <a:rect l="0" t="0" r="r" b="b"/>
              <a:pathLst>
                <a:path w="122" h="162">
                  <a:moveTo>
                    <a:pt x="122" y="162"/>
                  </a:moveTo>
                  <a:lnTo>
                    <a:pt x="86" y="162"/>
                  </a:lnTo>
                  <a:lnTo>
                    <a:pt x="54" y="98"/>
                  </a:lnTo>
                  <a:lnTo>
                    <a:pt x="30" y="98"/>
                  </a:lnTo>
                  <a:lnTo>
                    <a:pt x="30" y="162"/>
                  </a:lnTo>
                  <a:lnTo>
                    <a:pt x="0" y="162"/>
                  </a:lnTo>
                  <a:lnTo>
                    <a:pt x="0" y="0"/>
                  </a:lnTo>
                  <a:lnTo>
                    <a:pt x="64" y="0"/>
                  </a:lnTo>
                  <a:lnTo>
                    <a:pt x="64" y="0"/>
                  </a:lnTo>
                  <a:lnTo>
                    <a:pt x="74" y="0"/>
                  </a:lnTo>
                  <a:lnTo>
                    <a:pt x="86" y="2"/>
                  </a:lnTo>
                  <a:lnTo>
                    <a:pt x="94" y="8"/>
                  </a:lnTo>
                  <a:lnTo>
                    <a:pt x="102" y="14"/>
                  </a:lnTo>
                  <a:lnTo>
                    <a:pt x="102" y="14"/>
                  </a:lnTo>
                  <a:lnTo>
                    <a:pt x="108" y="22"/>
                  </a:lnTo>
                  <a:lnTo>
                    <a:pt x="112" y="30"/>
                  </a:lnTo>
                  <a:lnTo>
                    <a:pt x="116" y="38"/>
                  </a:lnTo>
                  <a:lnTo>
                    <a:pt x="116" y="50"/>
                  </a:lnTo>
                  <a:lnTo>
                    <a:pt x="116" y="50"/>
                  </a:lnTo>
                  <a:lnTo>
                    <a:pt x="114" y="64"/>
                  </a:lnTo>
                  <a:lnTo>
                    <a:pt x="112" y="70"/>
                  </a:lnTo>
                  <a:lnTo>
                    <a:pt x="108" y="78"/>
                  </a:lnTo>
                  <a:lnTo>
                    <a:pt x="108" y="78"/>
                  </a:lnTo>
                  <a:lnTo>
                    <a:pt x="98" y="86"/>
                  </a:lnTo>
                  <a:lnTo>
                    <a:pt x="86" y="92"/>
                  </a:lnTo>
                  <a:lnTo>
                    <a:pt x="122" y="162"/>
                  </a:lnTo>
                  <a:close/>
                  <a:moveTo>
                    <a:pt x="84" y="48"/>
                  </a:moveTo>
                  <a:lnTo>
                    <a:pt x="84" y="48"/>
                  </a:lnTo>
                  <a:lnTo>
                    <a:pt x="82" y="40"/>
                  </a:lnTo>
                  <a:lnTo>
                    <a:pt x="78" y="34"/>
                  </a:lnTo>
                  <a:lnTo>
                    <a:pt x="78" y="34"/>
                  </a:lnTo>
                  <a:lnTo>
                    <a:pt x="70" y="30"/>
                  </a:lnTo>
                  <a:lnTo>
                    <a:pt x="62" y="28"/>
                  </a:lnTo>
                  <a:lnTo>
                    <a:pt x="30" y="28"/>
                  </a:lnTo>
                  <a:lnTo>
                    <a:pt x="30" y="70"/>
                  </a:lnTo>
                  <a:lnTo>
                    <a:pt x="62" y="70"/>
                  </a:lnTo>
                  <a:lnTo>
                    <a:pt x="62" y="70"/>
                  </a:lnTo>
                  <a:lnTo>
                    <a:pt x="70" y="68"/>
                  </a:lnTo>
                  <a:lnTo>
                    <a:pt x="78" y="64"/>
                  </a:lnTo>
                  <a:lnTo>
                    <a:pt x="78" y="64"/>
                  </a:lnTo>
                  <a:lnTo>
                    <a:pt x="82" y="58"/>
                  </a:lnTo>
                  <a:lnTo>
                    <a:pt x="84" y="48"/>
                  </a:lnTo>
                  <a:lnTo>
                    <a:pt x="84" y="48"/>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44" name="Freeform 34"/>
            <p:cNvSpPr>
              <a:spLocks noEditPoints="1"/>
            </p:cNvSpPr>
            <p:nvPr/>
          </p:nvSpPr>
          <p:spPr bwMode="auto">
            <a:xfrm>
              <a:off x="1582" y="2129"/>
              <a:ext cx="106" cy="122"/>
            </a:xfrm>
            <a:custGeom>
              <a:avLst/>
              <a:gdLst/>
              <a:ahLst/>
              <a:cxnLst>
                <a:cxn ang="0">
                  <a:pos x="30" y="70"/>
                </a:cxn>
                <a:cxn ang="0">
                  <a:pos x="32" y="80"/>
                </a:cxn>
                <a:cxn ang="0">
                  <a:pos x="38" y="90"/>
                </a:cxn>
                <a:cxn ang="0">
                  <a:pos x="56" y="96"/>
                </a:cxn>
                <a:cxn ang="0">
                  <a:pos x="64" y="96"/>
                </a:cxn>
                <a:cxn ang="0">
                  <a:pos x="78" y="90"/>
                </a:cxn>
                <a:cxn ang="0">
                  <a:pos x="102" y="104"/>
                </a:cxn>
                <a:cxn ang="0">
                  <a:pos x="92" y="112"/>
                </a:cxn>
                <a:cxn ang="0">
                  <a:pos x="82" y="118"/>
                </a:cxn>
                <a:cxn ang="0">
                  <a:pos x="56" y="122"/>
                </a:cxn>
                <a:cxn ang="0">
                  <a:pos x="44" y="120"/>
                </a:cxn>
                <a:cxn ang="0">
                  <a:pos x="22" y="114"/>
                </a:cxn>
                <a:cxn ang="0">
                  <a:pos x="8" y="98"/>
                </a:cxn>
                <a:cxn ang="0">
                  <a:pos x="2" y="74"/>
                </a:cxn>
                <a:cxn ang="0">
                  <a:pos x="0" y="60"/>
                </a:cxn>
                <a:cxn ang="0">
                  <a:pos x="4" y="34"/>
                </a:cxn>
                <a:cxn ang="0">
                  <a:pos x="16" y="16"/>
                </a:cxn>
                <a:cxn ang="0">
                  <a:pos x="24" y="8"/>
                </a:cxn>
                <a:cxn ang="0">
                  <a:pos x="42" y="0"/>
                </a:cxn>
                <a:cxn ang="0">
                  <a:pos x="54" y="0"/>
                </a:cxn>
                <a:cxn ang="0">
                  <a:pos x="74" y="4"/>
                </a:cxn>
                <a:cxn ang="0">
                  <a:pos x="92" y="16"/>
                </a:cxn>
                <a:cxn ang="0">
                  <a:pos x="98" y="24"/>
                </a:cxn>
                <a:cxn ang="0">
                  <a:pos x="104" y="44"/>
                </a:cxn>
                <a:cxn ang="0">
                  <a:pos x="106" y="70"/>
                </a:cxn>
                <a:cxn ang="0">
                  <a:pos x="76" y="50"/>
                </a:cxn>
                <a:cxn ang="0">
                  <a:pos x="74" y="36"/>
                </a:cxn>
                <a:cxn ang="0">
                  <a:pos x="70" y="32"/>
                </a:cxn>
                <a:cxn ang="0">
                  <a:pos x="60" y="26"/>
                </a:cxn>
                <a:cxn ang="0">
                  <a:pos x="54" y="24"/>
                </a:cxn>
                <a:cxn ang="0">
                  <a:pos x="40" y="28"/>
                </a:cxn>
                <a:cxn ang="0">
                  <a:pos x="34" y="36"/>
                </a:cxn>
                <a:cxn ang="0">
                  <a:pos x="32" y="42"/>
                </a:cxn>
                <a:cxn ang="0">
                  <a:pos x="76" y="50"/>
                </a:cxn>
              </a:cxnLst>
              <a:rect l="0" t="0" r="r" b="b"/>
              <a:pathLst>
                <a:path w="106" h="122">
                  <a:moveTo>
                    <a:pt x="106" y="70"/>
                  </a:moveTo>
                  <a:lnTo>
                    <a:pt x="30" y="70"/>
                  </a:lnTo>
                  <a:lnTo>
                    <a:pt x="30" y="70"/>
                  </a:lnTo>
                  <a:lnTo>
                    <a:pt x="32" y="80"/>
                  </a:lnTo>
                  <a:lnTo>
                    <a:pt x="38" y="90"/>
                  </a:lnTo>
                  <a:lnTo>
                    <a:pt x="38" y="90"/>
                  </a:lnTo>
                  <a:lnTo>
                    <a:pt x="46" y="94"/>
                  </a:lnTo>
                  <a:lnTo>
                    <a:pt x="56" y="96"/>
                  </a:lnTo>
                  <a:lnTo>
                    <a:pt x="56" y="96"/>
                  </a:lnTo>
                  <a:lnTo>
                    <a:pt x="64" y="96"/>
                  </a:lnTo>
                  <a:lnTo>
                    <a:pt x="72" y="94"/>
                  </a:lnTo>
                  <a:lnTo>
                    <a:pt x="78" y="90"/>
                  </a:lnTo>
                  <a:lnTo>
                    <a:pt x="84" y="86"/>
                  </a:lnTo>
                  <a:lnTo>
                    <a:pt x="102" y="104"/>
                  </a:lnTo>
                  <a:lnTo>
                    <a:pt x="102" y="104"/>
                  </a:lnTo>
                  <a:lnTo>
                    <a:pt x="92" y="112"/>
                  </a:lnTo>
                  <a:lnTo>
                    <a:pt x="82" y="118"/>
                  </a:lnTo>
                  <a:lnTo>
                    <a:pt x="82" y="118"/>
                  </a:lnTo>
                  <a:lnTo>
                    <a:pt x="70" y="120"/>
                  </a:lnTo>
                  <a:lnTo>
                    <a:pt x="56" y="122"/>
                  </a:lnTo>
                  <a:lnTo>
                    <a:pt x="56" y="122"/>
                  </a:lnTo>
                  <a:lnTo>
                    <a:pt x="44" y="120"/>
                  </a:lnTo>
                  <a:lnTo>
                    <a:pt x="32" y="118"/>
                  </a:lnTo>
                  <a:lnTo>
                    <a:pt x="22" y="114"/>
                  </a:lnTo>
                  <a:lnTo>
                    <a:pt x="14" y="106"/>
                  </a:lnTo>
                  <a:lnTo>
                    <a:pt x="8" y="98"/>
                  </a:lnTo>
                  <a:lnTo>
                    <a:pt x="4" y="88"/>
                  </a:lnTo>
                  <a:lnTo>
                    <a:pt x="2" y="74"/>
                  </a:lnTo>
                  <a:lnTo>
                    <a:pt x="0" y="60"/>
                  </a:lnTo>
                  <a:lnTo>
                    <a:pt x="0" y="60"/>
                  </a:lnTo>
                  <a:lnTo>
                    <a:pt x="2" y="48"/>
                  </a:lnTo>
                  <a:lnTo>
                    <a:pt x="4" y="34"/>
                  </a:lnTo>
                  <a:lnTo>
                    <a:pt x="10" y="24"/>
                  </a:lnTo>
                  <a:lnTo>
                    <a:pt x="16" y="16"/>
                  </a:lnTo>
                  <a:lnTo>
                    <a:pt x="16" y="16"/>
                  </a:lnTo>
                  <a:lnTo>
                    <a:pt x="24" y="8"/>
                  </a:lnTo>
                  <a:lnTo>
                    <a:pt x="32" y="4"/>
                  </a:lnTo>
                  <a:lnTo>
                    <a:pt x="42" y="0"/>
                  </a:lnTo>
                  <a:lnTo>
                    <a:pt x="54" y="0"/>
                  </a:lnTo>
                  <a:lnTo>
                    <a:pt x="54" y="0"/>
                  </a:lnTo>
                  <a:lnTo>
                    <a:pt x="64" y="0"/>
                  </a:lnTo>
                  <a:lnTo>
                    <a:pt x="74" y="4"/>
                  </a:lnTo>
                  <a:lnTo>
                    <a:pt x="84" y="8"/>
                  </a:lnTo>
                  <a:lnTo>
                    <a:pt x="92" y="16"/>
                  </a:lnTo>
                  <a:lnTo>
                    <a:pt x="92" y="16"/>
                  </a:lnTo>
                  <a:lnTo>
                    <a:pt x="98" y="24"/>
                  </a:lnTo>
                  <a:lnTo>
                    <a:pt x="102" y="34"/>
                  </a:lnTo>
                  <a:lnTo>
                    <a:pt x="104" y="44"/>
                  </a:lnTo>
                  <a:lnTo>
                    <a:pt x="106" y="56"/>
                  </a:lnTo>
                  <a:lnTo>
                    <a:pt x="106" y="70"/>
                  </a:lnTo>
                  <a:close/>
                  <a:moveTo>
                    <a:pt x="76" y="50"/>
                  </a:moveTo>
                  <a:lnTo>
                    <a:pt x="76" y="50"/>
                  </a:lnTo>
                  <a:lnTo>
                    <a:pt x="74" y="42"/>
                  </a:lnTo>
                  <a:lnTo>
                    <a:pt x="74" y="36"/>
                  </a:lnTo>
                  <a:lnTo>
                    <a:pt x="74" y="36"/>
                  </a:lnTo>
                  <a:lnTo>
                    <a:pt x="70" y="32"/>
                  </a:lnTo>
                  <a:lnTo>
                    <a:pt x="66" y="28"/>
                  </a:lnTo>
                  <a:lnTo>
                    <a:pt x="60" y="26"/>
                  </a:lnTo>
                  <a:lnTo>
                    <a:pt x="54" y="24"/>
                  </a:lnTo>
                  <a:lnTo>
                    <a:pt x="54" y="24"/>
                  </a:lnTo>
                  <a:lnTo>
                    <a:pt x="46" y="26"/>
                  </a:lnTo>
                  <a:lnTo>
                    <a:pt x="40" y="28"/>
                  </a:lnTo>
                  <a:lnTo>
                    <a:pt x="36" y="32"/>
                  </a:lnTo>
                  <a:lnTo>
                    <a:pt x="34" y="36"/>
                  </a:lnTo>
                  <a:lnTo>
                    <a:pt x="34" y="36"/>
                  </a:lnTo>
                  <a:lnTo>
                    <a:pt x="32" y="42"/>
                  </a:lnTo>
                  <a:lnTo>
                    <a:pt x="30" y="50"/>
                  </a:lnTo>
                  <a:lnTo>
                    <a:pt x="76" y="5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45" name="Freeform 35"/>
            <p:cNvSpPr>
              <a:spLocks/>
            </p:cNvSpPr>
            <p:nvPr/>
          </p:nvSpPr>
          <p:spPr bwMode="auto">
            <a:xfrm>
              <a:off x="1708" y="2129"/>
              <a:ext cx="94" cy="122"/>
            </a:xfrm>
            <a:custGeom>
              <a:avLst/>
              <a:gdLst/>
              <a:ahLst/>
              <a:cxnLst>
                <a:cxn ang="0">
                  <a:pos x="94" y="106"/>
                </a:cxn>
                <a:cxn ang="0">
                  <a:pos x="94" y="106"/>
                </a:cxn>
                <a:cxn ang="0">
                  <a:pos x="86" y="112"/>
                </a:cxn>
                <a:cxn ang="0">
                  <a:pos x="76" y="118"/>
                </a:cxn>
                <a:cxn ang="0">
                  <a:pos x="66" y="120"/>
                </a:cxn>
                <a:cxn ang="0">
                  <a:pos x="54" y="122"/>
                </a:cxn>
                <a:cxn ang="0">
                  <a:pos x="54" y="122"/>
                </a:cxn>
                <a:cxn ang="0">
                  <a:pos x="44" y="122"/>
                </a:cxn>
                <a:cxn ang="0">
                  <a:pos x="34" y="118"/>
                </a:cxn>
                <a:cxn ang="0">
                  <a:pos x="26" y="114"/>
                </a:cxn>
                <a:cxn ang="0">
                  <a:pos x="18" y="110"/>
                </a:cxn>
                <a:cxn ang="0">
                  <a:pos x="18" y="110"/>
                </a:cxn>
                <a:cxn ang="0">
                  <a:pos x="10" y="100"/>
                </a:cxn>
                <a:cxn ang="0">
                  <a:pos x="6" y="90"/>
                </a:cxn>
                <a:cxn ang="0">
                  <a:pos x="2" y="76"/>
                </a:cxn>
                <a:cxn ang="0">
                  <a:pos x="0" y="60"/>
                </a:cxn>
                <a:cxn ang="0">
                  <a:pos x="0" y="60"/>
                </a:cxn>
                <a:cxn ang="0">
                  <a:pos x="2" y="46"/>
                </a:cxn>
                <a:cxn ang="0">
                  <a:pos x="6" y="32"/>
                </a:cxn>
                <a:cxn ang="0">
                  <a:pos x="10" y="20"/>
                </a:cxn>
                <a:cxn ang="0">
                  <a:pos x="18" y="12"/>
                </a:cxn>
                <a:cxn ang="0">
                  <a:pos x="18" y="12"/>
                </a:cxn>
                <a:cxn ang="0">
                  <a:pos x="26" y="6"/>
                </a:cxn>
                <a:cxn ang="0">
                  <a:pos x="34" y="2"/>
                </a:cxn>
                <a:cxn ang="0">
                  <a:pos x="44" y="0"/>
                </a:cxn>
                <a:cxn ang="0">
                  <a:pos x="54" y="0"/>
                </a:cxn>
                <a:cxn ang="0">
                  <a:pos x="54" y="0"/>
                </a:cxn>
                <a:cxn ang="0">
                  <a:pos x="66" y="0"/>
                </a:cxn>
                <a:cxn ang="0">
                  <a:pos x="76" y="4"/>
                </a:cxn>
                <a:cxn ang="0">
                  <a:pos x="86" y="8"/>
                </a:cxn>
                <a:cxn ang="0">
                  <a:pos x="94" y="16"/>
                </a:cxn>
                <a:cxn ang="0">
                  <a:pos x="74" y="36"/>
                </a:cxn>
                <a:cxn ang="0">
                  <a:pos x="74" y="36"/>
                </a:cxn>
                <a:cxn ang="0">
                  <a:pos x="64" y="28"/>
                </a:cxn>
                <a:cxn ang="0">
                  <a:pos x="54" y="26"/>
                </a:cxn>
                <a:cxn ang="0">
                  <a:pos x="54" y="26"/>
                </a:cxn>
                <a:cxn ang="0">
                  <a:pos x="44" y="28"/>
                </a:cxn>
                <a:cxn ang="0">
                  <a:pos x="38" y="34"/>
                </a:cxn>
                <a:cxn ang="0">
                  <a:pos x="38" y="34"/>
                </a:cxn>
                <a:cxn ang="0">
                  <a:pos x="34" y="40"/>
                </a:cxn>
                <a:cxn ang="0">
                  <a:pos x="32" y="44"/>
                </a:cxn>
                <a:cxn ang="0">
                  <a:pos x="30" y="60"/>
                </a:cxn>
                <a:cxn ang="0">
                  <a:pos x="30" y="60"/>
                </a:cxn>
                <a:cxn ang="0">
                  <a:pos x="32" y="76"/>
                </a:cxn>
                <a:cxn ang="0">
                  <a:pos x="34" y="82"/>
                </a:cxn>
                <a:cxn ang="0">
                  <a:pos x="38" y="88"/>
                </a:cxn>
                <a:cxn ang="0">
                  <a:pos x="38" y="88"/>
                </a:cxn>
                <a:cxn ang="0">
                  <a:pos x="44" y="94"/>
                </a:cxn>
                <a:cxn ang="0">
                  <a:pos x="54" y="96"/>
                </a:cxn>
                <a:cxn ang="0">
                  <a:pos x="54" y="96"/>
                </a:cxn>
                <a:cxn ang="0">
                  <a:pos x="64" y="92"/>
                </a:cxn>
                <a:cxn ang="0">
                  <a:pos x="74" y="86"/>
                </a:cxn>
                <a:cxn ang="0">
                  <a:pos x="94" y="106"/>
                </a:cxn>
              </a:cxnLst>
              <a:rect l="0" t="0" r="r" b="b"/>
              <a:pathLst>
                <a:path w="94" h="122">
                  <a:moveTo>
                    <a:pt x="94" y="106"/>
                  </a:moveTo>
                  <a:lnTo>
                    <a:pt x="94" y="106"/>
                  </a:lnTo>
                  <a:lnTo>
                    <a:pt x="86" y="112"/>
                  </a:lnTo>
                  <a:lnTo>
                    <a:pt x="76" y="118"/>
                  </a:lnTo>
                  <a:lnTo>
                    <a:pt x="66" y="120"/>
                  </a:lnTo>
                  <a:lnTo>
                    <a:pt x="54" y="122"/>
                  </a:lnTo>
                  <a:lnTo>
                    <a:pt x="54" y="122"/>
                  </a:lnTo>
                  <a:lnTo>
                    <a:pt x="44" y="122"/>
                  </a:lnTo>
                  <a:lnTo>
                    <a:pt x="34" y="118"/>
                  </a:lnTo>
                  <a:lnTo>
                    <a:pt x="26" y="114"/>
                  </a:lnTo>
                  <a:lnTo>
                    <a:pt x="18" y="110"/>
                  </a:lnTo>
                  <a:lnTo>
                    <a:pt x="18" y="110"/>
                  </a:lnTo>
                  <a:lnTo>
                    <a:pt x="10" y="100"/>
                  </a:lnTo>
                  <a:lnTo>
                    <a:pt x="6" y="90"/>
                  </a:lnTo>
                  <a:lnTo>
                    <a:pt x="2" y="76"/>
                  </a:lnTo>
                  <a:lnTo>
                    <a:pt x="0" y="60"/>
                  </a:lnTo>
                  <a:lnTo>
                    <a:pt x="0" y="60"/>
                  </a:lnTo>
                  <a:lnTo>
                    <a:pt x="2" y="46"/>
                  </a:lnTo>
                  <a:lnTo>
                    <a:pt x="6" y="32"/>
                  </a:lnTo>
                  <a:lnTo>
                    <a:pt x="10" y="20"/>
                  </a:lnTo>
                  <a:lnTo>
                    <a:pt x="18" y="12"/>
                  </a:lnTo>
                  <a:lnTo>
                    <a:pt x="18" y="12"/>
                  </a:lnTo>
                  <a:lnTo>
                    <a:pt x="26" y="6"/>
                  </a:lnTo>
                  <a:lnTo>
                    <a:pt x="34" y="2"/>
                  </a:lnTo>
                  <a:lnTo>
                    <a:pt x="44" y="0"/>
                  </a:lnTo>
                  <a:lnTo>
                    <a:pt x="54" y="0"/>
                  </a:lnTo>
                  <a:lnTo>
                    <a:pt x="54" y="0"/>
                  </a:lnTo>
                  <a:lnTo>
                    <a:pt x="66" y="0"/>
                  </a:lnTo>
                  <a:lnTo>
                    <a:pt x="76" y="4"/>
                  </a:lnTo>
                  <a:lnTo>
                    <a:pt x="86" y="8"/>
                  </a:lnTo>
                  <a:lnTo>
                    <a:pt x="94" y="16"/>
                  </a:lnTo>
                  <a:lnTo>
                    <a:pt x="74" y="36"/>
                  </a:lnTo>
                  <a:lnTo>
                    <a:pt x="74" y="36"/>
                  </a:lnTo>
                  <a:lnTo>
                    <a:pt x="64" y="28"/>
                  </a:lnTo>
                  <a:lnTo>
                    <a:pt x="54" y="26"/>
                  </a:lnTo>
                  <a:lnTo>
                    <a:pt x="54" y="26"/>
                  </a:lnTo>
                  <a:lnTo>
                    <a:pt x="44" y="28"/>
                  </a:lnTo>
                  <a:lnTo>
                    <a:pt x="38" y="34"/>
                  </a:lnTo>
                  <a:lnTo>
                    <a:pt x="38" y="34"/>
                  </a:lnTo>
                  <a:lnTo>
                    <a:pt x="34" y="40"/>
                  </a:lnTo>
                  <a:lnTo>
                    <a:pt x="32" y="44"/>
                  </a:lnTo>
                  <a:lnTo>
                    <a:pt x="30" y="60"/>
                  </a:lnTo>
                  <a:lnTo>
                    <a:pt x="30" y="60"/>
                  </a:lnTo>
                  <a:lnTo>
                    <a:pt x="32" y="76"/>
                  </a:lnTo>
                  <a:lnTo>
                    <a:pt x="34" y="82"/>
                  </a:lnTo>
                  <a:lnTo>
                    <a:pt x="38" y="88"/>
                  </a:lnTo>
                  <a:lnTo>
                    <a:pt x="38" y="88"/>
                  </a:lnTo>
                  <a:lnTo>
                    <a:pt x="44" y="94"/>
                  </a:lnTo>
                  <a:lnTo>
                    <a:pt x="54" y="96"/>
                  </a:lnTo>
                  <a:lnTo>
                    <a:pt x="54" y="96"/>
                  </a:lnTo>
                  <a:lnTo>
                    <a:pt x="64" y="92"/>
                  </a:lnTo>
                  <a:lnTo>
                    <a:pt x="74" y="86"/>
                  </a:lnTo>
                  <a:lnTo>
                    <a:pt x="94" y="10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46" name="Freeform 36"/>
            <p:cNvSpPr>
              <a:spLocks/>
            </p:cNvSpPr>
            <p:nvPr/>
          </p:nvSpPr>
          <p:spPr bwMode="auto">
            <a:xfrm>
              <a:off x="1824" y="2087"/>
              <a:ext cx="100" cy="162"/>
            </a:xfrm>
            <a:custGeom>
              <a:avLst/>
              <a:gdLst/>
              <a:ahLst/>
              <a:cxnLst>
                <a:cxn ang="0">
                  <a:pos x="100" y="162"/>
                </a:cxn>
                <a:cxn ang="0">
                  <a:pos x="70" y="162"/>
                </a:cxn>
                <a:cxn ang="0">
                  <a:pos x="70" y="90"/>
                </a:cxn>
                <a:cxn ang="0">
                  <a:pos x="70" y="90"/>
                </a:cxn>
                <a:cxn ang="0">
                  <a:pos x="68" y="80"/>
                </a:cxn>
                <a:cxn ang="0">
                  <a:pos x="64" y="72"/>
                </a:cxn>
                <a:cxn ang="0">
                  <a:pos x="64" y="72"/>
                </a:cxn>
                <a:cxn ang="0">
                  <a:pos x="58" y="70"/>
                </a:cxn>
                <a:cxn ang="0">
                  <a:pos x="50" y="68"/>
                </a:cxn>
                <a:cxn ang="0">
                  <a:pos x="50" y="68"/>
                </a:cxn>
                <a:cxn ang="0">
                  <a:pos x="42" y="70"/>
                </a:cxn>
                <a:cxn ang="0">
                  <a:pos x="38" y="72"/>
                </a:cxn>
                <a:cxn ang="0">
                  <a:pos x="38" y="72"/>
                </a:cxn>
                <a:cxn ang="0">
                  <a:pos x="32" y="80"/>
                </a:cxn>
                <a:cxn ang="0">
                  <a:pos x="32" y="90"/>
                </a:cxn>
                <a:cxn ang="0">
                  <a:pos x="32" y="162"/>
                </a:cxn>
                <a:cxn ang="0">
                  <a:pos x="0" y="162"/>
                </a:cxn>
                <a:cxn ang="0">
                  <a:pos x="0" y="0"/>
                </a:cxn>
                <a:cxn ang="0">
                  <a:pos x="32" y="0"/>
                </a:cxn>
                <a:cxn ang="0">
                  <a:pos x="32" y="54"/>
                </a:cxn>
                <a:cxn ang="0">
                  <a:pos x="32" y="54"/>
                </a:cxn>
                <a:cxn ang="0">
                  <a:pos x="38" y="48"/>
                </a:cxn>
                <a:cxn ang="0">
                  <a:pos x="44" y="44"/>
                </a:cxn>
                <a:cxn ang="0">
                  <a:pos x="52" y="42"/>
                </a:cxn>
                <a:cxn ang="0">
                  <a:pos x="60" y="42"/>
                </a:cxn>
                <a:cxn ang="0">
                  <a:pos x="60" y="42"/>
                </a:cxn>
                <a:cxn ang="0">
                  <a:pos x="68" y="42"/>
                </a:cxn>
                <a:cxn ang="0">
                  <a:pos x="76" y="44"/>
                </a:cxn>
                <a:cxn ang="0">
                  <a:pos x="84" y="48"/>
                </a:cxn>
                <a:cxn ang="0">
                  <a:pos x="90" y="54"/>
                </a:cxn>
                <a:cxn ang="0">
                  <a:pos x="90" y="54"/>
                </a:cxn>
                <a:cxn ang="0">
                  <a:pos x="94" y="60"/>
                </a:cxn>
                <a:cxn ang="0">
                  <a:pos x="96" y="68"/>
                </a:cxn>
                <a:cxn ang="0">
                  <a:pos x="98" y="76"/>
                </a:cxn>
                <a:cxn ang="0">
                  <a:pos x="100" y="86"/>
                </a:cxn>
                <a:cxn ang="0">
                  <a:pos x="100" y="162"/>
                </a:cxn>
              </a:cxnLst>
              <a:rect l="0" t="0" r="r" b="b"/>
              <a:pathLst>
                <a:path w="100" h="162">
                  <a:moveTo>
                    <a:pt x="100" y="162"/>
                  </a:moveTo>
                  <a:lnTo>
                    <a:pt x="70" y="162"/>
                  </a:lnTo>
                  <a:lnTo>
                    <a:pt x="70" y="90"/>
                  </a:lnTo>
                  <a:lnTo>
                    <a:pt x="70" y="90"/>
                  </a:lnTo>
                  <a:lnTo>
                    <a:pt x="68" y="80"/>
                  </a:lnTo>
                  <a:lnTo>
                    <a:pt x="64" y="72"/>
                  </a:lnTo>
                  <a:lnTo>
                    <a:pt x="64" y="72"/>
                  </a:lnTo>
                  <a:lnTo>
                    <a:pt x="58" y="70"/>
                  </a:lnTo>
                  <a:lnTo>
                    <a:pt x="50" y="68"/>
                  </a:lnTo>
                  <a:lnTo>
                    <a:pt x="50" y="68"/>
                  </a:lnTo>
                  <a:lnTo>
                    <a:pt x="42" y="70"/>
                  </a:lnTo>
                  <a:lnTo>
                    <a:pt x="38" y="72"/>
                  </a:lnTo>
                  <a:lnTo>
                    <a:pt x="38" y="72"/>
                  </a:lnTo>
                  <a:lnTo>
                    <a:pt x="32" y="80"/>
                  </a:lnTo>
                  <a:lnTo>
                    <a:pt x="32" y="90"/>
                  </a:lnTo>
                  <a:lnTo>
                    <a:pt x="32" y="162"/>
                  </a:lnTo>
                  <a:lnTo>
                    <a:pt x="0" y="162"/>
                  </a:lnTo>
                  <a:lnTo>
                    <a:pt x="0" y="0"/>
                  </a:lnTo>
                  <a:lnTo>
                    <a:pt x="32" y="0"/>
                  </a:lnTo>
                  <a:lnTo>
                    <a:pt x="32" y="54"/>
                  </a:lnTo>
                  <a:lnTo>
                    <a:pt x="32" y="54"/>
                  </a:lnTo>
                  <a:lnTo>
                    <a:pt x="38" y="48"/>
                  </a:lnTo>
                  <a:lnTo>
                    <a:pt x="44" y="44"/>
                  </a:lnTo>
                  <a:lnTo>
                    <a:pt x="52" y="42"/>
                  </a:lnTo>
                  <a:lnTo>
                    <a:pt x="60" y="42"/>
                  </a:lnTo>
                  <a:lnTo>
                    <a:pt x="60" y="42"/>
                  </a:lnTo>
                  <a:lnTo>
                    <a:pt x="68" y="42"/>
                  </a:lnTo>
                  <a:lnTo>
                    <a:pt x="76" y="44"/>
                  </a:lnTo>
                  <a:lnTo>
                    <a:pt x="84" y="48"/>
                  </a:lnTo>
                  <a:lnTo>
                    <a:pt x="90" y="54"/>
                  </a:lnTo>
                  <a:lnTo>
                    <a:pt x="90" y="54"/>
                  </a:lnTo>
                  <a:lnTo>
                    <a:pt x="94" y="60"/>
                  </a:lnTo>
                  <a:lnTo>
                    <a:pt x="96" y="68"/>
                  </a:lnTo>
                  <a:lnTo>
                    <a:pt x="98" y="76"/>
                  </a:lnTo>
                  <a:lnTo>
                    <a:pt x="100" y="86"/>
                  </a:lnTo>
                  <a:lnTo>
                    <a:pt x="100" y="16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47" name="Freeform 37"/>
            <p:cNvSpPr>
              <a:spLocks/>
            </p:cNvSpPr>
            <p:nvPr/>
          </p:nvSpPr>
          <p:spPr bwMode="auto">
            <a:xfrm>
              <a:off x="1956" y="2129"/>
              <a:ext cx="98" cy="120"/>
            </a:xfrm>
            <a:custGeom>
              <a:avLst/>
              <a:gdLst/>
              <a:ahLst/>
              <a:cxnLst>
                <a:cxn ang="0">
                  <a:pos x="98" y="120"/>
                </a:cxn>
                <a:cxn ang="0">
                  <a:pos x="68" y="120"/>
                </a:cxn>
                <a:cxn ang="0">
                  <a:pos x="68" y="48"/>
                </a:cxn>
                <a:cxn ang="0">
                  <a:pos x="68" y="48"/>
                </a:cxn>
                <a:cxn ang="0">
                  <a:pos x="68" y="38"/>
                </a:cxn>
                <a:cxn ang="0">
                  <a:pos x="62" y="32"/>
                </a:cxn>
                <a:cxn ang="0">
                  <a:pos x="62" y="32"/>
                </a:cxn>
                <a:cxn ang="0">
                  <a:pos x="56" y="28"/>
                </a:cxn>
                <a:cxn ang="0">
                  <a:pos x="50" y="26"/>
                </a:cxn>
                <a:cxn ang="0">
                  <a:pos x="50" y="26"/>
                </a:cxn>
                <a:cxn ang="0">
                  <a:pos x="42" y="28"/>
                </a:cxn>
                <a:cxn ang="0">
                  <a:pos x="36" y="32"/>
                </a:cxn>
                <a:cxn ang="0">
                  <a:pos x="36" y="32"/>
                </a:cxn>
                <a:cxn ang="0">
                  <a:pos x="32" y="38"/>
                </a:cxn>
                <a:cxn ang="0">
                  <a:pos x="30" y="48"/>
                </a:cxn>
                <a:cxn ang="0">
                  <a:pos x="30" y="120"/>
                </a:cxn>
                <a:cxn ang="0">
                  <a:pos x="0" y="120"/>
                </a:cxn>
                <a:cxn ang="0">
                  <a:pos x="0" y="0"/>
                </a:cxn>
                <a:cxn ang="0">
                  <a:pos x="28" y="0"/>
                </a:cxn>
                <a:cxn ang="0">
                  <a:pos x="28" y="12"/>
                </a:cxn>
                <a:cxn ang="0">
                  <a:pos x="28" y="12"/>
                </a:cxn>
                <a:cxn ang="0">
                  <a:pos x="34" y="6"/>
                </a:cxn>
                <a:cxn ang="0">
                  <a:pos x="42" y="2"/>
                </a:cxn>
                <a:cxn ang="0">
                  <a:pos x="50" y="0"/>
                </a:cxn>
                <a:cxn ang="0">
                  <a:pos x="58" y="0"/>
                </a:cxn>
                <a:cxn ang="0">
                  <a:pos x="58" y="0"/>
                </a:cxn>
                <a:cxn ang="0">
                  <a:pos x="66" y="0"/>
                </a:cxn>
                <a:cxn ang="0">
                  <a:pos x="74" y="2"/>
                </a:cxn>
                <a:cxn ang="0">
                  <a:pos x="82" y="6"/>
                </a:cxn>
                <a:cxn ang="0">
                  <a:pos x="86" y="10"/>
                </a:cxn>
                <a:cxn ang="0">
                  <a:pos x="86" y="10"/>
                </a:cxn>
                <a:cxn ang="0">
                  <a:pos x="92" y="16"/>
                </a:cxn>
                <a:cxn ang="0">
                  <a:pos x="96" y="24"/>
                </a:cxn>
                <a:cxn ang="0">
                  <a:pos x="98" y="34"/>
                </a:cxn>
                <a:cxn ang="0">
                  <a:pos x="98" y="44"/>
                </a:cxn>
                <a:cxn ang="0">
                  <a:pos x="98" y="120"/>
                </a:cxn>
              </a:cxnLst>
              <a:rect l="0" t="0" r="r" b="b"/>
              <a:pathLst>
                <a:path w="98" h="120">
                  <a:moveTo>
                    <a:pt x="98" y="120"/>
                  </a:moveTo>
                  <a:lnTo>
                    <a:pt x="68" y="120"/>
                  </a:lnTo>
                  <a:lnTo>
                    <a:pt x="68" y="48"/>
                  </a:lnTo>
                  <a:lnTo>
                    <a:pt x="68" y="48"/>
                  </a:lnTo>
                  <a:lnTo>
                    <a:pt x="68" y="38"/>
                  </a:lnTo>
                  <a:lnTo>
                    <a:pt x="62" y="32"/>
                  </a:lnTo>
                  <a:lnTo>
                    <a:pt x="62" y="32"/>
                  </a:lnTo>
                  <a:lnTo>
                    <a:pt x="56" y="28"/>
                  </a:lnTo>
                  <a:lnTo>
                    <a:pt x="50" y="26"/>
                  </a:lnTo>
                  <a:lnTo>
                    <a:pt x="50" y="26"/>
                  </a:lnTo>
                  <a:lnTo>
                    <a:pt x="42" y="28"/>
                  </a:lnTo>
                  <a:lnTo>
                    <a:pt x="36" y="32"/>
                  </a:lnTo>
                  <a:lnTo>
                    <a:pt x="36" y="32"/>
                  </a:lnTo>
                  <a:lnTo>
                    <a:pt x="32" y="38"/>
                  </a:lnTo>
                  <a:lnTo>
                    <a:pt x="30" y="48"/>
                  </a:lnTo>
                  <a:lnTo>
                    <a:pt x="30" y="120"/>
                  </a:lnTo>
                  <a:lnTo>
                    <a:pt x="0" y="120"/>
                  </a:lnTo>
                  <a:lnTo>
                    <a:pt x="0" y="0"/>
                  </a:lnTo>
                  <a:lnTo>
                    <a:pt x="28" y="0"/>
                  </a:lnTo>
                  <a:lnTo>
                    <a:pt x="28" y="12"/>
                  </a:lnTo>
                  <a:lnTo>
                    <a:pt x="28" y="12"/>
                  </a:lnTo>
                  <a:lnTo>
                    <a:pt x="34" y="6"/>
                  </a:lnTo>
                  <a:lnTo>
                    <a:pt x="42" y="2"/>
                  </a:lnTo>
                  <a:lnTo>
                    <a:pt x="50" y="0"/>
                  </a:lnTo>
                  <a:lnTo>
                    <a:pt x="58" y="0"/>
                  </a:lnTo>
                  <a:lnTo>
                    <a:pt x="58" y="0"/>
                  </a:lnTo>
                  <a:lnTo>
                    <a:pt x="66" y="0"/>
                  </a:lnTo>
                  <a:lnTo>
                    <a:pt x="74" y="2"/>
                  </a:lnTo>
                  <a:lnTo>
                    <a:pt x="82" y="6"/>
                  </a:lnTo>
                  <a:lnTo>
                    <a:pt x="86" y="10"/>
                  </a:lnTo>
                  <a:lnTo>
                    <a:pt x="86" y="10"/>
                  </a:lnTo>
                  <a:lnTo>
                    <a:pt x="92" y="16"/>
                  </a:lnTo>
                  <a:lnTo>
                    <a:pt x="96" y="24"/>
                  </a:lnTo>
                  <a:lnTo>
                    <a:pt x="98" y="34"/>
                  </a:lnTo>
                  <a:lnTo>
                    <a:pt x="98" y="44"/>
                  </a:lnTo>
                  <a:lnTo>
                    <a:pt x="98"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48" name="Freeform 38"/>
            <p:cNvSpPr>
              <a:spLocks noEditPoints="1"/>
            </p:cNvSpPr>
            <p:nvPr/>
          </p:nvSpPr>
          <p:spPr bwMode="auto">
            <a:xfrm>
              <a:off x="2082" y="2129"/>
              <a:ext cx="104" cy="122"/>
            </a:xfrm>
            <a:custGeom>
              <a:avLst/>
              <a:gdLst/>
              <a:ahLst/>
              <a:cxnLst>
                <a:cxn ang="0">
                  <a:pos x="28" y="70"/>
                </a:cxn>
                <a:cxn ang="0">
                  <a:pos x="30" y="80"/>
                </a:cxn>
                <a:cxn ang="0">
                  <a:pos x="36" y="90"/>
                </a:cxn>
                <a:cxn ang="0">
                  <a:pos x="54" y="96"/>
                </a:cxn>
                <a:cxn ang="0">
                  <a:pos x="62" y="96"/>
                </a:cxn>
                <a:cxn ang="0">
                  <a:pos x="76" y="90"/>
                </a:cxn>
                <a:cxn ang="0">
                  <a:pos x="100" y="104"/>
                </a:cxn>
                <a:cxn ang="0">
                  <a:pos x="90" y="112"/>
                </a:cxn>
                <a:cxn ang="0">
                  <a:pos x="80" y="118"/>
                </a:cxn>
                <a:cxn ang="0">
                  <a:pos x="54" y="122"/>
                </a:cxn>
                <a:cxn ang="0">
                  <a:pos x="42" y="120"/>
                </a:cxn>
                <a:cxn ang="0">
                  <a:pos x="20" y="114"/>
                </a:cxn>
                <a:cxn ang="0">
                  <a:pos x="6" y="98"/>
                </a:cxn>
                <a:cxn ang="0">
                  <a:pos x="0" y="74"/>
                </a:cxn>
                <a:cxn ang="0">
                  <a:pos x="0" y="60"/>
                </a:cxn>
                <a:cxn ang="0">
                  <a:pos x="2" y="34"/>
                </a:cxn>
                <a:cxn ang="0">
                  <a:pos x="14" y="16"/>
                </a:cxn>
                <a:cxn ang="0">
                  <a:pos x="22" y="8"/>
                </a:cxn>
                <a:cxn ang="0">
                  <a:pos x="40" y="0"/>
                </a:cxn>
                <a:cxn ang="0">
                  <a:pos x="52" y="0"/>
                </a:cxn>
                <a:cxn ang="0">
                  <a:pos x="74" y="4"/>
                </a:cxn>
                <a:cxn ang="0">
                  <a:pos x="90" y="16"/>
                </a:cxn>
                <a:cxn ang="0">
                  <a:pos x="96" y="24"/>
                </a:cxn>
                <a:cxn ang="0">
                  <a:pos x="102" y="44"/>
                </a:cxn>
                <a:cxn ang="0">
                  <a:pos x="104" y="70"/>
                </a:cxn>
                <a:cxn ang="0">
                  <a:pos x="74" y="50"/>
                </a:cxn>
                <a:cxn ang="0">
                  <a:pos x="72" y="36"/>
                </a:cxn>
                <a:cxn ang="0">
                  <a:pos x="68" y="32"/>
                </a:cxn>
                <a:cxn ang="0">
                  <a:pos x="58" y="26"/>
                </a:cxn>
                <a:cxn ang="0">
                  <a:pos x="52" y="24"/>
                </a:cxn>
                <a:cxn ang="0">
                  <a:pos x="40" y="28"/>
                </a:cxn>
                <a:cxn ang="0">
                  <a:pos x="32" y="36"/>
                </a:cxn>
                <a:cxn ang="0">
                  <a:pos x="30" y="42"/>
                </a:cxn>
                <a:cxn ang="0">
                  <a:pos x="74" y="50"/>
                </a:cxn>
              </a:cxnLst>
              <a:rect l="0" t="0" r="r" b="b"/>
              <a:pathLst>
                <a:path w="104" h="122">
                  <a:moveTo>
                    <a:pt x="104" y="70"/>
                  </a:moveTo>
                  <a:lnTo>
                    <a:pt x="28" y="70"/>
                  </a:lnTo>
                  <a:lnTo>
                    <a:pt x="28" y="70"/>
                  </a:lnTo>
                  <a:lnTo>
                    <a:pt x="30" y="80"/>
                  </a:lnTo>
                  <a:lnTo>
                    <a:pt x="36" y="90"/>
                  </a:lnTo>
                  <a:lnTo>
                    <a:pt x="36" y="90"/>
                  </a:lnTo>
                  <a:lnTo>
                    <a:pt x="44" y="94"/>
                  </a:lnTo>
                  <a:lnTo>
                    <a:pt x="54" y="96"/>
                  </a:lnTo>
                  <a:lnTo>
                    <a:pt x="54" y="96"/>
                  </a:lnTo>
                  <a:lnTo>
                    <a:pt x="62" y="96"/>
                  </a:lnTo>
                  <a:lnTo>
                    <a:pt x="70" y="94"/>
                  </a:lnTo>
                  <a:lnTo>
                    <a:pt x="76" y="90"/>
                  </a:lnTo>
                  <a:lnTo>
                    <a:pt x="82" y="86"/>
                  </a:lnTo>
                  <a:lnTo>
                    <a:pt x="100" y="104"/>
                  </a:lnTo>
                  <a:lnTo>
                    <a:pt x="100" y="104"/>
                  </a:lnTo>
                  <a:lnTo>
                    <a:pt x="90" y="112"/>
                  </a:lnTo>
                  <a:lnTo>
                    <a:pt x="80" y="118"/>
                  </a:lnTo>
                  <a:lnTo>
                    <a:pt x="80" y="118"/>
                  </a:lnTo>
                  <a:lnTo>
                    <a:pt x="68" y="120"/>
                  </a:lnTo>
                  <a:lnTo>
                    <a:pt x="54" y="122"/>
                  </a:lnTo>
                  <a:lnTo>
                    <a:pt x="54" y="122"/>
                  </a:lnTo>
                  <a:lnTo>
                    <a:pt x="42" y="120"/>
                  </a:lnTo>
                  <a:lnTo>
                    <a:pt x="30" y="118"/>
                  </a:lnTo>
                  <a:lnTo>
                    <a:pt x="20" y="114"/>
                  </a:lnTo>
                  <a:lnTo>
                    <a:pt x="14" y="106"/>
                  </a:lnTo>
                  <a:lnTo>
                    <a:pt x="6" y="98"/>
                  </a:lnTo>
                  <a:lnTo>
                    <a:pt x="2" y="88"/>
                  </a:lnTo>
                  <a:lnTo>
                    <a:pt x="0" y="74"/>
                  </a:lnTo>
                  <a:lnTo>
                    <a:pt x="0" y="60"/>
                  </a:lnTo>
                  <a:lnTo>
                    <a:pt x="0" y="60"/>
                  </a:lnTo>
                  <a:lnTo>
                    <a:pt x="0" y="48"/>
                  </a:lnTo>
                  <a:lnTo>
                    <a:pt x="2" y="34"/>
                  </a:lnTo>
                  <a:lnTo>
                    <a:pt x="8" y="24"/>
                  </a:lnTo>
                  <a:lnTo>
                    <a:pt x="14" y="16"/>
                  </a:lnTo>
                  <a:lnTo>
                    <a:pt x="14" y="16"/>
                  </a:lnTo>
                  <a:lnTo>
                    <a:pt x="22" y="8"/>
                  </a:lnTo>
                  <a:lnTo>
                    <a:pt x="30" y="4"/>
                  </a:lnTo>
                  <a:lnTo>
                    <a:pt x="40" y="0"/>
                  </a:lnTo>
                  <a:lnTo>
                    <a:pt x="52" y="0"/>
                  </a:lnTo>
                  <a:lnTo>
                    <a:pt x="52" y="0"/>
                  </a:lnTo>
                  <a:lnTo>
                    <a:pt x="62" y="0"/>
                  </a:lnTo>
                  <a:lnTo>
                    <a:pt x="74" y="4"/>
                  </a:lnTo>
                  <a:lnTo>
                    <a:pt x="82" y="8"/>
                  </a:lnTo>
                  <a:lnTo>
                    <a:pt x="90" y="16"/>
                  </a:lnTo>
                  <a:lnTo>
                    <a:pt x="90" y="16"/>
                  </a:lnTo>
                  <a:lnTo>
                    <a:pt x="96" y="24"/>
                  </a:lnTo>
                  <a:lnTo>
                    <a:pt x="100" y="34"/>
                  </a:lnTo>
                  <a:lnTo>
                    <a:pt x="102" y="44"/>
                  </a:lnTo>
                  <a:lnTo>
                    <a:pt x="104" y="56"/>
                  </a:lnTo>
                  <a:lnTo>
                    <a:pt x="104" y="70"/>
                  </a:lnTo>
                  <a:close/>
                  <a:moveTo>
                    <a:pt x="74" y="50"/>
                  </a:moveTo>
                  <a:lnTo>
                    <a:pt x="74" y="50"/>
                  </a:lnTo>
                  <a:lnTo>
                    <a:pt x="74" y="42"/>
                  </a:lnTo>
                  <a:lnTo>
                    <a:pt x="72" y="36"/>
                  </a:lnTo>
                  <a:lnTo>
                    <a:pt x="72" y="36"/>
                  </a:lnTo>
                  <a:lnTo>
                    <a:pt x="68" y="32"/>
                  </a:lnTo>
                  <a:lnTo>
                    <a:pt x="64" y="28"/>
                  </a:lnTo>
                  <a:lnTo>
                    <a:pt x="58" y="26"/>
                  </a:lnTo>
                  <a:lnTo>
                    <a:pt x="52" y="24"/>
                  </a:lnTo>
                  <a:lnTo>
                    <a:pt x="52" y="24"/>
                  </a:lnTo>
                  <a:lnTo>
                    <a:pt x="44" y="26"/>
                  </a:lnTo>
                  <a:lnTo>
                    <a:pt x="40" y="28"/>
                  </a:lnTo>
                  <a:lnTo>
                    <a:pt x="34" y="32"/>
                  </a:lnTo>
                  <a:lnTo>
                    <a:pt x="32" y="36"/>
                  </a:lnTo>
                  <a:lnTo>
                    <a:pt x="32" y="36"/>
                  </a:lnTo>
                  <a:lnTo>
                    <a:pt x="30" y="42"/>
                  </a:lnTo>
                  <a:lnTo>
                    <a:pt x="28" y="50"/>
                  </a:lnTo>
                  <a:lnTo>
                    <a:pt x="74" y="5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49" name="Freeform 39"/>
            <p:cNvSpPr>
              <a:spLocks/>
            </p:cNvSpPr>
            <p:nvPr/>
          </p:nvSpPr>
          <p:spPr bwMode="auto">
            <a:xfrm>
              <a:off x="2212" y="2129"/>
              <a:ext cx="88" cy="120"/>
            </a:xfrm>
            <a:custGeom>
              <a:avLst/>
              <a:gdLst/>
              <a:ahLst/>
              <a:cxnLst>
                <a:cxn ang="0">
                  <a:pos x="88" y="10"/>
                </a:cxn>
                <a:cxn ang="0">
                  <a:pos x="66" y="34"/>
                </a:cxn>
                <a:cxn ang="0">
                  <a:pos x="66" y="34"/>
                </a:cxn>
                <a:cxn ang="0">
                  <a:pos x="58" y="28"/>
                </a:cxn>
                <a:cxn ang="0">
                  <a:pos x="50" y="26"/>
                </a:cxn>
                <a:cxn ang="0">
                  <a:pos x="50" y="26"/>
                </a:cxn>
                <a:cxn ang="0">
                  <a:pos x="44" y="28"/>
                </a:cxn>
                <a:cxn ang="0">
                  <a:pos x="38" y="32"/>
                </a:cxn>
                <a:cxn ang="0">
                  <a:pos x="38" y="32"/>
                </a:cxn>
                <a:cxn ang="0">
                  <a:pos x="32" y="38"/>
                </a:cxn>
                <a:cxn ang="0">
                  <a:pos x="30" y="48"/>
                </a:cxn>
                <a:cxn ang="0">
                  <a:pos x="30" y="120"/>
                </a:cxn>
                <a:cxn ang="0">
                  <a:pos x="0" y="120"/>
                </a:cxn>
                <a:cxn ang="0">
                  <a:pos x="0" y="0"/>
                </a:cxn>
                <a:cxn ang="0">
                  <a:pos x="30" y="0"/>
                </a:cxn>
                <a:cxn ang="0">
                  <a:pos x="30" y="12"/>
                </a:cxn>
                <a:cxn ang="0">
                  <a:pos x="30" y="12"/>
                </a:cxn>
                <a:cxn ang="0">
                  <a:pos x="36" y="6"/>
                </a:cxn>
                <a:cxn ang="0">
                  <a:pos x="44" y="2"/>
                </a:cxn>
                <a:cxn ang="0">
                  <a:pos x="52" y="0"/>
                </a:cxn>
                <a:cxn ang="0">
                  <a:pos x="60" y="0"/>
                </a:cxn>
                <a:cxn ang="0">
                  <a:pos x="60" y="0"/>
                </a:cxn>
                <a:cxn ang="0">
                  <a:pos x="68" y="0"/>
                </a:cxn>
                <a:cxn ang="0">
                  <a:pos x="76" y="2"/>
                </a:cxn>
                <a:cxn ang="0">
                  <a:pos x="82" y="6"/>
                </a:cxn>
                <a:cxn ang="0">
                  <a:pos x="88" y="10"/>
                </a:cxn>
                <a:cxn ang="0">
                  <a:pos x="88" y="10"/>
                </a:cxn>
              </a:cxnLst>
              <a:rect l="0" t="0" r="r" b="b"/>
              <a:pathLst>
                <a:path w="88" h="120">
                  <a:moveTo>
                    <a:pt x="88" y="10"/>
                  </a:moveTo>
                  <a:lnTo>
                    <a:pt x="66" y="34"/>
                  </a:lnTo>
                  <a:lnTo>
                    <a:pt x="66" y="34"/>
                  </a:lnTo>
                  <a:lnTo>
                    <a:pt x="58" y="28"/>
                  </a:lnTo>
                  <a:lnTo>
                    <a:pt x="50" y="26"/>
                  </a:lnTo>
                  <a:lnTo>
                    <a:pt x="50" y="26"/>
                  </a:lnTo>
                  <a:lnTo>
                    <a:pt x="44" y="28"/>
                  </a:lnTo>
                  <a:lnTo>
                    <a:pt x="38" y="32"/>
                  </a:lnTo>
                  <a:lnTo>
                    <a:pt x="38" y="32"/>
                  </a:lnTo>
                  <a:lnTo>
                    <a:pt x="32" y="38"/>
                  </a:lnTo>
                  <a:lnTo>
                    <a:pt x="30" y="48"/>
                  </a:lnTo>
                  <a:lnTo>
                    <a:pt x="30" y="120"/>
                  </a:lnTo>
                  <a:lnTo>
                    <a:pt x="0" y="120"/>
                  </a:lnTo>
                  <a:lnTo>
                    <a:pt x="0" y="0"/>
                  </a:lnTo>
                  <a:lnTo>
                    <a:pt x="30" y="0"/>
                  </a:lnTo>
                  <a:lnTo>
                    <a:pt x="30" y="12"/>
                  </a:lnTo>
                  <a:lnTo>
                    <a:pt x="30" y="12"/>
                  </a:lnTo>
                  <a:lnTo>
                    <a:pt x="36" y="6"/>
                  </a:lnTo>
                  <a:lnTo>
                    <a:pt x="44" y="2"/>
                  </a:lnTo>
                  <a:lnTo>
                    <a:pt x="52" y="0"/>
                  </a:lnTo>
                  <a:lnTo>
                    <a:pt x="60" y="0"/>
                  </a:lnTo>
                  <a:lnTo>
                    <a:pt x="60" y="0"/>
                  </a:lnTo>
                  <a:lnTo>
                    <a:pt x="68" y="0"/>
                  </a:lnTo>
                  <a:lnTo>
                    <a:pt x="76" y="2"/>
                  </a:lnTo>
                  <a:lnTo>
                    <a:pt x="82" y="6"/>
                  </a:lnTo>
                  <a:lnTo>
                    <a:pt x="88" y="10"/>
                  </a:lnTo>
                  <a:lnTo>
                    <a:pt x="88" y="1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50" name="Freeform 40"/>
            <p:cNvSpPr>
              <a:spLocks noEditPoints="1"/>
            </p:cNvSpPr>
            <p:nvPr/>
          </p:nvSpPr>
          <p:spPr bwMode="auto">
            <a:xfrm>
              <a:off x="2312" y="2129"/>
              <a:ext cx="104" cy="122"/>
            </a:xfrm>
            <a:custGeom>
              <a:avLst/>
              <a:gdLst/>
              <a:ahLst/>
              <a:cxnLst>
                <a:cxn ang="0">
                  <a:pos x="28" y="70"/>
                </a:cxn>
                <a:cxn ang="0">
                  <a:pos x="30" y="80"/>
                </a:cxn>
                <a:cxn ang="0">
                  <a:pos x="36" y="90"/>
                </a:cxn>
                <a:cxn ang="0">
                  <a:pos x="56" y="96"/>
                </a:cxn>
                <a:cxn ang="0">
                  <a:pos x="62" y="96"/>
                </a:cxn>
                <a:cxn ang="0">
                  <a:pos x="76" y="90"/>
                </a:cxn>
                <a:cxn ang="0">
                  <a:pos x="100" y="104"/>
                </a:cxn>
                <a:cxn ang="0">
                  <a:pos x="90" y="112"/>
                </a:cxn>
                <a:cxn ang="0">
                  <a:pos x="80" y="118"/>
                </a:cxn>
                <a:cxn ang="0">
                  <a:pos x="54" y="122"/>
                </a:cxn>
                <a:cxn ang="0">
                  <a:pos x="42" y="120"/>
                </a:cxn>
                <a:cxn ang="0">
                  <a:pos x="22" y="114"/>
                </a:cxn>
                <a:cxn ang="0">
                  <a:pos x="8" y="98"/>
                </a:cxn>
                <a:cxn ang="0">
                  <a:pos x="0" y="74"/>
                </a:cxn>
                <a:cxn ang="0">
                  <a:pos x="0" y="60"/>
                </a:cxn>
                <a:cxn ang="0">
                  <a:pos x="4" y="34"/>
                </a:cxn>
                <a:cxn ang="0">
                  <a:pos x="14" y="16"/>
                </a:cxn>
                <a:cxn ang="0">
                  <a:pos x="22" y="8"/>
                </a:cxn>
                <a:cxn ang="0">
                  <a:pos x="40" y="0"/>
                </a:cxn>
                <a:cxn ang="0">
                  <a:pos x="52" y="0"/>
                </a:cxn>
                <a:cxn ang="0">
                  <a:pos x="74" y="4"/>
                </a:cxn>
                <a:cxn ang="0">
                  <a:pos x="90" y="16"/>
                </a:cxn>
                <a:cxn ang="0">
                  <a:pos x="96" y="24"/>
                </a:cxn>
                <a:cxn ang="0">
                  <a:pos x="102" y="44"/>
                </a:cxn>
                <a:cxn ang="0">
                  <a:pos x="104" y="70"/>
                </a:cxn>
                <a:cxn ang="0">
                  <a:pos x="74" y="50"/>
                </a:cxn>
                <a:cxn ang="0">
                  <a:pos x="72" y="36"/>
                </a:cxn>
                <a:cxn ang="0">
                  <a:pos x="68" y="32"/>
                </a:cxn>
                <a:cxn ang="0">
                  <a:pos x="58" y="26"/>
                </a:cxn>
                <a:cxn ang="0">
                  <a:pos x="52" y="24"/>
                </a:cxn>
                <a:cxn ang="0">
                  <a:pos x="40" y="28"/>
                </a:cxn>
                <a:cxn ang="0">
                  <a:pos x="32" y="36"/>
                </a:cxn>
                <a:cxn ang="0">
                  <a:pos x="30" y="42"/>
                </a:cxn>
                <a:cxn ang="0">
                  <a:pos x="74" y="50"/>
                </a:cxn>
              </a:cxnLst>
              <a:rect l="0" t="0" r="r" b="b"/>
              <a:pathLst>
                <a:path w="104" h="122">
                  <a:moveTo>
                    <a:pt x="104" y="70"/>
                  </a:moveTo>
                  <a:lnTo>
                    <a:pt x="28" y="70"/>
                  </a:lnTo>
                  <a:lnTo>
                    <a:pt x="28" y="70"/>
                  </a:lnTo>
                  <a:lnTo>
                    <a:pt x="30" y="80"/>
                  </a:lnTo>
                  <a:lnTo>
                    <a:pt x="36" y="90"/>
                  </a:lnTo>
                  <a:lnTo>
                    <a:pt x="36" y="90"/>
                  </a:lnTo>
                  <a:lnTo>
                    <a:pt x="44" y="94"/>
                  </a:lnTo>
                  <a:lnTo>
                    <a:pt x="56" y="96"/>
                  </a:lnTo>
                  <a:lnTo>
                    <a:pt x="56" y="96"/>
                  </a:lnTo>
                  <a:lnTo>
                    <a:pt x="62" y="96"/>
                  </a:lnTo>
                  <a:lnTo>
                    <a:pt x="70" y="94"/>
                  </a:lnTo>
                  <a:lnTo>
                    <a:pt x="76" y="90"/>
                  </a:lnTo>
                  <a:lnTo>
                    <a:pt x="82" y="86"/>
                  </a:lnTo>
                  <a:lnTo>
                    <a:pt x="100" y="104"/>
                  </a:lnTo>
                  <a:lnTo>
                    <a:pt x="100" y="104"/>
                  </a:lnTo>
                  <a:lnTo>
                    <a:pt x="90" y="112"/>
                  </a:lnTo>
                  <a:lnTo>
                    <a:pt x="80" y="118"/>
                  </a:lnTo>
                  <a:lnTo>
                    <a:pt x="80" y="118"/>
                  </a:lnTo>
                  <a:lnTo>
                    <a:pt x="70" y="120"/>
                  </a:lnTo>
                  <a:lnTo>
                    <a:pt x="54" y="122"/>
                  </a:lnTo>
                  <a:lnTo>
                    <a:pt x="54" y="122"/>
                  </a:lnTo>
                  <a:lnTo>
                    <a:pt x="42" y="120"/>
                  </a:lnTo>
                  <a:lnTo>
                    <a:pt x="30" y="118"/>
                  </a:lnTo>
                  <a:lnTo>
                    <a:pt x="22" y="114"/>
                  </a:lnTo>
                  <a:lnTo>
                    <a:pt x="14" y="106"/>
                  </a:lnTo>
                  <a:lnTo>
                    <a:pt x="8" y="98"/>
                  </a:lnTo>
                  <a:lnTo>
                    <a:pt x="2" y="88"/>
                  </a:lnTo>
                  <a:lnTo>
                    <a:pt x="0" y="74"/>
                  </a:lnTo>
                  <a:lnTo>
                    <a:pt x="0" y="60"/>
                  </a:lnTo>
                  <a:lnTo>
                    <a:pt x="0" y="60"/>
                  </a:lnTo>
                  <a:lnTo>
                    <a:pt x="0" y="48"/>
                  </a:lnTo>
                  <a:lnTo>
                    <a:pt x="4" y="34"/>
                  </a:lnTo>
                  <a:lnTo>
                    <a:pt x="8" y="24"/>
                  </a:lnTo>
                  <a:lnTo>
                    <a:pt x="14" y="16"/>
                  </a:lnTo>
                  <a:lnTo>
                    <a:pt x="14" y="16"/>
                  </a:lnTo>
                  <a:lnTo>
                    <a:pt x="22" y="8"/>
                  </a:lnTo>
                  <a:lnTo>
                    <a:pt x="30" y="4"/>
                  </a:lnTo>
                  <a:lnTo>
                    <a:pt x="40" y="0"/>
                  </a:lnTo>
                  <a:lnTo>
                    <a:pt x="52" y="0"/>
                  </a:lnTo>
                  <a:lnTo>
                    <a:pt x="52" y="0"/>
                  </a:lnTo>
                  <a:lnTo>
                    <a:pt x="64" y="0"/>
                  </a:lnTo>
                  <a:lnTo>
                    <a:pt x="74" y="4"/>
                  </a:lnTo>
                  <a:lnTo>
                    <a:pt x="82" y="8"/>
                  </a:lnTo>
                  <a:lnTo>
                    <a:pt x="90" y="16"/>
                  </a:lnTo>
                  <a:lnTo>
                    <a:pt x="90" y="16"/>
                  </a:lnTo>
                  <a:lnTo>
                    <a:pt x="96" y="24"/>
                  </a:lnTo>
                  <a:lnTo>
                    <a:pt x="100" y="34"/>
                  </a:lnTo>
                  <a:lnTo>
                    <a:pt x="102" y="44"/>
                  </a:lnTo>
                  <a:lnTo>
                    <a:pt x="104" y="56"/>
                  </a:lnTo>
                  <a:lnTo>
                    <a:pt x="104" y="70"/>
                  </a:lnTo>
                  <a:close/>
                  <a:moveTo>
                    <a:pt x="74" y="50"/>
                  </a:moveTo>
                  <a:lnTo>
                    <a:pt x="74" y="50"/>
                  </a:lnTo>
                  <a:lnTo>
                    <a:pt x="74" y="42"/>
                  </a:lnTo>
                  <a:lnTo>
                    <a:pt x="72" y="36"/>
                  </a:lnTo>
                  <a:lnTo>
                    <a:pt x="72" y="36"/>
                  </a:lnTo>
                  <a:lnTo>
                    <a:pt x="68" y="32"/>
                  </a:lnTo>
                  <a:lnTo>
                    <a:pt x="64" y="28"/>
                  </a:lnTo>
                  <a:lnTo>
                    <a:pt x="58" y="26"/>
                  </a:lnTo>
                  <a:lnTo>
                    <a:pt x="52" y="24"/>
                  </a:lnTo>
                  <a:lnTo>
                    <a:pt x="52" y="24"/>
                  </a:lnTo>
                  <a:lnTo>
                    <a:pt x="44" y="26"/>
                  </a:lnTo>
                  <a:lnTo>
                    <a:pt x="40" y="28"/>
                  </a:lnTo>
                  <a:lnTo>
                    <a:pt x="34" y="32"/>
                  </a:lnTo>
                  <a:lnTo>
                    <a:pt x="32" y="36"/>
                  </a:lnTo>
                  <a:lnTo>
                    <a:pt x="32" y="36"/>
                  </a:lnTo>
                  <a:lnTo>
                    <a:pt x="30" y="42"/>
                  </a:lnTo>
                  <a:lnTo>
                    <a:pt x="28" y="50"/>
                  </a:lnTo>
                  <a:lnTo>
                    <a:pt x="74" y="5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51" name="Freeform 41"/>
            <p:cNvSpPr>
              <a:spLocks noEditPoints="1"/>
            </p:cNvSpPr>
            <p:nvPr/>
          </p:nvSpPr>
          <p:spPr bwMode="auto">
            <a:xfrm>
              <a:off x="2444" y="2085"/>
              <a:ext cx="30" cy="164"/>
            </a:xfrm>
            <a:custGeom>
              <a:avLst/>
              <a:gdLst/>
              <a:ahLst/>
              <a:cxnLst>
                <a:cxn ang="0">
                  <a:pos x="30" y="24"/>
                </a:cxn>
                <a:cxn ang="0">
                  <a:pos x="0" y="24"/>
                </a:cxn>
                <a:cxn ang="0">
                  <a:pos x="0" y="0"/>
                </a:cxn>
                <a:cxn ang="0">
                  <a:pos x="30" y="0"/>
                </a:cxn>
                <a:cxn ang="0">
                  <a:pos x="30" y="24"/>
                </a:cxn>
                <a:cxn ang="0">
                  <a:pos x="30" y="164"/>
                </a:cxn>
                <a:cxn ang="0">
                  <a:pos x="0" y="164"/>
                </a:cxn>
                <a:cxn ang="0">
                  <a:pos x="0" y="44"/>
                </a:cxn>
                <a:cxn ang="0">
                  <a:pos x="30" y="44"/>
                </a:cxn>
                <a:cxn ang="0">
                  <a:pos x="30" y="164"/>
                </a:cxn>
              </a:cxnLst>
              <a:rect l="0" t="0" r="r" b="b"/>
              <a:pathLst>
                <a:path w="30" h="164">
                  <a:moveTo>
                    <a:pt x="30" y="24"/>
                  </a:moveTo>
                  <a:lnTo>
                    <a:pt x="0" y="24"/>
                  </a:lnTo>
                  <a:lnTo>
                    <a:pt x="0" y="0"/>
                  </a:lnTo>
                  <a:lnTo>
                    <a:pt x="30" y="0"/>
                  </a:lnTo>
                  <a:lnTo>
                    <a:pt x="30" y="24"/>
                  </a:lnTo>
                  <a:close/>
                  <a:moveTo>
                    <a:pt x="30" y="164"/>
                  </a:moveTo>
                  <a:lnTo>
                    <a:pt x="0" y="164"/>
                  </a:lnTo>
                  <a:lnTo>
                    <a:pt x="0" y="44"/>
                  </a:lnTo>
                  <a:lnTo>
                    <a:pt x="30" y="44"/>
                  </a:lnTo>
                  <a:lnTo>
                    <a:pt x="30" y="16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52" name="Freeform 42"/>
            <p:cNvSpPr>
              <a:spLocks/>
            </p:cNvSpPr>
            <p:nvPr/>
          </p:nvSpPr>
          <p:spPr bwMode="auto">
            <a:xfrm>
              <a:off x="2506" y="2129"/>
              <a:ext cx="100" cy="120"/>
            </a:xfrm>
            <a:custGeom>
              <a:avLst/>
              <a:gdLst/>
              <a:ahLst/>
              <a:cxnLst>
                <a:cxn ang="0">
                  <a:pos x="100" y="120"/>
                </a:cxn>
                <a:cxn ang="0">
                  <a:pos x="70" y="120"/>
                </a:cxn>
                <a:cxn ang="0">
                  <a:pos x="70" y="48"/>
                </a:cxn>
                <a:cxn ang="0">
                  <a:pos x="70" y="48"/>
                </a:cxn>
                <a:cxn ang="0">
                  <a:pos x="68" y="38"/>
                </a:cxn>
                <a:cxn ang="0">
                  <a:pos x="64" y="32"/>
                </a:cxn>
                <a:cxn ang="0">
                  <a:pos x="64" y="32"/>
                </a:cxn>
                <a:cxn ang="0">
                  <a:pos x="58" y="28"/>
                </a:cxn>
                <a:cxn ang="0">
                  <a:pos x="50" y="26"/>
                </a:cxn>
                <a:cxn ang="0">
                  <a:pos x="50" y="26"/>
                </a:cxn>
                <a:cxn ang="0">
                  <a:pos x="42" y="28"/>
                </a:cxn>
                <a:cxn ang="0">
                  <a:pos x="36" y="32"/>
                </a:cxn>
                <a:cxn ang="0">
                  <a:pos x="36" y="32"/>
                </a:cxn>
                <a:cxn ang="0">
                  <a:pos x="32" y="38"/>
                </a:cxn>
                <a:cxn ang="0">
                  <a:pos x="30" y="48"/>
                </a:cxn>
                <a:cxn ang="0">
                  <a:pos x="30" y="120"/>
                </a:cxn>
                <a:cxn ang="0">
                  <a:pos x="0" y="120"/>
                </a:cxn>
                <a:cxn ang="0">
                  <a:pos x="0" y="0"/>
                </a:cxn>
                <a:cxn ang="0">
                  <a:pos x="30" y="0"/>
                </a:cxn>
                <a:cxn ang="0">
                  <a:pos x="30" y="12"/>
                </a:cxn>
                <a:cxn ang="0">
                  <a:pos x="30" y="12"/>
                </a:cxn>
                <a:cxn ang="0">
                  <a:pos x="36" y="6"/>
                </a:cxn>
                <a:cxn ang="0">
                  <a:pos x="42" y="2"/>
                </a:cxn>
                <a:cxn ang="0">
                  <a:pos x="50" y="0"/>
                </a:cxn>
                <a:cxn ang="0">
                  <a:pos x="60" y="0"/>
                </a:cxn>
                <a:cxn ang="0">
                  <a:pos x="60" y="0"/>
                </a:cxn>
                <a:cxn ang="0">
                  <a:pos x="68" y="0"/>
                </a:cxn>
                <a:cxn ang="0">
                  <a:pos x="76" y="2"/>
                </a:cxn>
                <a:cxn ang="0">
                  <a:pos x="82" y="6"/>
                </a:cxn>
                <a:cxn ang="0">
                  <a:pos x="88" y="10"/>
                </a:cxn>
                <a:cxn ang="0">
                  <a:pos x="88" y="10"/>
                </a:cxn>
                <a:cxn ang="0">
                  <a:pos x="92" y="16"/>
                </a:cxn>
                <a:cxn ang="0">
                  <a:pos x="96" y="24"/>
                </a:cxn>
                <a:cxn ang="0">
                  <a:pos x="100" y="34"/>
                </a:cxn>
                <a:cxn ang="0">
                  <a:pos x="100" y="44"/>
                </a:cxn>
                <a:cxn ang="0">
                  <a:pos x="100" y="120"/>
                </a:cxn>
              </a:cxnLst>
              <a:rect l="0" t="0" r="r" b="b"/>
              <a:pathLst>
                <a:path w="100" h="120">
                  <a:moveTo>
                    <a:pt x="100" y="120"/>
                  </a:moveTo>
                  <a:lnTo>
                    <a:pt x="70" y="120"/>
                  </a:lnTo>
                  <a:lnTo>
                    <a:pt x="70" y="48"/>
                  </a:lnTo>
                  <a:lnTo>
                    <a:pt x="70" y="48"/>
                  </a:lnTo>
                  <a:lnTo>
                    <a:pt x="68" y="38"/>
                  </a:lnTo>
                  <a:lnTo>
                    <a:pt x="64" y="32"/>
                  </a:lnTo>
                  <a:lnTo>
                    <a:pt x="64" y="32"/>
                  </a:lnTo>
                  <a:lnTo>
                    <a:pt x="58" y="28"/>
                  </a:lnTo>
                  <a:lnTo>
                    <a:pt x="50" y="26"/>
                  </a:lnTo>
                  <a:lnTo>
                    <a:pt x="50" y="26"/>
                  </a:lnTo>
                  <a:lnTo>
                    <a:pt x="42" y="28"/>
                  </a:lnTo>
                  <a:lnTo>
                    <a:pt x="36" y="32"/>
                  </a:lnTo>
                  <a:lnTo>
                    <a:pt x="36" y="32"/>
                  </a:lnTo>
                  <a:lnTo>
                    <a:pt x="32" y="38"/>
                  </a:lnTo>
                  <a:lnTo>
                    <a:pt x="30" y="48"/>
                  </a:lnTo>
                  <a:lnTo>
                    <a:pt x="30" y="120"/>
                  </a:lnTo>
                  <a:lnTo>
                    <a:pt x="0" y="120"/>
                  </a:lnTo>
                  <a:lnTo>
                    <a:pt x="0" y="0"/>
                  </a:lnTo>
                  <a:lnTo>
                    <a:pt x="30" y="0"/>
                  </a:lnTo>
                  <a:lnTo>
                    <a:pt x="30" y="12"/>
                  </a:lnTo>
                  <a:lnTo>
                    <a:pt x="30" y="12"/>
                  </a:lnTo>
                  <a:lnTo>
                    <a:pt x="36" y="6"/>
                  </a:lnTo>
                  <a:lnTo>
                    <a:pt x="42" y="2"/>
                  </a:lnTo>
                  <a:lnTo>
                    <a:pt x="50" y="0"/>
                  </a:lnTo>
                  <a:lnTo>
                    <a:pt x="60" y="0"/>
                  </a:lnTo>
                  <a:lnTo>
                    <a:pt x="60" y="0"/>
                  </a:lnTo>
                  <a:lnTo>
                    <a:pt x="68" y="0"/>
                  </a:lnTo>
                  <a:lnTo>
                    <a:pt x="76" y="2"/>
                  </a:lnTo>
                  <a:lnTo>
                    <a:pt x="82" y="6"/>
                  </a:lnTo>
                  <a:lnTo>
                    <a:pt x="88" y="10"/>
                  </a:lnTo>
                  <a:lnTo>
                    <a:pt x="88" y="10"/>
                  </a:lnTo>
                  <a:lnTo>
                    <a:pt x="92" y="16"/>
                  </a:lnTo>
                  <a:lnTo>
                    <a:pt x="96" y="24"/>
                  </a:lnTo>
                  <a:lnTo>
                    <a:pt x="100" y="34"/>
                  </a:lnTo>
                  <a:lnTo>
                    <a:pt x="100" y="44"/>
                  </a:lnTo>
                  <a:lnTo>
                    <a:pt x="100"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53" name="Freeform 43"/>
            <p:cNvSpPr>
              <a:spLocks/>
            </p:cNvSpPr>
            <p:nvPr/>
          </p:nvSpPr>
          <p:spPr bwMode="auto">
            <a:xfrm>
              <a:off x="2626" y="2129"/>
              <a:ext cx="102" cy="122"/>
            </a:xfrm>
            <a:custGeom>
              <a:avLst/>
              <a:gdLst/>
              <a:ahLst/>
              <a:cxnLst>
                <a:cxn ang="0">
                  <a:pos x="102" y="82"/>
                </a:cxn>
                <a:cxn ang="0">
                  <a:pos x="98" y="100"/>
                </a:cxn>
                <a:cxn ang="0">
                  <a:pos x="88" y="112"/>
                </a:cxn>
                <a:cxn ang="0">
                  <a:pos x="80" y="116"/>
                </a:cxn>
                <a:cxn ang="0">
                  <a:pos x="62" y="122"/>
                </a:cxn>
                <a:cxn ang="0">
                  <a:pos x="52" y="122"/>
                </a:cxn>
                <a:cxn ang="0">
                  <a:pos x="24" y="118"/>
                </a:cxn>
                <a:cxn ang="0">
                  <a:pos x="12" y="114"/>
                </a:cxn>
                <a:cxn ang="0">
                  <a:pos x="20" y="86"/>
                </a:cxn>
                <a:cxn ang="0">
                  <a:pos x="26" y="90"/>
                </a:cxn>
                <a:cxn ang="0">
                  <a:pos x="42" y="96"/>
                </a:cxn>
                <a:cxn ang="0">
                  <a:pos x="52" y="96"/>
                </a:cxn>
                <a:cxn ang="0">
                  <a:pos x="68" y="94"/>
                </a:cxn>
                <a:cxn ang="0">
                  <a:pos x="74" y="84"/>
                </a:cxn>
                <a:cxn ang="0">
                  <a:pos x="72" y="80"/>
                </a:cxn>
                <a:cxn ang="0">
                  <a:pos x="66" y="74"/>
                </a:cxn>
                <a:cxn ang="0">
                  <a:pos x="42" y="72"/>
                </a:cxn>
                <a:cxn ang="0">
                  <a:pos x="26" y="68"/>
                </a:cxn>
                <a:cxn ang="0">
                  <a:pos x="16" y="62"/>
                </a:cxn>
                <a:cxn ang="0">
                  <a:pos x="8" y="52"/>
                </a:cxn>
                <a:cxn ang="0">
                  <a:pos x="6" y="38"/>
                </a:cxn>
                <a:cxn ang="0">
                  <a:pos x="8" y="30"/>
                </a:cxn>
                <a:cxn ang="0">
                  <a:pos x="14" y="14"/>
                </a:cxn>
                <a:cxn ang="0">
                  <a:pos x="20" y="10"/>
                </a:cxn>
                <a:cxn ang="0">
                  <a:pos x="36" y="2"/>
                </a:cxn>
                <a:cxn ang="0">
                  <a:pos x="52" y="0"/>
                </a:cxn>
                <a:cxn ang="0">
                  <a:pos x="68" y="0"/>
                </a:cxn>
                <a:cxn ang="0">
                  <a:pos x="90" y="8"/>
                </a:cxn>
                <a:cxn ang="0">
                  <a:pos x="80" y="32"/>
                </a:cxn>
                <a:cxn ang="0">
                  <a:pos x="76" y="28"/>
                </a:cxn>
                <a:cxn ang="0">
                  <a:pos x="52" y="24"/>
                </a:cxn>
                <a:cxn ang="0">
                  <a:pos x="44" y="24"/>
                </a:cxn>
                <a:cxn ang="0">
                  <a:pos x="36" y="30"/>
                </a:cxn>
                <a:cxn ang="0">
                  <a:pos x="36" y="36"/>
                </a:cxn>
                <a:cxn ang="0">
                  <a:pos x="38" y="42"/>
                </a:cxn>
                <a:cxn ang="0">
                  <a:pos x="48" y="46"/>
                </a:cxn>
                <a:cxn ang="0">
                  <a:pos x="66" y="48"/>
                </a:cxn>
                <a:cxn ang="0">
                  <a:pos x="88" y="54"/>
                </a:cxn>
                <a:cxn ang="0">
                  <a:pos x="98" y="64"/>
                </a:cxn>
                <a:cxn ang="0">
                  <a:pos x="102" y="76"/>
                </a:cxn>
                <a:cxn ang="0">
                  <a:pos x="102" y="82"/>
                </a:cxn>
              </a:cxnLst>
              <a:rect l="0" t="0" r="r" b="b"/>
              <a:pathLst>
                <a:path w="102" h="122">
                  <a:moveTo>
                    <a:pt x="102" y="82"/>
                  </a:moveTo>
                  <a:lnTo>
                    <a:pt x="102" y="82"/>
                  </a:lnTo>
                  <a:lnTo>
                    <a:pt x="102" y="92"/>
                  </a:lnTo>
                  <a:lnTo>
                    <a:pt x="98" y="100"/>
                  </a:lnTo>
                  <a:lnTo>
                    <a:pt x="94" y="106"/>
                  </a:lnTo>
                  <a:lnTo>
                    <a:pt x="88" y="112"/>
                  </a:lnTo>
                  <a:lnTo>
                    <a:pt x="88" y="112"/>
                  </a:lnTo>
                  <a:lnTo>
                    <a:pt x="80" y="116"/>
                  </a:lnTo>
                  <a:lnTo>
                    <a:pt x="72" y="120"/>
                  </a:lnTo>
                  <a:lnTo>
                    <a:pt x="62" y="122"/>
                  </a:lnTo>
                  <a:lnTo>
                    <a:pt x="52" y="122"/>
                  </a:lnTo>
                  <a:lnTo>
                    <a:pt x="52" y="122"/>
                  </a:lnTo>
                  <a:lnTo>
                    <a:pt x="36" y="122"/>
                  </a:lnTo>
                  <a:lnTo>
                    <a:pt x="24" y="118"/>
                  </a:lnTo>
                  <a:lnTo>
                    <a:pt x="24" y="118"/>
                  </a:lnTo>
                  <a:lnTo>
                    <a:pt x="12" y="114"/>
                  </a:lnTo>
                  <a:lnTo>
                    <a:pt x="0" y="104"/>
                  </a:lnTo>
                  <a:lnTo>
                    <a:pt x="20" y="86"/>
                  </a:lnTo>
                  <a:lnTo>
                    <a:pt x="20" y="86"/>
                  </a:lnTo>
                  <a:lnTo>
                    <a:pt x="26" y="90"/>
                  </a:lnTo>
                  <a:lnTo>
                    <a:pt x="34" y="94"/>
                  </a:lnTo>
                  <a:lnTo>
                    <a:pt x="42" y="96"/>
                  </a:lnTo>
                  <a:lnTo>
                    <a:pt x="52" y="96"/>
                  </a:lnTo>
                  <a:lnTo>
                    <a:pt x="52" y="96"/>
                  </a:lnTo>
                  <a:lnTo>
                    <a:pt x="62" y="96"/>
                  </a:lnTo>
                  <a:lnTo>
                    <a:pt x="68" y="94"/>
                  </a:lnTo>
                  <a:lnTo>
                    <a:pt x="72" y="90"/>
                  </a:lnTo>
                  <a:lnTo>
                    <a:pt x="74" y="84"/>
                  </a:lnTo>
                  <a:lnTo>
                    <a:pt x="74" y="84"/>
                  </a:lnTo>
                  <a:lnTo>
                    <a:pt x="72" y="80"/>
                  </a:lnTo>
                  <a:lnTo>
                    <a:pt x="70" y="76"/>
                  </a:lnTo>
                  <a:lnTo>
                    <a:pt x="66" y="74"/>
                  </a:lnTo>
                  <a:lnTo>
                    <a:pt x="60" y="74"/>
                  </a:lnTo>
                  <a:lnTo>
                    <a:pt x="42" y="72"/>
                  </a:lnTo>
                  <a:lnTo>
                    <a:pt x="42" y="72"/>
                  </a:lnTo>
                  <a:lnTo>
                    <a:pt x="26" y="68"/>
                  </a:lnTo>
                  <a:lnTo>
                    <a:pt x="20" y="64"/>
                  </a:lnTo>
                  <a:lnTo>
                    <a:pt x="16" y="62"/>
                  </a:lnTo>
                  <a:lnTo>
                    <a:pt x="12" y="56"/>
                  </a:lnTo>
                  <a:lnTo>
                    <a:pt x="8" y="52"/>
                  </a:lnTo>
                  <a:lnTo>
                    <a:pt x="8" y="44"/>
                  </a:lnTo>
                  <a:lnTo>
                    <a:pt x="6" y="38"/>
                  </a:lnTo>
                  <a:lnTo>
                    <a:pt x="6" y="38"/>
                  </a:lnTo>
                  <a:lnTo>
                    <a:pt x="8" y="30"/>
                  </a:lnTo>
                  <a:lnTo>
                    <a:pt x="10" y="22"/>
                  </a:lnTo>
                  <a:lnTo>
                    <a:pt x="14" y="14"/>
                  </a:lnTo>
                  <a:lnTo>
                    <a:pt x="20" y="10"/>
                  </a:lnTo>
                  <a:lnTo>
                    <a:pt x="20" y="10"/>
                  </a:lnTo>
                  <a:lnTo>
                    <a:pt x="28" y="4"/>
                  </a:lnTo>
                  <a:lnTo>
                    <a:pt x="36" y="2"/>
                  </a:lnTo>
                  <a:lnTo>
                    <a:pt x="44" y="0"/>
                  </a:lnTo>
                  <a:lnTo>
                    <a:pt x="52" y="0"/>
                  </a:lnTo>
                  <a:lnTo>
                    <a:pt x="52" y="0"/>
                  </a:lnTo>
                  <a:lnTo>
                    <a:pt x="68" y="0"/>
                  </a:lnTo>
                  <a:lnTo>
                    <a:pt x="80" y="4"/>
                  </a:lnTo>
                  <a:lnTo>
                    <a:pt x="90" y="8"/>
                  </a:lnTo>
                  <a:lnTo>
                    <a:pt x="98" y="14"/>
                  </a:lnTo>
                  <a:lnTo>
                    <a:pt x="80" y="32"/>
                  </a:lnTo>
                  <a:lnTo>
                    <a:pt x="80" y="32"/>
                  </a:lnTo>
                  <a:lnTo>
                    <a:pt x="76" y="28"/>
                  </a:lnTo>
                  <a:lnTo>
                    <a:pt x="68" y="26"/>
                  </a:lnTo>
                  <a:lnTo>
                    <a:pt x="52" y="24"/>
                  </a:lnTo>
                  <a:lnTo>
                    <a:pt x="52" y="24"/>
                  </a:lnTo>
                  <a:lnTo>
                    <a:pt x="44" y="24"/>
                  </a:lnTo>
                  <a:lnTo>
                    <a:pt x="40" y="26"/>
                  </a:lnTo>
                  <a:lnTo>
                    <a:pt x="36" y="30"/>
                  </a:lnTo>
                  <a:lnTo>
                    <a:pt x="36" y="36"/>
                  </a:lnTo>
                  <a:lnTo>
                    <a:pt x="36" y="36"/>
                  </a:lnTo>
                  <a:lnTo>
                    <a:pt x="36" y="40"/>
                  </a:lnTo>
                  <a:lnTo>
                    <a:pt x="38" y="42"/>
                  </a:lnTo>
                  <a:lnTo>
                    <a:pt x="42" y="44"/>
                  </a:lnTo>
                  <a:lnTo>
                    <a:pt x="48" y="46"/>
                  </a:lnTo>
                  <a:lnTo>
                    <a:pt x="66" y="48"/>
                  </a:lnTo>
                  <a:lnTo>
                    <a:pt x="66" y="48"/>
                  </a:lnTo>
                  <a:lnTo>
                    <a:pt x="82" y="52"/>
                  </a:lnTo>
                  <a:lnTo>
                    <a:pt x="88" y="54"/>
                  </a:lnTo>
                  <a:lnTo>
                    <a:pt x="94" y="58"/>
                  </a:lnTo>
                  <a:lnTo>
                    <a:pt x="98" y="64"/>
                  </a:lnTo>
                  <a:lnTo>
                    <a:pt x="100" y="68"/>
                  </a:lnTo>
                  <a:lnTo>
                    <a:pt x="102" y="76"/>
                  </a:lnTo>
                  <a:lnTo>
                    <a:pt x="102" y="82"/>
                  </a:lnTo>
                  <a:lnTo>
                    <a:pt x="102" y="8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54" name="Freeform 44"/>
            <p:cNvSpPr>
              <a:spLocks noEditPoints="1"/>
            </p:cNvSpPr>
            <p:nvPr/>
          </p:nvSpPr>
          <p:spPr bwMode="auto">
            <a:xfrm>
              <a:off x="2744" y="2129"/>
              <a:ext cx="100" cy="122"/>
            </a:xfrm>
            <a:custGeom>
              <a:avLst/>
              <a:gdLst/>
              <a:ahLst/>
              <a:cxnLst>
                <a:cxn ang="0">
                  <a:pos x="70" y="120"/>
                </a:cxn>
                <a:cxn ang="0">
                  <a:pos x="70" y="110"/>
                </a:cxn>
                <a:cxn ang="0">
                  <a:pos x="58" y="118"/>
                </a:cxn>
                <a:cxn ang="0">
                  <a:pos x="42" y="122"/>
                </a:cxn>
                <a:cxn ang="0">
                  <a:pos x="32" y="122"/>
                </a:cxn>
                <a:cxn ang="0">
                  <a:pos x="16" y="116"/>
                </a:cxn>
                <a:cxn ang="0">
                  <a:pos x="10" y="112"/>
                </a:cxn>
                <a:cxn ang="0">
                  <a:pos x="4" y="100"/>
                </a:cxn>
                <a:cxn ang="0">
                  <a:pos x="0" y="84"/>
                </a:cxn>
                <a:cxn ang="0">
                  <a:pos x="2" y="78"/>
                </a:cxn>
                <a:cxn ang="0">
                  <a:pos x="6" y="64"/>
                </a:cxn>
                <a:cxn ang="0">
                  <a:pos x="12" y="60"/>
                </a:cxn>
                <a:cxn ang="0">
                  <a:pos x="24" y="52"/>
                </a:cxn>
                <a:cxn ang="0">
                  <a:pos x="42" y="50"/>
                </a:cxn>
                <a:cxn ang="0">
                  <a:pos x="70" y="44"/>
                </a:cxn>
                <a:cxn ang="0">
                  <a:pos x="68" y="36"/>
                </a:cxn>
                <a:cxn ang="0">
                  <a:pos x="58" y="26"/>
                </a:cxn>
                <a:cxn ang="0">
                  <a:pos x="48" y="24"/>
                </a:cxn>
                <a:cxn ang="0">
                  <a:pos x="34" y="28"/>
                </a:cxn>
                <a:cxn ang="0">
                  <a:pos x="24" y="34"/>
                </a:cxn>
                <a:cxn ang="0">
                  <a:pos x="6" y="16"/>
                </a:cxn>
                <a:cxn ang="0">
                  <a:pos x="24" y="2"/>
                </a:cxn>
                <a:cxn ang="0">
                  <a:pos x="34" y="0"/>
                </a:cxn>
                <a:cxn ang="0">
                  <a:pos x="48" y="0"/>
                </a:cxn>
                <a:cxn ang="0">
                  <a:pos x="70" y="2"/>
                </a:cxn>
                <a:cxn ang="0">
                  <a:pos x="86" y="10"/>
                </a:cxn>
                <a:cxn ang="0">
                  <a:pos x="96" y="24"/>
                </a:cxn>
                <a:cxn ang="0">
                  <a:pos x="100" y="42"/>
                </a:cxn>
                <a:cxn ang="0">
                  <a:pos x="70" y="76"/>
                </a:cxn>
                <a:cxn ang="0">
                  <a:pos x="46" y="70"/>
                </a:cxn>
                <a:cxn ang="0">
                  <a:pos x="38" y="70"/>
                </a:cxn>
                <a:cxn ang="0">
                  <a:pos x="30" y="78"/>
                </a:cxn>
                <a:cxn ang="0">
                  <a:pos x="30" y="84"/>
                </a:cxn>
                <a:cxn ang="0">
                  <a:pos x="34" y="94"/>
                </a:cxn>
                <a:cxn ang="0">
                  <a:pos x="46" y="98"/>
                </a:cxn>
                <a:cxn ang="0">
                  <a:pos x="60" y="96"/>
                </a:cxn>
                <a:cxn ang="0">
                  <a:pos x="66" y="90"/>
                </a:cxn>
                <a:cxn ang="0">
                  <a:pos x="68" y="84"/>
                </a:cxn>
                <a:cxn ang="0">
                  <a:pos x="70" y="76"/>
                </a:cxn>
              </a:cxnLst>
              <a:rect l="0" t="0" r="r" b="b"/>
              <a:pathLst>
                <a:path w="100" h="122">
                  <a:moveTo>
                    <a:pt x="100" y="120"/>
                  </a:moveTo>
                  <a:lnTo>
                    <a:pt x="70" y="120"/>
                  </a:lnTo>
                  <a:lnTo>
                    <a:pt x="70" y="110"/>
                  </a:lnTo>
                  <a:lnTo>
                    <a:pt x="70" y="110"/>
                  </a:lnTo>
                  <a:lnTo>
                    <a:pt x="64" y="116"/>
                  </a:lnTo>
                  <a:lnTo>
                    <a:pt x="58" y="118"/>
                  </a:lnTo>
                  <a:lnTo>
                    <a:pt x="50" y="120"/>
                  </a:lnTo>
                  <a:lnTo>
                    <a:pt x="42" y="122"/>
                  </a:lnTo>
                  <a:lnTo>
                    <a:pt x="42" y="122"/>
                  </a:lnTo>
                  <a:lnTo>
                    <a:pt x="32" y="122"/>
                  </a:lnTo>
                  <a:lnTo>
                    <a:pt x="24" y="120"/>
                  </a:lnTo>
                  <a:lnTo>
                    <a:pt x="16" y="116"/>
                  </a:lnTo>
                  <a:lnTo>
                    <a:pt x="10" y="112"/>
                  </a:lnTo>
                  <a:lnTo>
                    <a:pt x="10" y="112"/>
                  </a:lnTo>
                  <a:lnTo>
                    <a:pt x="6" y="106"/>
                  </a:lnTo>
                  <a:lnTo>
                    <a:pt x="4" y="100"/>
                  </a:lnTo>
                  <a:lnTo>
                    <a:pt x="2" y="92"/>
                  </a:lnTo>
                  <a:lnTo>
                    <a:pt x="0" y="84"/>
                  </a:lnTo>
                  <a:lnTo>
                    <a:pt x="0" y="84"/>
                  </a:lnTo>
                  <a:lnTo>
                    <a:pt x="2" y="78"/>
                  </a:lnTo>
                  <a:lnTo>
                    <a:pt x="4" y="70"/>
                  </a:lnTo>
                  <a:lnTo>
                    <a:pt x="6" y="64"/>
                  </a:lnTo>
                  <a:lnTo>
                    <a:pt x="12" y="60"/>
                  </a:lnTo>
                  <a:lnTo>
                    <a:pt x="12" y="60"/>
                  </a:lnTo>
                  <a:lnTo>
                    <a:pt x="16" y="56"/>
                  </a:lnTo>
                  <a:lnTo>
                    <a:pt x="24" y="52"/>
                  </a:lnTo>
                  <a:lnTo>
                    <a:pt x="32" y="50"/>
                  </a:lnTo>
                  <a:lnTo>
                    <a:pt x="42" y="50"/>
                  </a:lnTo>
                  <a:lnTo>
                    <a:pt x="70" y="50"/>
                  </a:lnTo>
                  <a:lnTo>
                    <a:pt x="70" y="44"/>
                  </a:lnTo>
                  <a:lnTo>
                    <a:pt x="70" y="44"/>
                  </a:lnTo>
                  <a:lnTo>
                    <a:pt x="68" y="36"/>
                  </a:lnTo>
                  <a:lnTo>
                    <a:pt x="64" y="30"/>
                  </a:lnTo>
                  <a:lnTo>
                    <a:pt x="58" y="26"/>
                  </a:lnTo>
                  <a:lnTo>
                    <a:pt x="48" y="24"/>
                  </a:lnTo>
                  <a:lnTo>
                    <a:pt x="48" y="24"/>
                  </a:lnTo>
                  <a:lnTo>
                    <a:pt x="40" y="26"/>
                  </a:lnTo>
                  <a:lnTo>
                    <a:pt x="34" y="28"/>
                  </a:lnTo>
                  <a:lnTo>
                    <a:pt x="30" y="30"/>
                  </a:lnTo>
                  <a:lnTo>
                    <a:pt x="24" y="34"/>
                  </a:lnTo>
                  <a:lnTo>
                    <a:pt x="6" y="16"/>
                  </a:lnTo>
                  <a:lnTo>
                    <a:pt x="6" y="16"/>
                  </a:lnTo>
                  <a:lnTo>
                    <a:pt x="14" y="8"/>
                  </a:lnTo>
                  <a:lnTo>
                    <a:pt x="24" y="2"/>
                  </a:lnTo>
                  <a:lnTo>
                    <a:pt x="24" y="2"/>
                  </a:lnTo>
                  <a:lnTo>
                    <a:pt x="34" y="0"/>
                  </a:lnTo>
                  <a:lnTo>
                    <a:pt x="48" y="0"/>
                  </a:lnTo>
                  <a:lnTo>
                    <a:pt x="48" y="0"/>
                  </a:lnTo>
                  <a:lnTo>
                    <a:pt x="60" y="0"/>
                  </a:lnTo>
                  <a:lnTo>
                    <a:pt x="70" y="2"/>
                  </a:lnTo>
                  <a:lnTo>
                    <a:pt x="80" y="6"/>
                  </a:lnTo>
                  <a:lnTo>
                    <a:pt x="86" y="10"/>
                  </a:lnTo>
                  <a:lnTo>
                    <a:pt x="92" y="16"/>
                  </a:lnTo>
                  <a:lnTo>
                    <a:pt x="96" y="24"/>
                  </a:lnTo>
                  <a:lnTo>
                    <a:pt x="98" y="32"/>
                  </a:lnTo>
                  <a:lnTo>
                    <a:pt x="100" y="42"/>
                  </a:lnTo>
                  <a:lnTo>
                    <a:pt x="100" y="120"/>
                  </a:lnTo>
                  <a:close/>
                  <a:moveTo>
                    <a:pt x="70" y="76"/>
                  </a:moveTo>
                  <a:lnTo>
                    <a:pt x="70" y="70"/>
                  </a:lnTo>
                  <a:lnTo>
                    <a:pt x="46" y="70"/>
                  </a:lnTo>
                  <a:lnTo>
                    <a:pt x="46" y="70"/>
                  </a:lnTo>
                  <a:lnTo>
                    <a:pt x="38" y="70"/>
                  </a:lnTo>
                  <a:lnTo>
                    <a:pt x="34" y="74"/>
                  </a:lnTo>
                  <a:lnTo>
                    <a:pt x="30" y="78"/>
                  </a:lnTo>
                  <a:lnTo>
                    <a:pt x="30" y="84"/>
                  </a:lnTo>
                  <a:lnTo>
                    <a:pt x="30" y="84"/>
                  </a:lnTo>
                  <a:lnTo>
                    <a:pt x="30" y="90"/>
                  </a:lnTo>
                  <a:lnTo>
                    <a:pt x="34" y="94"/>
                  </a:lnTo>
                  <a:lnTo>
                    <a:pt x="40" y="96"/>
                  </a:lnTo>
                  <a:lnTo>
                    <a:pt x="46" y="98"/>
                  </a:lnTo>
                  <a:lnTo>
                    <a:pt x="46" y="98"/>
                  </a:lnTo>
                  <a:lnTo>
                    <a:pt x="60" y="96"/>
                  </a:lnTo>
                  <a:lnTo>
                    <a:pt x="64" y="94"/>
                  </a:lnTo>
                  <a:lnTo>
                    <a:pt x="66" y="90"/>
                  </a:lnTo>
                  <a:lnTo>
                    <a:pt x="66" y="90"/>
                  </a:lnTo>
                  <a:lnTo>
                    <a:pt x="68" y="84"/>
                  </a:lnTo>
                  <a:lnTo>
                    <a:pt x="70" y="76"/>
                  </a:lnTo>
                  <a:lnTo>
                    <a:pt x="70" y="7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55" name="Freeform 45"/>
            <p:cNvSpPr>
              <a:spLocks/>
            </p:cNvSpPr>
            <p:nvPr/>
          </p:nvSpPr>
          <p:spPr bwMode="auto">
            <a:xfrm>
              <a:off x="2866" y="2097"/>
              <a:ext cx="64" cy="152"/>
            </a:xfrm>
            <a:custGeom>
              <a:avLst/>
              <a:gdLst/>
              <a:ahLst/>
              <a:cxnLst>
                <a:cxn ang="0">
                  <a:pos x="64" y="152"/>
                </a:cxn>
                <a:cxn ang="0">
                  <a:pos x="48" y="152"/>
                </a:cxn>
                <a:cxn ang="0">
                  <a:pos x="48" y="152"/>
                </a:cxn>
                <a:cxn ang="0">
                  <a:pos x="40" y="152"/>
                </a:cxn>
                <a:cxn ang="0">
                  <a:pos x="32" y="150"/>
                </a:cxn>
                <a:cxn ang="0">
                  <a:pos x="26" y="146"/>
                </a:cxn>
                <a:cxn ang="0">
                  <a:pos x="20" y="142"/>
                </a:cxn>
                <a:cxn ang="0">
                  <a:pos x="20" y="142"/>
                </a:cxn>
                <a:cxn ang="0">
                  <a:pos x="14" y="132"/>
                </a:cxn>
                <a:cxn ang="0">
                  <a:pos x="12" y="118"/>
                </a:cxn>
                <a:cxn ang="0">
                  <a:pos x="12" y="60"/>
                </a:cxn>
                <a:cxn ang="0">
                  <a:pos x="0" y="60"/>
                </a:cxn>
                <a:cxn ang="0">
                  <a:pos x="0" y="36"/>
                </a:cxn>
                <a:cxn ang="0">
                  <a:pos x="12" y="36"/>
                </a:cxn>
                <a:cxn ang="0">
                  <a:pos x="12" y="0"/>
                </a:cxn>
                <a:cxn ang="0">
                  <a:pos x="42" y="0"/>
                </a:cxn>
                <a:cxn ang="0">
                  <a:pos x="42" y="36"/>
                </a:cxn>
                <a:cxn ang="0">
                  <a:pos x="64" y="36"/>
                </a:cxn>
                <a:cxn ang="0">
                  <a:pos x="64" y="60"/>
                </a:cxn>
                <a:cxn ang="0">
                  <a:pos x="42" y="60"/>
                </a:cxn>
                <a:cxn ang="0">
                  <a:pos x="42" y="116"/>
                </a:cxn>
                <a:cxn ang="0">
                  <a:pos x="42" y="116"/>
                </a:cxn>
                <a:cxn ang="0">
                  <a:pos x="44" y="122"/>
                </a:cxn>
                <a:cxn ang="0">
                  <a:pos x="46" y="124"/>
                </a:cxn>
                <a:cxn ang="0">
                  <a:pos x="48" y="126"/>
                </a:cxn>
                <a:cxn ang="0">
                  <a:pos x="52" y="128"/>
                </a:cxn>
                <a:cxn ang="0">
                  <a:pos x="64" y="128"/>
                </a:cxn>
                <a:cxn ang="0">
                  <a:pos x="64" y="152"/>
                </a:cxn>
              </a:cxnLst>
              <a:rect l="0" t="0" r="r" b="b"/>
              <a:pathLst>
                <a:path w="64" h="152">
                  <a:moveTo>
                    <a:pt x="64" y="152"/>
                  </a:moveTo>
                  <a:lnTo>
                    <a:pt x="48" y="152"/>
                  </a:lnTo>
                  <a:lnTo>
                    <a:pt x="48" y="152"/>
                  </a:lnTo>
                  <a:lnTo>
                    <a:pt x="40" y="152"/>
                  </a:lnTo>
                  <a:lnTo>
                    <a:pt x="32" y="150"/>
                  </a:lnTo>
                  <a:lnTo>
                    <a:pt x="26" y="146"/>
                  </a:lnTo>
                  <a:lnTo>
                    <a:pt x="20" y="142"/>
                  </a:lnTo>
                  <a:lnTo>
                    <a:pt x="20" y="142"/>
                  </a:lnTo>
                  <a:lnTo>
                    <a:pt x="14" y="132"/>
                  </a:lnTo>
                  <a:lnTo>
                    <a:pt x="12" y="118"/>
                  </a:lnTo>
                  <a:lnTo>
                    <a:pt x="12" y="60"/>
                  </a:lnTo>
                  <a:lnTo>
                    <a:pt x="0" y="60"/>
                  </a:lnTo>
                  <a:lnTo>
                    <a:pt x="0" y="36"/>
                  </a:lnTo>
                  <a:lnTo>
                    <a:pt x="12" y="36"/>
                  </a:lnTo>
                  <a:lnTo>
                    <a:pt x="12" y="0"/>
                  </a:lnTo>
                  <a:lnTo>
                    <a:pt x="42" y="0"/>
                  </a:lnTo>
                  <a:lnTo>
                    <a:pt x="42" y="36"/>
                  </a:lnTo>
                  <a:lnTo>
                    <a:pt x="64" y="36"/>
                  </a:lnTo>
                  <a:lnTo>
                    <a:pt x="64" y="60"/>
                  </a:lnTo>
                  <a:lnTo>
                    <a:pt x="42" y="60"/>
                  </a:lnTo>
                  <a:lnTo>
                    <a:pt x="42" y="116"/>
                  </a:lnTo>
                  <a:lnTo>
                    <a:pt x="42" y="116"/>
                  </a:lnTo>
                  <a:lnTo>
                    <a:pt x="44" y="122"/>
                  </a:lnTo>
                  <a:lnTo>
                    <a:pt x="46" y="124"/>
                  </a:lnTo>
                  <a:lnTo>
                    <a:pt x="48" y="126"/>
                  </a:lnTo>
                  <a:lnTo>
                    <a:pt x="52" y="128"/>
                  </a:lnTo>
                  <a:lnTo>
                    <a:pt x="64" y="128"/>
                  </a:lnTo>
                  <a:lnTo>
                    <a:pt x="64" y="15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56" name="Freeform 46"/>
            <p:cNvSpPr>
              <a:spLocks/>
            </p:cNvSpPr>
            <p:nvPr/>
          </p:nvSpPr>
          <p:spPr bwMode="auto">
            <a:xfrm>
              <a:off x="2948" y="2129"/>
              <a:ext cx="92" cy="120"/>
            </a:xfrm>
            <a:custGeom>
              <a:avLst/>
              <a:gdLst/>
              <a:ahLst/>
              <a:cxnLst>
                <a:cxn ang="0">
                  <a:pos x="92" y="120"/>
                </a:cxn>
                <a:cxn ang="0">
                  <a:pos x="0" y="120"/>
                </a:cxn>
                <a:cxn ang="0">
                  <a:pos x="0" y="98"/>
                </a:cxn>
                <a:cxn ang="0">
                  <a:pos x="54" y="28"/>
                </a:cxn>
                <a:cxn ang="0">
                  <a:pos x="4" y="28"/>
                </a:cxn>
                <a:cxn ang="0">
                  <a:pos x="4" y="0"/>
                </a:cxn>
                <a:cxn ang="0">
                  <a:pos x="92" y="0"/>
                </a:cxn>
                <a:cxn ang="0">
                  <a:pos x="92" y="24"/>
                </a:cxn>
                <a:cxn ang="0">
                  <a:pos x="38" y="94"/>
                </a:cxn>
                <a:cxn ang="0">
                  <a:pos x="92" y="94"/>
                </a:cxn>
                <a:cxn ang="0">
                  <a:pos x="92" y="120"/>
                </a:cxn>
              </a:cxnLst>
              <a:rect l="0" t="0" r="r" b="b"/>
              <a:pathLst>
                <a:path w="92" h="120">
                  <a:moveTo>
                    <a:pt x="92" y="120"/>
                  </a:moveTo>
                  <a:lnTo>
                    <a:pt x="0" y="120"/>
                  </a:lnTo>
                  <a:lnTo>
                    <a:pt x="0" y="98"/>
                  </a:lnTo>
                  <a:lnTo>
                    <a:pt x="54" y="28"/>
                  </a:lnTo>
                  <a:lnTo>
                    <a:pt x="4" y="28"/>
                  </a:lnTo>
                  <a:lnTo>
                    <a:pt x="4" y="0"/>
                  </a:lnTo>
                  <a:lnTo>
                    <a:pt x="92" y="0"/>
                  </a:lnTo>
                  <a:lnTo>
                    <a:pt x="92" y="24"/>
                  </a:lnTo>
                  <a:lnTo>
                    <a:pt x="38" y="94"/>
                  </a:lnTo>
                  <a:lnTo>
                    <a:pt x="92" y="94"/>
                  </a:lnTo>
                  <a:lnTo>
                    <a:pt x="92"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57" name="Freeform 47"/>
            <p:cNvSpPr>
              <a:spLocks noEditPoints="1"/>
            </p:cNvSpPr>
            <p:nvPr/>
          </p:nvSpPr>
          <p:spPr bwMode="auto">
            <a:xfrm>
              <a:off x="3120" y="2085"/>
              <a:ext cx="30" cy="164"/>
            </a:xfrm>
            <a:custGeom>
              <a:avLst/>
              <a:gdLst/>
              <a:ahLst/>
              <a:cxnLst>
                <a:cxn ang="0">
                  <a:pos x="30" y="24"/>
                </a:cxn>
                <a:cxn ang="0">
                  <a:pos x="0" y="24"/>
                </a:cxn>
                <a:cxn ang="0">
                  <a:pos x="0" y="0"/>
                </a:cxn>
                <a:cxn ang="0">
                  <a:pos x="30" y="0"/>
                </a:cxn>
                <a:cxn ang="0">
                  <a:pos x="30" y="24"/>
                </a:cxn>
                <a:cxn ang="0">
                  <a:pos x="30" y="164"/>
                </a:cxn>
                <a:cxn ang="0">
                  <a:pos x="0" y="164"/>
                </a:cxn>
                <a:cxn ang="0">
                  <a:pos x="0" y="44"/>
                </a:cxn>
                <a:cxn ang="0">
                  <a:pos x="30" y="44"/>
                </a:cxn>
                <a:cxn ang="0">
                  <a:pos x="30" y="164"/>
                </a:cxn>
              </a:cxnLst>
              <a:rect l="0" t="0" r="r" b="b"/>
              <a:pathLst>
                <a:path w="30" h="164">
                  <a:moveTo>
                    <a:pt x="30" y="24"/>
                  </a:moveTo>
                  <a:lnTo>
                    <a:pt x="0" y="24"/>
                  </a:lnTo>
                  <a:lnTo>
                    <a:pt x="0" y="0"/>
                  </a:lnTo>
                  <a:lnTo>
                    <a:pt x="30" y="0"/>
                  </a:lnTo>
                  <a:lnTo>
                    <a:pt x="30" y="24"/>
                  </a:lnTo>
                  <a:close/>
                  <a:moveTo>
                    <a:pt x="30" y="164"/>
                  </a:moveTo>
                  <a:lnTo>
                    <a:pt x="0" y="164"/>
                  </a:lnTo>
                  <a:lnTo>
                    <a:pt x="0" y="44"/>
                  </a:lnTo>
                  <a:lnTo>
                    <a:pt x="30" y="44"/>
                  </a:lnTo>
                  <a:lnTo>
                    <a:pt x="30" y="16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58" name="Freeform 48"/>
            <p:cNvSpPr>
              <a:spLocks/>
            </p:cNvSpPr>
            <p:nvPr/>
          </p:nvSpPr>
          <p:spPr bwMode="auto">
            <a:xfrm>
              <a:off x="3182" y="2129"/>
              <a:ext cx="170" cy="120"/>
            </a:xfrm>
            <a:custGeom>
              <a:avLst/>
              <a:gdLst/>
              <a:ahLst/>
              <a:cxnLst>
                <a:cxn ang="0">
                  <a:pos x="170" y="120"/>
                </a:cxn>
                <a:cxn ang="0">
                  <a:pos x="140" y="120"/>
                </a:cxn>
                <a:cxn ang="0">
                  <a:pos x="140" y="48"/>
                </a:cxn>
                <a:cxn ang="0">
                  <a:pos x="140" y="48"/>
                </a:cxn>
                <a:cxn ang="0">
                  <a:pos x="138" y="38"/>
                </a:cxn>
                <a:cxn ang="0">
                  <a:pos x="134" y="32"/>
                </a:cxn>
                <a:cxn ang="0">
                  <a:pos x="134" y="32"/>
                </a:cxn>
                <a:cxn ang="0">
                  <a:pos x="128" y="28"/>
                </a:cxn>
                <a:cxn ang="0">
                  <a:pos x="120" y="26"/>
                </a:cxn>
                <a:cxn ang="0">
                  <a:pos x="120" y="26"/>
                </a:cxn>
                <a:cxn ang="0">
                  <a:pos x="112" y="28"/>
                </a:cxn>
                <a:cxn ang="0">
                  <a:pos x="106" y="30"/>
                </a:cxn>
                <a:cxn ang="0">
                  <a:pos x="106" y="30"/>
                </a:cxn>
                <a:cxn ang="0">
                  <a:pos x="102" y="38"/>
                </a:cxn>
                <a:cxn ang="0">
                  <a:pos x="100" y="48"/>
                </a:cxn>
                <a:cxn ang="0">
                  <a:pos x="100" y="120"/>
                </a:cxn>
                <a:cxn ang="0">
                  <a:pos x="70" y="120"/>
                </a:cxn>
                <a:cxn ang="0">
                  <a:pos x="70" y="48"/>
                </a:cxn>
                <a:cxn ang="0">
                  <a:pos x="70" y="48"/>
                </a:cxn>
                <a:cxn ang="0">
                  <a:pos x="68" y="38"/>
                </a:cxn>
                <a:cxn ang="0">
                  <a:pos x="64" y="32"/>
                </a:cxn>
                <a:cxn ang="0">
                  <a:pos x="64" y="32"/>
                </a:cxn>
                <a:cxn ang="0">
                  <a:pos x="58" y="28"/>
                </a:cxn>
                <a:cxn ang="0">
                  <a:pos x="50" y="26"/>
                </a:cxn>
                <a:cxn ang="0">
                  <a:pos x="50" y="26"/>
                </a:cxn>
                <a:cxn ang="0">
                  <a:pos x="42" y="28"/>
                </a:cxn>
                <a:cxn ang="0">
                  <a:pos x="36" y="32"/>
                </a:cxn>
                <a:cxn ang="0">
                  <a:pos x="36" y="32"/>
                </a:cxn>
                <a:cxn ang="0">
                  <a:pos x="32" y="38"/>
                </a:cxn>
                <a:cxn ang="0">
                  <a:pos x="30" y="48"/>
                </a:cxn>
                <a:cxn ang="0">
                  <a:pos x="30" y="120"/>
                </a:cxn>
                <a:cxn ang="0">
                  <a:pos x="0" y="120"/>
                </a:cxn>
                <a:cxn ang="0">
                  <a:pos x="0" y="0"/>
                </a:cxn>
                <a:cxn ang="0">
                  <a:pos x="30" y="0"/>
                </a:cxn>
                <a:cxn ang="0">
                  <a:pos x="30" y="12"/>
                </a:cxn>
                <a:cxn ang="0">
                  <a:pos x="30" y="12"/>
                </a:cxn>
                <a:cxn ang="0">
                  <a:pos x="36" y="6"/>
                </a:cxn>
                <a:cxn ang="0">
                  <a:pos x="44" y="2"/>
                </a:cxn>
                <a:cxn ang="0">
                  <a:pos x="50" y="0"/>
                </a:cxn>
                <a:cxn ang="0">
                  <a:pos x="60" y="0"/>
                </a:cxn>
                <a:cxn ang="0">
                  <a:pos x="60" y="0"/>
                </a:cxn>
                <a:cxn ang="0">
                  <a:pos x="70" y="0"/>
                </a:cxn>
                <a:cxn ang="0">
                  <a:pos x="78" y="4"/>
                </a:cxn>
                <a:cxn ang="0">
                  <a:pos x="86" y="8"/>
                </a:cxn>
                <a:cxn ang="0">
                  <a:pos x="92" y="14"/>
                </a:cxn>
                <a:cxn ang="0">
                  <a:pos x="92" y="14"/>
                </a:cxn>
                <a:cxn ang="0">
                  <a:pos x="98" y="8"/>
                </a:cxn>
                <a:cxn ang="0">
                  <a:pos x="108" y="4"/>
                </a:cxn>
                <a:cxn ang="0">
                  <a:pos x="116" y="0"/>
                </a:cxn>
                <a:cxn ang="0">
                  <a:pos x="128" y="0"/>
                </a:cxn>
                <a:cxn ang="0">
                  <a:pos x="128" y="0"/>
                </a:cxn>
                <a:cxn ang="0">
                  <a:pos x="136" y="0"/>
                </a:cxn>
                <a:cxn ang="0">
                  <a:pos x="144" y="2"/>
                </a:cxn>
                <a:cxn ang="0">
                  <a:pos x="150" y="6"/>
                </a:cxn>
                <a:cxn ang="0">
                  <a:pos x="156" y="10"/>
                </a:cxn>
                <a:cxn ang="0">
                  <a:pos x="156" y="10"/>
                </a:cxn>
                <a:cxn ang="0">
                  <a:pos x="162" y="18"/>
                </a:cxn>
                <a:cxn ang="0">
                  <a:pos x="166" y="26"/>
                </a:cxn>
                <a:cxn ang="0">
                  <a:pos x="168" y="34"/>
                </a:cxn>
                <a:cxn ang="0">
                  <a:pos x="170" y="44"/>
                </a:cxn>
                <a:cxn ang="0">
                  <a:pos x="170" y="120"/>
                </a:cxn>
              </a:cxnLst>
              <a:rect l="0" t="0" r="r" b="b"/>
              <a:pathLst>
                <a:path w="170" h="120">
                  <a:moveTo>
                    <a:pt x="170" y="120"/>
                  </a:moveTo>
                  <a:lnTo>
                    <a:pt x="140" y="120"/>
                  </a:lnTo>
                  <a:lnTo>
                    <a:pt x="140" y="48"/>
                  </a:lnTo>
                  <a:lnTo>
                    <a:pt x="140" y="48"/>
                  </a:lnTo>
                  <a:lnTo>
                    <a:pt x="138" y="38"/>
                  </a:lnTo>
                  <a:lnTo>
                    <a:pt x="134" y="32"/>
                  </a:lnTo>
                  <a:lnTo>
                    <a:pt x="134" y="32"/>
                  </a:lnTo>
                  <a:lnTo>
                    <a:pt x="128" y="28"/>
                  </a:lnTo>
                  <a:lnTo>
                    <a:pt x="120" y="26"/>
                  </a:lnTo>
                  <a:lnTo>
                    <a:pt x="120" y="26"/>
                  </a:lnTo>
                  <a:lnTo>
                    <a:pt x="112" y="28"/>
                  </a:lnTo>
                  <a:lnTo>
                    <a:pt x="106" y="30"/>
                  </a:lnTo>
                  <a:lnTo>
                    <a:pt x="106" y="30"/>
                  </a:lnTo>
                  <a:lnTo>
                    <a:pt x="102" y="38"/>
                  </a:lnTo>
                  <a:lnTo>
                    <a:pt x="100" y="48"/>
                  </a:lnTo>
                  <a:lnTo>
                    <a:pt x="100" y="120"/>
                  </a:lnTo>
                  <a:lnTo>
                    <a:pt x="70" y="120"/>
                  </a:lnTo>
                  <a:lnTo>
                    <a:pt x="70" y="48"/>
                  </a:lnTo>
                  <a:lnTo>
                    <a:pt x="70" y="48"/>
                  </a:lnTo>
                  <a:lnTo>
                    <a:pt x="68" y="38"/>
                  </a:lnTo>
                  <a:lnTo>
                    <a:pt x="64" y="32"/>
                  </a:lnTo>
                  <a:lnTo>
                    <a:pt x="64" y="32"/>
                  </a:lnTo>
                  <a:lnTo>
                    <a:pt x="58" y="28"/>
                  </a:lnTo>
                  <a:lnTo>
                    <a:pt x="50" y="26"/>
                  </a:lnTo>
                  <a:lnTo>
                    <a:pt x="50" y="26"/>
                  </a:lnTo>
                  <a:lnTo>
                    <a:pt x="42" y="28"/>
                  </a:lnTo>
                  <a:lnTo>
                    <a:pt x="36" y="32"/>
                  </a:lnTo>
                  <a:lnTo>
                    <a:pt x="36" y="32"/>
                  </a:lnTo>
                  <a:lnTo>
                    <a:pt x="32" y="38"/>
                  </a:lnTo>
                  <a:lnTo>
                    <a:pt x="30" y="48"/>
                  </a:lnTo>
                  <a:lnTo>
                    <a:pt x="30" y="120"/>
                  </a:lnTo>
                  <a:lnTo>
                    <a:pt x="0" y="120"/>
                  </a:lnTo>
                  <a:lnTo>
                    <a:pt x="0" y="0"/>
                  </a:lnTo>
                  <a:lnTo>
                    <a:pt x="30" y="0"/>
                  </a:lnTo>
                  <a:lnTo>
                    <a:pt x="30" y="12"/>
                  </a:lnTo>
                  <a:lnTo>
                    <a:pt x="30" y="12"/>
                  </a:lnTo>
                  <a:lnTo>
                    <a:pt x="36" y="6"/>
                  </a:lnTo>
                  <a:lnTo>
                    <a:pt x="44" y="2"/>
                  </a:lnTo>
                  <a:lnTo>
                    <a:pt x="50" y="0"/>
                  </a:lnTo>
                  <a:lnTo>
                    <a:pt x="60" y="0"/>
                  </a:lnTo>
                  <a:lnTo>
                    <a:pt x="60" y="0"/>
                  </a:lnTo>
                  <a:lnTo>
                    <a:pt x="70" y="0"/>
                  </a:lnTo>
                  <a:lnTo>
                    <a:pt x="78" y="4"/>
                  </a:lnTo>
                  <a:lnTo>
                    <a:pt x="86" y="8"/>
                  </a:lnTo>
                  <a:lnTo>
                    <a:pt x="92" y="14"/>
                  </a:lnTo>
                  <a:lnTo>
                    <a:pt x="92" y="14"/>
                  </a:lnTo>
                  <a:lnTo>
                    <a:pt x="98" y="8"/>
                  </a:lnTo>
                  <a:lnTo>
                    <a:pt x="108" y="4"/>
                  </a:lnTo>
                  <a:lnTo>
                    <a:pt x="116" y="0"/>
                  </a:lnTo>
                  <a:lnTo>
                    <a:pt x="128" y="0"/>
                  </a:lnTo>
                  <a:lnTo>
                    <a:pt x="128" y="0"/>
                  </a:lnTo>
                  <a:lnTo>
                    <a:pt x="136" y="0"/>
                  </a:lnTo>
                  <a:lnTo>
                    <a:pt x="144" y="2"/>
                  </a:lnTo>
                  <a:lnTo>
                    <a:pt x="150" y="6"/>
                  </a:lnTo>
                  <a:lnTo>
                    <a:pt x="156" y="10"/>
                  </a:lnTo>
                  <a:lnTo>
                    <a:pt x="156" y="10"/>
                  </a:lnTo>
                  <a:lnTo>
                    <a:pt x="162" y="18"/>
                  </a:lnTo>
                  <a:lnTo>
                    <a:pt x="166" y="26"/>
                  </a:lnTo>
                  <a:lnTo>
                    <a:pt x="168" y="34"/>
                  </a:lnTo>
                  <a:lnTo>
                    <a:pt x="170" y="44"/>
                  </a:lnTo>
                  <a:lnTo>
                    <a:pt x="170"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59" name="Freeform 49"/>
            <p:cNvSpPr>
              <a:spLocks/>
            </p:cNvSpPr>
            <p:nvPr/>
          </p:nvSpPr>
          <p:spPr bwMode="auto">
            <a:xfrm>
              <a:off x="1442" y="2329"/>
              <a:ext cx="148" cy="162"/>
            </a:xfrm>
            <a:custGeom>
              <a:avLst/>
              <a:gdLst/>
              <a:ahLst/>
              <a:cxnLst>
                <a:cxn ang="0">
                  <a:pos x="148" y="162"/>
                </a:cxn>
                <a:cxn ang="0">
                  <a:pos x="116" y="162"/>
                </a:cxn>
                <a:cxn ang="0">
                  <a:pos x="116" y="68"/>
                </a:cxn>
                <a:cxn ang="0">
                  <a:pos x="84" y="130"/>
                </a:cxn>
                <a:cxn ang="0">
                  <a:pos x="62" y="130"/>
                </a:cxn>
                <a:cxn ang="0">
                  <a:pos x="30" y="68"/>
                </a:cxn>
                <a:cxn ang="0">
                  <a:pos x="30" y="162"/>
                </a:cxn>
                <a:cxn ang="0">
                  <a:pos x="0" y="162"/>
                </a:cxn>
                <a:cxn ang="0">
                  <a:pos x="0" y="0"/>
                </a:cxn>
                <a:cxn ang="0">
                  <a:pos x="30" y="0"/>
                </a:cxn>
                <a:cxn ang="0">
                  <a:pos x="72" y="88"/>
                </a:cxn>
                <a:cxn ang="0">
                  <a:pos x="116" y="0"/>
                </a:cxn>
                <a:cxn ang="0">
                  <a:pos x="148" y="0"/>
                </a:cxn>
                <a:cxn ang="0">
                  <a:pos x="148" y="162"/>
                </a:cxn>
              </a:cxnLst>
              <a:rect l="0" t="0" r="r" b="b"/>
              <a:pathLst>
                <a:path w="148" h="162">
                  <a:moveTo>
                    <a:pt x="148" y="162"/>
                  </a:moveTo>
                  <a:lnTo>
                    <a:pt x="116" y="162"/>
                  </a:lnTo>
                  <a:lnTo>
                    <a:pt x="116" y="68"/>
                  </a:lnTo>
                  <a:lnTo>
                    <a:pt x="84" y="130"/>
                  </a:lnTo>
                  <a:lnTo>
                    <a:pt x="62" y="130"/>
                  </a:lnTo>
                  <a:lnTo>
                    <a:pt x="30" y="68"/>
                  </a:lnTo>
                  <a:lnTo>
                    <a:pt x="30" y="162"/>
                  </a:lnTo>
                  <a:lnTo>
                    <a:pt x="0" y="162"/>
                  </a:lnTo>
                  <a:lnTo>
                    <a:pt x="0" y="0"/>
                  </a:lnTo>
                  <a:lnTo>
                    <a:pt x="30" y="0"/>
                  </a:lnTo>
                  <a:lnTo>
                    <a:pt x="72" y="88"/>
                  </a:lnTo>
                  <a:lnTo>
                    <a:pt x="116" y="0"/>
                  </a:lnTo>
                  <a:lnTo>
                    <a:pt x="148" y="0"/>
                  </a:lnTo>
                  <a:lnTo>
                    <a:pt x="148" y="16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60" name="Freeform 50"/>
            <p:cNvSpPr>
              <a:spLocks noEditPoints="1"/>
            </p:cNvSpPr>
            <p:nvPr/>
          </p:nvSpPr>
          <p:spPr bwMode="auto">
            <a:xfrm>
              <a:off x="1616" y="2371"/>
              <a:ext cx="100" cy="122"/>
            </a:xfrm>
            <a:custGeom>
              <a:avLst/>
              <a:gdLst/>
              <a:ahLst/>
              <a:cxnLst>
                <a:cxn ang="0">
                  <a:pos x="70" y="120"/>
                </a:cxn>
                <a:cxn ang="0">
                  <a:pos x="70" y="110"/>
                </a:cxn>
                <a:cxn ang="0">
                  <a:pos x="58" y="120"/>
                </a:cxn>
                <a:cxn ang="0">
                  <a:pos x="42" y="122"/>
                </a:cxn>
                <a:cxn ang="0">
                  <a:pos x="32" y="122"/>
                </a:cxn>
                <a:cxn ang="0">
                  <a:pos x="16" y="116"/>
                </a:cxn>
                <a:cxn ang="0">
                  <a:pos x="10" y="112"/>
                </a:cxn>
                <a:cxn ang="0">
                  <a:pos x="4" y="100"/>
                </a:cxn>
                <a:cxn ang="0">
                  <a:pos x="0" y="84"/>
                </a:cxn>
                <a:cxn ang="0">
                  <a:pos x="2" y="78"/>
                </a:cxn>
                <a:cxn ang="0">
                  <a:pos x="6" y="64"/>
                </a:cxn>
                <a:cxn ang="0">
                  <a:pos x="12" y="60"/>
                </a:cxn>
                <a:cxn ang="0">
                  <a:pos x="24" y="52"/>
                </a:cxn>
                <a:cxn ang="0">
                  <a:pos x="42" y="50"/>
                </a:cxn>
                <a:cxn ang="0">
                  <a:pos x="70" y="44"/>
                </a:cxn>
                <a:cxn ang="0">
                  <a:pos x="68" y="36"/>
                </a:cxn>
                <a:cxn ang="0">
                  <a:pos x="58" y="26"/>
                </a:cxn>
                <a:cxn ang="0">
                  <a:pos x="48" y="26"/>
                </a:cxn>
                <a:cxn ang="0">
                  <a:pos x="34" y="28"/>
                </a:cxn>
                <a:cxn ang="0">
                  <a:pos x="24" y="36"/>
                </a:cxn>
                <a:cxn ang="0">
                  <a:pos x="6" y="16"/>
                </a:cxn>
                <a:cxn ang="0">
                  <a:pos x="24" y="4"/>
                </a:cxn>
                <a:cxn ang="0">
                  <a:pos x="34" y="0"/>
                </a:cxn>
                <a:cxn ang="0">
                  <a:pos x="48" y="0"/>
                </a:cxn>
                <a:cxn ang="0">
                  <a:pos x="70" y="2"/>
                </a:cxn>
                <a:cxn ang="0">
                  <a:pos x="86" y="10"/>
                </a:cxn>
                <a:cxn ang="0">
                  <a:pos x="96" y="24"/>
                </a:cxn>
                <a:cxn ang="0">
                  <a:pos x="100" y="42"/>
                </a:cxn>
                <a:cxn ang="0">
                  <a:pos x="70" y="76"/>
                </a:cxn>
                <a:cxn ang="0">
                  <a:pos x="46" y="70"/>
                </a:cxn>
                <a:cxn ang="0">
                  <a:pos x="38" y="72"/>
                </a:cxn>
                <a:cxn ang="0">
                  <a:pos x="30" y="78"/>
                </a:cxn>
                <a:cxn ang="0">
                  <a:pos x="30" y="84"/>
                </a:cxn>
                <a:cxn ang="0">
                  <a:pos x="34" y="94"/>
                </a:cxn>
                <a:cxn ang="0">
                  <a:pos x="46" y="98"/>
                </a:cxn>
                <a:cxn ang="0">
                  <a:pos x="60" y="96"/>
                </a:cxn>
                <a:cxn ang="0">
                  <a:pos x="66" y="90"/>
                </a:cxn>
                <a:cxn ang="0">
                  <a:pos x="68" y="84"/>
                </a:cxn>
                <a:cxn ang="0">
                  <a:pos x="70" y="76"/>
                </a:cxn>
              </a:cxnLst>
              <a:rect l="0" t="0" r="r" b="b"/>
              <a:pathLst>
                <a:path w="100" h="122">
                  <a:moveTo>
                    <a:pt x="100" y="120"/>
                  </a:moveTo>
                  <a:lnTo>
                    <a:pt x="70" y="120"/>
                  </a:lnTo>
                  <a:lnTo>
                    <a:pt x="70" y="110"/>
                  </a:lnTo>
                  <a:lnTo>
                    <a:pt x="70" y="110"/>
                  </a:lnTo>
                  <a:lnTo>
                    <a:pt x="64" y="116"/>
                  </a:lnTo>
                  <a:lnTo>
                    <a:pt x="58" y="120"/>
                  </a:lnTo>
                  <a:lnTo>
                    <a:pt x="50" y="122"/>
                  </a:lnTo>
                  <a:lnTo>
                    <a:pt x="42" y="122"/>
                  </a:lnTo>
                  <a:lnTo>
                    <a:pt x="42" y="122"/>
                  </a:lnTo>
                  <a:lnTo>
                    <a:pt x="32" y="122"/>
                  </a:lnTo>
                  <a:lnTo>
                    <a:pt x="24" y="120"/>
                  </a:lnTo>
                  <a:lnTo>
                    <a:pt x="16" y="116"/>
                  </a:lnTo>
                  <a:lnTo>
                    <a:pt x="10" y="112"/>
                  </a:lnTo>
                  <a:lnTo>
                    <a:pt x="10" y="112"/>
                  </a:lnTo>
                  <a:lnTo>
                    <a:pt x="6" y="106"/>
                  </a:lnTo>
                  <a:lnTo>
                    <a:pt x="4" y="100"/>
                  </a:lnTo>
                  <a:lnTo>
                    <a:pt x="2" y="92"/>
                  </a:lnTo>
                  <a:lnTo>
                    <a:pt x="0" y="84"/>
                  </a:lnTo>
                  <a:lnTo>
                    <a:pt x="0" y="84"/>
                  </a:lnTo>
                  <a:lnTo>
                    <a:pt x="2" y="78"/>
                  </a:lnTo>
                  <a:lnTo>
                    <a:pt x="4" y="70"/>
                  </a:lnTo>
                  <a:lnTo>
                    <a:pt x="6" y="64"/>
                  </a:lnTo>
                  <a:lnTo>
                    <a:pt x="12" y="60"/>
                  </a:lnTo>
                  <a:lnTo>
                    <a:pt x="12" y="60"/>
                  </a:lnTo>
                  <a:lnTo>
                    <a:pt x="16" y="56"/>
                  </a:lnTo>
                  <a:lnTo>
                    <a:pt x="24" y="52"/>
                  </a:lnTo>
                  <a:lnTo>
                    <a:pt x="32" y="50"/>
                  </a:lnTo>
                  <a:lnTo>
                    <a:pt x="42" y="50"/>
                  </a:lnTo>
                  <a:lnTo>
                    <a:pt x="70" y="50"/>
                  </a:lnTo>
                  <a:lnTo>
                    <a:pt x="70" y="44"/>
                  </a:lnTo>
                  <a:lnTo>
                    <a:pt x="70" y="44"/>
                  </a:lnTo>
                  <a:lnTo>
                    <a:pt x="68" y="36"/>
                  </a:lnTo>
                  <a:lnTo>
                    <a:pt x="64" y="30"/>
                  </a:lnTo>
                  <a:lnTo>
                    <a:pt x="58" y="26"/>
                  </a:lnTo>
                  <a:lnTo>
                    <a:pt x="48" y="26"/>
                  </a:lnTo>
                  <a:lnTo>
                    <a:pt x="48" y="26"/>
                  </a:lnTo>
                  <a:lnTo>
                    <a:pt x="40" y="26"/>
                  </a:lnTo>
                  <a:lnTo>
                    <a:pt x="34" y="28"/>
                  </a:lnTo>
                  <a:lnTo>
                    <a:pt x="30" y="30"/>
                  </a:lnTo>
                  <a:lnTo>
                    <a:pt x="24" y="36"/>
                  </a:lnTo>
                  <a:lnTo>
                    <a:pt x="6" y="16"/>
                  </a:lnTo>
                  <a:lnTo>
                    <a:pt x="6" y="16"/>
                  </a:lnTo>
                  <a:lnTo>
                    <a:pt x="14" y="8"/>
                  </a:lnTo>
                  <a:lnTo>
                    <a:pt x="24" y="4"/>
                  </a:lnTo>
                  <a:lnTo>
                    <a:pt x="24" y="4"/>
                  </a:lnTo>
                  <a:lnTo>
                    <a:pt x="34" y="0"/>
                  </a:lnTo>
                  <a:lnTo>
                    <a:pt x="48" y="0"/>
                  </a:lnTo>
                  <a:lnTo>
                    <a:pt x="48" y="0"/>
                  </a:lnTo>
                  <a:lnTo>
                    <a:pt x="60" y="0"/>
                  </a:lnTo>
                  <a:lnTo>
                    <a:pt x="70" y="2"/>
                  </a:lnTo>
                  <a:lnTo>
                    <a:pt x="80" y="6"/>
                  </a:lnTo>
                  <a:lnTo>
                    <a:pt x="86" y="10"/>
                  </a:lnTo>
                  <a:lnTo>
                    <a:pt x="92" y="16"/>
                  </a:lnTo>
                  <a:lnTo>
                    <a:pt x="96" y="24"/>
                  </a:lnTo>
                  <a:lnTo>
                    <a:pt x="98" y="32"/>
                  </a:lnTo>
                  <a:lnTo>
                    <a:pt x="100" y="42"/>
                  </a:lnTo>
                  <a:lnTo>
                    <a:pt x="100" y="120"/>
                  </a:lnTo>
                  <a:close/>
                  <a:moveTo>
                    <a:pt x="70" y="76"/>
                  </a:moveTo>
                  <a:lnTo>
                    <a:pt x="70" y="70"/>
                  </a:lnTo>
                  <a:lnTo>
                    <a:pt x="46" y="70"/>
                  </a:lnTo>
                  <a:lnTo>
                    <a:pt x="46" y="70"/>
                  </a:lnTo>
                  <a:lnTo>
                    <a:pt x="38" y="72"/>
                  </a:lnTo>
                  <a:lnTo>
                    <a:pt x="34" y="74"/>
                  </a:lnTo>
                  <a:lnTo>
                    <a:pt x="30" y="78"/>
                  </a:lnTo>
                  <a:lnTo>
                    <a:pt x="30" y="84"/>
                  </a:lnTo>
                  <a:lnTo>
                    <a:pt x="30" y="84"/>
                  </a:lnTo>
                  <a:lnTo>
                    <a:pt x="30" y="90"/>
                  </a:lnTo>
                  <a:lnTo>
                    <a:pt x="34" y="94"/>
                  </a:lnTo>
                  <a:lnTo>
                    <a:pt x="40" y="96"/>
                  </a:lnTo>
                  <a:lnTo>
                    <a:pt x="46" y="98"/>
                  </a:lnTo>
                  <a:lnTo>
                    <a:pt x="46" y="98"/>
                  </a:lnTo>
                  <a:lnTo>
                    <a:pt x="60" y="96"/>
                  </a:lnTo>
                  <a:lnTo>
                    <a:pt x="64" y="94"/>
                  </a:lnTo>
                  <a:lnTo>
                    <a:pt x="66" y="90"/>
                  </a:lnTo>
                  <a:lnTo>
                    <a:pt x="66" y="90"/>
                  </a:lnTo>
                  <a:lnTo>
                    <a:pt x="68" y="84"/>
                  </a:lnTo>
                  <a:lnTo>
                    <a:pt x="70" y="76"/>
                  </a:lnTo>
                  <a:lnTo>
                    <a:pt x="70" y="7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61" name="Freeform 51"/>
            <p:cNvSpPr>
              <a:spLocks/>
            </p:cNvSpPr>
            <p:nvPr/>
          </p:nvSpPr>
          <p:spPr bwMode="auto">
            <a:xfrm>
              <a:off x="1736" y="2371"/>
              <a:ext cx="102" cy="122"/>
            </a:xfrm>
            <a:custGeom>
              <a:avLst/>
              <a:gdLst/>
              <a:ahLst/>
              <a:cxnLst>
                <a:cxn ang="0">
                  <a:pos x="102" y="84"/>
                </a:cxn>
                <a:cxn ang="0">
                  <a:pos x="98" y="100"/>
                </a:cxn>
                <a:cxn ang="0">
                  <a:pos x="88" y="112"/>
                </a:cxn>
                <a:cxn ang="0">
                  <a:pos x="80" y="116"/>
                </a:cxn>
                <a:cxn ang="0">
                  <a:pos x="62" y="122"/>
                </a:cxn>
                <a:cxn ang="0">
                  <a:pos x="52" y="122"/>
                </a:cxn>
                <a:cxn ang="0">
                  <a:pos x="24" y="120"/>
                </a:cxn>
                <a:cxn ang="0">
                  <a:pos x="12" y="114"/>
                </a:cxn>
                <a:cxn ang="0">
                  <a:pos x="20" y="86"/>
                </a:cxn>
                <a:cxn ang="0">
                  <a:pos x="26" y="90"/>
                </a:cxn>
                <a:cxn ang="0">
                  <a:pos x="42" y="96"/>
                </a:cxn>
                <a:cxn ang="0">
                  <a:pos x="52" y="96"/>
                </a:cxn>
                <a:cxn ang="0">
                  <a:pos x="68" y="94"/>
                </a:cxn>
                <a:cxn ang="0">
                  <a:pos x="72" y="84"/>
                </a:cxn>
                <a:cxn ang="0">
                  <a:pos x="72" y="80"/>
                </a:cxn>
                <a:cxn ang="0">
                  <a:pos x="66" y="74"/>
                </a:cxn>
                <a:cxn ang="0">
                  <a:pos x="42" y="72"/>
                </a:cxn>
                <a:cxn ang="0">
                  <a:pos x="26" y="68"/>
                </a:cxn>
                <a:cxn ang="0">
                  <a:pos x="16" y="62"/>
                </a:cxn>
                <a:cxn ang="0">
                  <a:pos x="8" y="52"/>
                </a:cxn>
                <a:cxn ang="0">
                  <a:pos x="6" y="38"/>
                </a:cxn>
                <a:cxn ang="0">
                  <a:pos x="8" y="30"/>
                </a:cxn>
                <a:cxn ang="0">
                  <a:pos x="14" y="16"/>
                </a:cxn>
                <a:cxn ang="0">
                  <a:pos x="20" y="10"/>
                </a:cxn>
                <a:cxn ang="0">
                  <a:pos x="34" y="2"/>
                </a:cxn>
                <a:cxn ang="0">
                  <a:pos x="52" y="0"/>
                </a:cxn>
                <a:cxn ang="0">
                  <a:pos x="66" y="0"/>
                </a:cxn>
                <a:cxn ang="0">
                  <a:pos x="90" y="8"/>
                </a:cxn>
                <a:cxn ang="0">
                  <a:pos x="80" y="32"/>
                </a:cxn>
                <a:cxn ang="0">
                  <a:pos x="74" y="30"/>
                </a:cxn>
                <a:cxn ang="0">
                  <a:pos x="52" y="24"/>
                </a:cxn>
                <a:cxn ang="0">
                  <a:pos x="44" y="26"/>
                </a:cxn>
                <a:cxn ang="0">
                  <a:pos x="36" y="30"/>
                </a:cxn>
                <a:cxn ang="0">
                  <a:pos x="34" y="36"/>
                </a:cxn>
                <a:cxn ang="0">
                  <a:pos x="38" y="44"/>
                </a:cxn>
                <a:cxn ang="0">
                  <a:pos x="48" y="46"/>
                </a:cxn>
                <a:cxn ang="0">
                  <a:pos x="66" y="48"/>
                </a:cxn>
                <a:cxn ang="0">
                  <a:pos x="88" y="54"/>
                </a:cxn>
                <a:cxn ang="0">
                  <a:pos x="96" y="64"/>
                </a:cxn>
                <a:cxn ang="0">
                  <a:pos x="102" y="76"/>
                </a:cxn>
                <a:cxn ang="0">
                  <a:pos x="102" y="84"/>
                </a:cxn>
              </a:cxnLst>
              <a:rect l="0" t="0" r="r" b="b"/>
              <a:pathLst>
                <a:path w="102" h="122">
                  <a:moveTo>
                    <a:pt x="102" y="84"/>
                  </a:moveTo>
                  <a:lnTo>
                    <a:pt x="102" y="84"/>
                  </a:lnTo>
                  <a:lnTo>
                    <a:pt x="100" y="92"/>
                  </a:lnTo>
                  <a:lnTo>
                    <a:pt x="98" y="100"/>
                  </a:lnTo>
                  <a:lnTo>
                    <a:pt x="94" y="106"/>
                  </a:lnTo>
                  <a:lnTo>
                    <a:pt x="88" y="112"/>
                  </a:lnTo>
                  <a:lnTo>
                    <a:pt x="88" y="112"/>
                  </a:lnTo>
                  <a:lnTo>
                    <a:pt x="80" y="116"/>
                  </a:lnTo>
                  <a:lnTo>
                    <a:pt x="72" y="120"/>
                  </a:lnTo>
                  <a:lnTo>
                    <a:pt x="62" y="122"/>
                  </a:lnTo>
                  <a:lnTo>
                    <a:pt x="52" y="122"/>
                  </a:lnTo>
                  <a:lnTo>
                    <a:pt x="52" y="122"/>
                  </a:lnTo>
                  <a:lnTo>
                    <a:pt x="36" y="122"/>
                  </a:lnTo>
                  <a:lnTo>
                    <a:pt x="24" y="120"/>
                  </a:lnTo>
                  <a:lnTo>
                    <a:pt x="24" y="120"/>
                  </a:lnTo>
                  <a:lnTo>
                    <a:pt x="12" y="114"/>
                  </a:lnTo>
                  <a:lnTo>
                    <a:pt x="0" y="106"/>
                  </a:lnTo>
                  <a:lnTo>
                    <a:pt x="20" y="86"/>
                  </a:lnTo>
                  <a:lnTo>
                    <a:pt x="20" y="86"/>
                  </a:lnTo>
                  <a:lnTo>
                    <a:pt x="26" y="90"/>
                  </a:lnTo>
                  <a:lnTo>
                    <a:pt x="34" y="94"/>
                  </a:lnTo>
                  <a:lnTo>
                    <a:pt x="42" y="96"/>
                  </a:lnTo>
                  <a:lnTo>
                    <a:pt x="52" y="96"/>
                  </a:lnTo>
                  <a:lnTo>
                    <a:pt x="52" y="96"/>
                  </a:lnTo>
                  <a:lnTo>
                    <a:pt x="60" y="96"/>
                  </a:lnTo>
                  <a:lnTo>
                    <a:pt x="68" y="94"/>
                  </a:lnTo>
                  <a:lnTo>
                    <a:pt x="72" y="90"/>
                  </a:lnTo>
                  <a:lnTo>
                    <a:pt x="72" y="84"/>
                  </a:lnTo>
                  <a:lnTo>
                    <a:pt x="72" y="84"/>
                  </a:lnTo>
                  <a:lnTo>
                    <a:pt x="72" y="80"/>
                  </a:lnTo>
                  <a:lnTo>
                    <a:pt x="70" y="76"/>
                  </a:lnTo>
                  <a:lnTo>
                    <a:pt x="66" y="74"/>
                  </a:lnTo>
                  <a:lnTo>
                    <a:pt x="60" y="74"/>
                  </a:lnTo>
                  <a:lnTo>
                    <a:pt x="42" y="72"/>
                  </a:lnTo>
                  <a:lnTo>
                    <a:pt x="42" y="72"/>
                  </a:lnTo>
                  <a:lnTo>
                    <a:pt x="26" y="68"/>
                  </a:lnTo>
                  <a:lnTo>
                    <a:pt x="20" y="66"/>
                  </a:lnTo>
                  <a:lnTo>
                    <a:pt x="16" y="62"/>
                  </a:lnTo>
                  <a:lnTo>
                    <a:pt x="12" y="56"/>
                  </a:lnTo>
                  <a:lnTo>
                    <a:pt x="8" y="52"/>
                  </a:lnTo>
                  <a:lnTo>
                    <a:pt x="6" y="46"/>
                  </a:lnTo>
                  <a:lnTo>
                    <a:pt x="6" y="38"/>
                  </a:lnTo>
                  <a:lnTo>
                    <a:pt x="6" y="38"/>
                  </a:lnTo>
                  <a:lnTo>
                    <a:pt x="8" y="30"/>
                  </a:lnTo>
                  <a:lnTo>
                    <a:pt x="10" y="22"/>
                  </a:lnTo>
                  <a:lnTo>
                    <a:pt x="14" y="16"/>
                  </a:lnTo>
                  <a:lnTo>
                    <a:pt x="20" y="10"/>
                  </a:lnTo>
                  <a:lnTo>
                    <a:pt x="20" y="10"/>
                  </a:lnTo>
                  <a:lnTo>
                    <a:pt x="28" y="6"/>
                  </a:lnTo>
                  <a:lnTo>
                    <a:pt x="34" y="2"/>
                  </a:lnTo>
                  <a:lnTo>
                    <a:pt x="44" y="0"/>
                  </a:lnTo>
                  <a:lnTo>
                    <a:pt x="52" y="0"/>
                  </a:lnTo>
                  <a:lnTo>
                    <a:pt x="52" y="0"/>
                  </a:lnTo>
                  <a:lnTo>
                    <a:pt x="66" y="0"/>
                  </a:lnTo>
                  <a:lnTo>
                    <a:pt x="80" y="4"/>
                  </a:lnTo>
                  <a:lnTo>
                    <a:pt x="90" y="8"/>
                  </a:lnTo>
                  <a:lnTo>
                    <a:pt x="98" y="14"/>
                  </a:lnTo>
                  <a:lnTo>
                    <a:pt x="80" y="32"/>
                  </a:lnTo>
                  <a:lnTo>
                    <a:pt x="80" y="32"/>
                  </a:lnTo>
                  <a:lnTo>
                    <a:pt x="74" y="30"/>
                  </a:lnTo>
                  <a:lnTo>
                    <a:pt x="68" y="26"/>
                  </a:lnTo>
                  <a:lnTo>
                    <a:pt x="52" y="24"/>
                  </a:lnTo>
                  <a:lnTo>
                    <a:pt x="52" y="24"/>
                  </a:lnTo>
                  <a:lnTo>
                    <a:pt x="44" y="26"/>
                  </a:lnTo>
                  <a:lnTo>
                    <a:pt x="40" y="28"/>
                  </a:lnTo>
                  <a:lnTo>
                    <a:pt x="36" y="30"/>
                  </a:lnTo>
                  <a:lnTo>
                    <a:pt x="34" y="36"/>
                  </a:lnTo>
                  <a:lnTo>
                    <a:pt x="34" y="36"/>
                  </a:lnTo>
                  <a:lnTo>
                    <a:pt x="36" y="40"/>
                  </a:lnTo>
                  <a:lnTo>
                    <a:pt x="38" y="44"/>
                  </a:lnTo>
                  <a:lnTo>
                    <a:pt x="42" y="46"/>
                  </a:lnTo>
                  <a:lnTo>
                    <a:pt x="48" y="46"/>
                  </a:lnTo>
                  <a:lnTo>
                    <a:pt x="66" y="48"/>
                  </a:lnTo>
                  <a:lnTo>
                    <a:pt x="66" y="48"/>
                  </a:lnTo>
                  <a:lnTo>
                    <a:pt x="82" y="52"/>
                  </a:lnTo>
                  <a:lnTo>
                    <a:pt x="88" y="54"/>
                  </a:lnTo>
                  <a:lnTo>
                    <a:pt x="92" y="58"/>
                  </a:lnTo>
                  <a:lnTo>
                    <a:pt x="96" y="64"/>
                  </a:lnTo>
                  <a:lnTo>
                    <a:pt x="100" y="70"/>
                  </a:lnTo>
                  <a:lnTo>
                    <a:pt x="102" y="76"/>
                  </a:lnTo>
                  <a:lnTo>
                    <a:pt x="102" y="84"/>
                  </a:lnTo>
                  <a:lnTo>
                    <a:pt x="102" y="8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62" name="Freeform 52"/>
            <p:cNvSpPr>
              <a:spLocks/>
            </p:cNvSpPr>
            <p:nvPr/>
          </p:nvSpPr>
          <p:spPr bwMode="auto">
            <a:xfrm>
              <a:off x="1856" y="2371"/>
              <a:ext cx="94" cy="122"/>
            </a:xfrm>
            <a:custGeom>
              <a:avLst/>
              <a:gdLst/>
              <a:ahLst/>
              <a:cxnLst>
                <a:cxn ang="0">
                  <a:pos x="94" y="106"/>
                </a:cxn>
                <a:cxn ang="0">
                  <a:pos x="94" y="106"/>
                </a:cxn>
                <a:cxn ang="0">
                  <a:pos x="86" y="114"/>
                </a:cxn>
                <a:cxn ang="0">
                  <a:pos x="76" y="118"/>
                </a:cxn>
                <a:cxn ang="0">
                  <a:pos x="66" y="122"/>
                </a:cxn>
                <a:cxn ang="0">
                  <a:pos x="54" y="122"/>
                </a:cxn>
                <a:cxn ang="0">
                  <a:pos x="54" y="122"/>
                </a:cxn>
                <a:cxn ang="0">
                  <a:pos x="44" y="122"/>
                </a:cxn>
                <a:cxn ang="0">
                  <a:pos x="34" y="120"/>
                </a:cxn>
                <a:cxn ang="0">
                  <a:pos x="26" y="116"/>
                </a:cxn>
                <a:cxn ang="0">
                  <a:pos x="18" y="110"/>
                </a:cxn>
                <a:cxn ang="0">
                  <a:pos x="18" y="110"/>
                </a:cxn>
                <a:cxn ang="0">
                  <a:pos x="10" y="100"/>
                </a:cxn>
                <a:cxn ang="0">
                  <a:pos x="6" y="90"/>
                </a:cxn>
                <a:cxn ang="0">
                  <a:pos x="2" y="76"/>
                </a:cxn>
                <a:cxn ang="0">
                  <a:pos x="0" y="62"/>
                </a:cxn>
                <a:cxn ang="0">
                  <a:pos x="0" y="62"/>
                </a:cxn>
                <a:cxn ang="0">
                  <a:pos x="2" y="46"/>
                </a:cxn>
                <a:cxn ang="0">
                  <a:pos x="6" y="32"/>
                </a:cxn>
                <a:cxn ang="0">
                  <a:pos x="10" y="22"/>
                </a:cxn>
                <a:cxn ang="0">
                  <a:pos x="18" y="12"/>
                </a:cxn>
                <a:cxn ang="0">
                  <a:pos x="18" y="12"/>
                </a:cxn>
                <a:cxn ang="0">
                  <a:pos x="26" y="6"/>
                </a:cxn>
                <a:cxn ang="0">
                  <a:pos x="34" y="4"/>
                </a:cxn>
                <a:cxn ang="0">
                  <a:pos x="44" y="0"/>
                </a:cxn>
                <a:cxn ang="0">
                  <a:pos x="54" y="0"/>
                </a:cxn>
                <a:cxn ang="0">
                  <a:pos x="54" y="0"/>
                </a:cxn>
                <a:cxn ang="0">
                  <a:pos x="66" y="0"/>
                </a:cxn>
                <a:cxn ang="0">
                  <a:pos x="76" y="4"/>
                </a:cxn>
                <a:cxn ang="0">
                  <a:pos x="86" y="8"/>
                </a:cxn>
                <a:cxn ang="0">
                  <a:pos x="94" y="16"/>
                </a:cxn>
                <a:cxn ang="0">
                  <a:pos x="74" y="36"/>
                </a:cxn>
                <a:cxn ang="0">
                  <a:pos x="74" y="36"/>
                </a:cxn>
                <a:cxn ang="0">
                  <a:pos x="64" y="30"/>
                </a:cxn>
                <a:cxn ang="0">
                  <a:pos x="54" y="26"/>
                </a:cxn>
                <a:cxn ang="0">
                  <a:pos x="54" y="26"/>
                </a:cxn>
                <a:cxn ang="0">
                  <a:pos x="44" y="28"/>
                </a:cxn>
                <a:cxn ang="0">
                  <a:pos x="38" y="34"/>
                </a:cxn>
                <a:cxn ang="0">
                  <a:pos x="38" y="34"/>
                </a:cxn>
                <a:cxn ang="0">
                  <a:pos x="34" y="40"/>
                </a:cxn>
                <a:cxn ang="0">
                  <a:pos x="32" y="46"/>
                </a:cxn>
                <a:cxn ang="0">
                  <a:pos x="30" y="62"/>
                </a:cxn>
                <a:cxn ang="0">
                  <a:pos x="30" y="62"/>
                </a:cxn>
                <a:cxn ang="0">
                  <a:pos x="32" y="76"/>
                </a:cxn>
                <a:cxn ang="0">
                  <a:pos x="34" y="82"/>
                </a:cxn>
                <a:cxn ang="0">
                  <a:pos x="38" y="88"/>
                </a:cxn>
                <a:cxn ang="0">
                  <a:pos x="38" y="88"/>
                </a:cxn>
                <a:cxn ang="0">
                  <a:pos x="44" y="94"/>
                </a:cxn>
                <a:cxn ang="0">
                  <a:pos x="54" y="96"/>
                </a:cxn>
                <a:cxn ang="0">
                  <a:pos x="54" y="96"/>
                </a:cxn>
                <a:cxn ang="0">
                  <a:pos x="64" y="94"/>
                </a:cxn>
                <a:cxn ang="0">
                  <a:pos x="74" y="86"/>
                </a:cxn>
                <a:cxn ang="0">
                  <a:pos x="94" y="106"/>
                </a:cxn>
              </a:cxnLst>
              <a:rect l="0" t="0" r="r" b="b"/>
              <a:pathLst>
                <a:path w="94" h="122">
                  <a:moveTo>
                    <a:pt x="94" y="106"/>
                  </a:moveTo>
                  <a:lnTo>
                    <a:pt x="94" y="106"/>
                  </a:lnTo>
                  <a:lnTo>
                    <a:pt x="86" y="114"/>
                  </a:lnTo>
                  <a:lnTo>
                    <a:pt x="76" y="118"/>
                  </a:lnTo>
                  <a:lnTo>
                    <a:pt x="66" y="122"/>
                  </a:lnTo>
                  <a:lnTo>
                    <a:pt x="54" y="122"/>
                  </a:lnTo>
                  <a:lnTo>
                    <a:pt x="54" y="122"/>
                  </a:lnTo>
                  <a:lnTo>
                    <a:pt x="44" y="122"/>
                  </a:lnTo>
                  <a:lnTo>
                    <a:pt x="34" y="120"/>
                  </a:lnTo>
                  <a:lnTo>
                    <a:pt x="26" y="116"/>
                  </a:lnTo>
                  <a:lnTo>
                    <a:pt x="18" y="110"/>
                  </a:lnTo>
                  <a:lnTo>
                    <a:pt x="18" y="110"/>
                  </a:lnTo>
                  <a:lnTo>
                    <a:pt x="10" y="100"/>
                  </a:lnTo>
                  <a:lnTo>
                    <a:pt x="6" y="90"/>
                  </a:lnTo>
                  <a:lnTo>
                    <a:pt x="2" y="76"/>
                  </a:lnTo>
                  <a:lnTo>
                    <a:pt x="0" y="62"/>
                  </a:lnTo>
                  <a:lnTo>
                    <a:pt x="0" y="62"/>
                  </a:lnTo>
                  <a:lnTo>
                    <a:pt x="2" y="46"/>
                  </a:lnTo>
                  <a:lnTo>
                    <a:pt x="6" y="32"/>
                  </a:lnTo>
                  <a:lnTo>
                    <a:pt x="10" y="22"/>
                  </a:lnTo>
                  <a:lnTo>
                    <a:pt x="18" y="12"/>
                  </a:lnTo>
                  <a:lnTo>
                    <a:pt x="18" y="12"/>
                  </a:lnTo>
                  <a:lnTo>
                    <a:pt x="26" y="6"/>
                  </a:lnTo>
                  <a:lnTo>
                    <a:pt x="34" y="4"/>
                  </a:lnTo>
                  <a:lnTo>
                    <a:pt x="44" y="0"/>
                  </a:lnTo>
                  <a:lnTo>
                    <a:pt x="54" y="0"/>
                  </a:lnTo>
                  <a:lnTo>
                    <a:pt x="54" y="0"/>
                  </a:lnTo>
                  <a:lnTo>
                    <a:pt x="66" y="0"/>
                  </a:lnTo>
                  <a:lnTo>
                    <a:pt x="76" y="4"/>
                  </a:lnTo>
                  <a:lnTo>
                    <a:pt x="86" y="8"/>
                  </a:lnTo>
                  <a:lnTo>
                    <a:pt x="94" y="16"/>
                  </a:lnTo>
                  <a:lnTo>
                    <a:pt x="74" y="36"/>
                  </a:lnTo>
                  <a:lnTo>
                    <a:pt x="74" y="36"/>
                  </a:lnTo>
                  <a:lnTo>
                    <a:pt x="64" y="30"/>
                  </a:lnTo>
                  <a:lnTo>
                    <a:pt x="54" y="26"/>
                  </a:lnTo>
                  <a:lnTo>
                    <a:pt x="54" y="26"/>
                  </a:lnTo>
                  <a:lnTo>
                    <a:pt x="44" y="28"/>
                  </a:lnTo>
                  <a:lnTo>
                    <a:pt x="38" y="34"/>
                  </a:lnTo>
                  <a:lnTo>
                    <a:pt x="38" y="34"/>
                  </a:lnTo>
                  <a:lnTo>
                    <a:pt x="34" y="40"/>
                  </a:lnTo>
                  <a:lnTo>
                    <a:pt x="32" y="46"/>
                  </a:lnTo>
                  <a:lnTo>
                    <a:pt x="30" y="62"/>
                  </a:lnTo>
                  <a:lnTo>
                    <a:pt x="30" y="62"/>
                  </a:lnTo>
                  <a:lnTo>
                    <a:pt x="32" y="76"/>
                  </a:lnTo>
                  <a:lnTo>
                    <a:pt x="34" y="82"/>
                  </a:lnTo>
                  <a:lnTo>
                    <a:pt x="38" y="88"/>
                  </a:lnTo>
                  <a:lnTo>
                    <a:pt x="38" y="88"/>
                  </a:lnTo>
                  <a:lnTo>
                    <a:pt x="44" y="94"/>
                  </a:lnTo>
                  <a:lnTo>
                    <a:pt x="54" y="96"/>
                  </a:lnTo>
                  <a:lnTo>
                    <a:pt x="54" y="96"/>
                  </a:lnTo>
                  <a:lnTo>
                    <a:pt x="64" y="94"/>
                  </a:lnTo>
                  <a:lnTo>
                    <a:pt x="74" y="86"/>
                  </a:lnTo>
                  <a:lnTo>
                    <a:pt x="94" y="10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63" name="Freeform 53"/>
            <p:cNvSpPr>
              <a:spLocks/>
            </p:cNvSpPr>
            <p:nvPr/>
          </p:nvSpPr>
          <p:spPr bwMode="auto">
            <a:xfrm>
              <a:off x="1972" y="2329"/>
              <a:ext cx="100" cy="162"/>
            </a:xfrm>
            <a:custGeom>
              <a:avLst/>
              <a:gdLst/>
              <a:ahLst/>
              <a:cxnLst>
                <a:cxn ang="0">
                  <a:pos x="100" y="162"/>
                </a:cxn>
                <a:cxn ang="0">
                  <a:pos x="70" y="162"/>
                </a:cxn>
                <a:cxn ang="0">
                  <a:pos x="70" y="90"/>
                </a:cxn>
                <a:cxn ang="0">
                  <a:pos x="70" y="90"/>
                </a:cxn>
                <a:cxn ang="0">
                  <a:pos x="68" y="80"/>
                </a:cxn>
                <a:cxn ang="0">
                  <a:pos x="64" y="74"/>
                </a:cxn>
                <a:cxn ang="0">
                  <a:pos x="64" y="74"/>
                </a:cxn>
                <a:cxn ang="0">
                  <a:pos x="58" y="70"/>
                </a:cxn>
                <a:cxn ang="0">
                  <a:pos x="50" y="68"/>
                </a:cxn>
                <a:cxn ang="0">
                  <a:pos x="50" y="68"/>
                </a:cxn>
                <a:cxn ang="0">
                  <a:pos x="42" y="70"/>
                </a:cxn>
                <a:cxn ang="0">
                  <a:pos x="38" y="74"/>
                </a:cxn>
                <a:cxn ang="0">
                  <a:pos x="38" y="74"/>
                </a:cxn>
                <a:cxn ang="0">
                  <a:pos x="32" y="80"/>
                </a:cxn>
                <a:cxn ang="0">
                  <a:pos x="30" y="90"/>
                </a:cxn>
                <a:cxn ang="0">
                  <a:pos x="30" y="162"/>
                </a:cxn>
                <a:cxn ang="0">
                  <a:pos x="0" y="162"/>
                </a:cxn>
                <a:cxn ang="0">
                  <a:pos x="0" y="0"/>
                </a:cxn>
                <a:cxn ang="0">
                  <a:pos x="30" y="0"/>
                </a:cxn>
                <a:cxn ang="0">
                  <a:pos x="30" y="54"/>
                </a:cxn>
                <a:cxn ang="0">
                  <a:pos x="30" y="54"/>
                </a:cxn>
                <a:cxn ang="0">
                  <a:pos x="38" y="48"/>
                </a:cxn>
                <a:cxn ang="0">
                  <a:pos x="44" y="46"/>
                </a:cxn>
                <a:cxn ang="0">
                  <a:pos x="52" y="42"/>
                </a:cxn>
                <a:cxn ang="0">
                  <a:pos x="60" y="42"/>
                </a:cxn>
                <a:cxn ang="0">
                  <a:pos x="60" y="42"/>
                </a:cxn>
                <a:cxn ang="0">
                  <a:pos x="68" y="42"/>
                </a:cxn>
                <a:cxn ang="0">
                  <a:pos x="76" y="46"/>
                </a:cxn>
                <a:cxn ang="0">
                  <a:pos x="84" y="48"/>
                </a:cxn>
                <a:cxn ang="0">
                  <a:pos x="90" y="54"/>
                </a:cxn>
                <a:cxn ang="0">
                  <a:pos x="90" y="54"/>
                </a:cxn>
                <a:cxn ang="0">
                  <a:pos x="94" y="60"/>
                </a:cxn>
                <a:cxn ang="0">
                  <a:pos x="96" y="68"/>
                </a:cxn>
                <a:cxn ang="0">
                  <a:pos x="98" y="76"/>
                </a:cxn>
                <a:cxn ang="0">
                  <a:pos x="100" y="86"/>
                </a:cxn>
                <a:cxn ang="0">
                  <a:pos x="100" y="162"/>
                </a:cxn>
              </a:cxnLst>
              <a:rect l="0" t="0" r="r" b="b"/>
              <a:pathLst>
                <a:path w="100" h="162">
                  <a:moveTo>
                    <a:pt x="100" y="162"/>
                  </a:moveTo>
                  <a:lnTo>
                    <a:pt x="70" y="162"/>
                  </a:lnTo>
                  <a:lnTo>
                    <a:pt x="70" y="90"/>
                  </a:lnTo>
                  <a:lnTo>
                    <a:pt x="70" y="90"/>
                  </a:lnTo>
                  <a:lnTo>
                    <a:pt x="68" y="80"/>
                  </a:lnTo>
                  <a:lnTo>
                    <a:pt x="64" y="74"/>
                  </a:lnTo>
                  <a:lnTo>
                    <a:pt x="64" y="74"/>
                  </a:lnTo>
                  <a:lnTo>
                    <a:pt x="58" y="70"/>
                  </a:lnTo>
                  <a:lnTo>
                    <a:pt x="50" y="68"/>
                  </a:lnTo>
                  <a:lnTo>
                    <a:pt x="50" y="68"/>
                  </a:lnTo>
                  <a:lnTo>
                    <a:pt x="42" y="70"/>
                  </a:lnTo>
                  <a:lnTo>
                    <a:pt x="38" y="74"/>
                  </a:lnTo>
                  <a:lnTo>
                    <a:pt x="38" y="74"/>
                  </a:lnTo>
                  <a:lnTo>
                    <a:pt x="32" y="80"/>
                  </a:lnTo>
                  <a:lnTo>
                    <a:pt x="30" y="90"/>
                  </a:lnTo>
                  <a:lnTo>
                    <a:pt x="30" y="162"/>
                  </a:lnTo>
                  <a:lnTo>
                    <a:pt x="0" y="162"/>
                  </a:lnTo>
                  <a:lnTo>
                    <a:pt x="0" y="0"/>
                  </a:lnTo>
                  <a:lnTo>
                    <a:pt x="30" y="0"/>
                  </a:lnTo>
                  <a:lnTo>
                    <a:pt x="30" y="54"/>
                  </a:lnTo>
                  <a:lnTo>
                    <a:pt x="30" y="54"/>
                  </a:lnTo>
                  <a:lnTo>
                    <a:pt x="38" y="48"/>
                  </a:lnTo>
                  <a:lnTo>
                    <a:pt x="44" y="46"/>
                  </a:lnTo>
                  <a:lnTo>
                    <a:pt x="52" y="42"/>
                  </a:lnTo>
                  <a:lnTo>
                    <a:pt x="60" y="42"/>
                  </a:lnTo>
                  <a:lnTo>
                    <a:pt x="60" y="42"/>
                  </a:lnTo>
                  <a:lnTo>
                    <a:pt x="68" y="42"/>
                  </a:lnTo>
                  <a:lnTo>
                    <a:pt x="76" y="46"/>
                  </a:lnTo>
                  <a:lnTo>
                    <a:pt x="84" y="48"/>
                  </a:lnTo>
                  <a:lnTo>
                    <a:pt x="90" y="54"/>
                  </a:lnTo>
                  <a:lnTo>
                    <a:pt x="90" y="54"/>
                  </a:lnTo>
                  <a:lnTo>
                    <a:pt x="94" y="60"/>
                  </a:lnTo>
                  <a:lnTo>
                    <a:pt x="96" y="68"/>
                  </a:lnTo>
                  <a:lnTo>
                    <a:pt x="98" y="76"/>
                  </a:lnTo>
                  <a:lnTo>
                    <a:pt x="100" y="86"/>
                  </a:lnTo>
                  <a:lnTo>
                    <a:pt x="100" y="16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64" name="Freeform 54"/>
            <p:cNvSpPr>
              <a:spLocks noEditPoints="1"/>
            </p:cNvSpPr>
            <p:nvPr/>
          </p:nvSpPr>
          <p:spPr bwMode="auto">
            <a:xfrm>
              <a:off x="2104" y="2327"/>
              <a:ext cx="30" cy="164"/>
            </a:xfrm>
            <a:custGeom>
              <a:avLst/>
              <a:gdLst/>
              <a:ahLst/>
              <a:cxnLst>
                <a:cxn ang="0">
                  <a:pos x="30" y="26"/>
                </a:cxn>
                <a:cxn ang="0">
                  <a:pos x="0" y="26"/>
                </a:cxn>
                <a:cxn ang="0">
                  <a:pos x="0" y="0"/>
                </a:cxn>
                <a:cxn ang="0">
                  <a:pos x="30" y="0"/>
                </a:cxn>
                <a:cxn ang="0">
                  <a:pos x="30" y="26"/>
                </a:cxn>
                <a:cxn ang="0">
                  <a:pos x="30" y="164"/>
                </a:cxn>
                <a:cxn ang="0">
                  <a:pos x="0" y="164"/>
                </a:cxn>
                <a:cxn ang="0">
                  <a:pos x="0" y="46"/>
                </a:cxn>
                <a:cxn ang="0">
                  <a:pos x="30" y="46"/>
                </a:cxn>
                <a:cxn ang="0">
                  <a:pos x="30" y="164"/>
                </a:cxn>
              </a:cxnLst>
              <a:rect l="0" t="0" r="r" b="b"/>
              <a:pathLst>
                <a:path w="30" h="164">
                  <a:moveTo>
                    <a:pt x="30" y="26"/>
                  </a:moveTo>
                  <a:lnTo>
                    <a:pt x="0" y="26"/>
                  </a:lnTo>
                  <a:lnTo>
                    <a:pt x="0" y="0"/>
                  </a:lnTo>
                  <a:lnTo>
                    <a:pt x="30" y="0"/>
                  </a:lnTo>
                  <a:lnTo>
                    <a:pt x="30" y="26"/>
                  </a:lnTo>
                  <a:close/>
                  <a:moveTo>
                    <a:pt x="30" y="164"/>
                  </a:moveTo>
                  <a:lnTo>
                    <a:pt x="0" y="164"/>
                  </a:lnTo>
                  <a:lnTo>
                    <a:pt x="0" y="46"/>
                  </a:lnTo>
                  <a:lnTo>
                    <a:pt x="30" y="46"/>
                  </a:lnTo>
                  <a:lnTo>
                    <a:pt x="30" y="16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65" name="Freeform 55"/>
            <p:cNvSpPr>
              <a:spLocks/>
            </p:cNvSpPr>
            <p:nvPr/>
          </p:nvSpPr>
          <p:spPr bwMode="auto">
            <a:xfrm>
              <a:off x="2166" y="2371"/>
              <a:ext cx="100" cy="120"/>
            </a:xfrm>
            <a:custGeom>
              <a:avLst/>
              <a:gdLst/>
              <a:ahLst/>
              <a:cxnLst>
                <a:cxn ang="0">
                  <a:pos x="100" y="120"/>
                </a:cxn>
                <a:cxn ang="0">
                  <a:pos x="70" y="120"/>
                </a:cxn>
                <a:cxn ang="0">
                  <a:pos x="70" y="48"/>
                </a:cxn>
                <a:cxn ang="0">
                  <a:pos x="70" y="48"/>
                </a:cxn>
                <a:cxn ang="0">
                  <a:pos x="68" y="38"/>
                </a:cxn>
                <a:cxn ang="0">
                  <a:pos x="64" y="32"/>
                </a:cxn>
                <a:cxn ang="0">
                  <a:pos x="64" y="32"/>
                </a:cxn>
                <a:cxn ang="0">
                  <a:pos x="58" y="28"/>
                </a:cxn>
                <a:cxn ang="0">
                  <a:pos x="50" y="26"/>
                </a:cxn>
                <a:cxn ang="0">
                  <a:pos x="50" y="26"/>
                </a:cxn>
                <a:cxn ang="0">
                  <a:pos x="42" y="28"/>
                </a:cxn>
                <a:cxn ang="0">
                  <a:pos x="36" y="32"/>
                </a:cxn>
                <a:cxn ang="0">
                  <a:pos x="36" y="32"/>
                </a:cxn>
                <a:cxn ang="0">
                  <a:pos x="32" y="38"/>
                </a:cxn>
                <a:cxn ang="0">
                  <a:pos x="30" y="48"/>
                </a:cxn>
                <a:cxn ang="0">
                  <a:pos x="30" y="120"/>
                </a:cxn>
                <a:cxn ang="0">
                  <a:pos x="0" y="120"/>
                </a:cxn>
                <a:cxn ang="0">
                  <a:pos x="0" y="2"/>
                </a:cxn>
                <a:cxn ang="0">
                  <a:pos x="30" y="2"/>
                </a:cxn>
                <a:cxn ang="0">
                  <a:pos x="30" y="12"/>
                </a:cxn>
                <a:cxn ang="0">
                  <a:pos x="30" y="12"/>
                </a:cxn>
                <a:cxn ang="0">
                  <a:pos x="36" y="6"/>
                </a:cxn>
                <a:cxn ang="0">
                  <a:pos x="44" y="4"/>
                </a:cxn>
                <a:cxn ang="0">
                  <a:pos x="50" y="0"/>
                </a:cxn>
                <a:cxn ang="0">
                  <a:pos x="60" y="0"/>
                </a:cxn>
                <a:cxn ang="0">
                  <a:pos x="60" y="0"/>
                </a:cxn>
                <a:cxn ang="0">
                  <a:pos x="68" y="0"/>
                </a:cxn>
                <a:cxn ang="0">
                  <a:pos x="76" y="2"/>
                </a:cxn>
                <a:cxn ang="0">
                  <a:pos x="82" y="6"/>
                </a:cxn>
                <a:cxn ang="0">
                  <a:pos x="88" y="10"/>
                </a:cxn>
                <a:cxn ang="0">
                  <a:pos x="88" y="10"/>
                </a:cxn>
                <a:cxn ang="0">
                  <a:pos x="94" y="18"/>
                </a:cxn>
                <a:cxn ang="0">
                  <a:pos x="96" y="26"/>
                </a:cxn>
                <a:cxn ang="0">
                  <a:pos x="100" y="34"/>
                </a:cxn>
                <a:cxn ang="0">
                  <a:pos x="100" y="44"/>
                </a:cxn>
                <a:cxn ang="0">
                  <a:pos x="100" y="120"/>
                </a:cxn>
              </a:cxnLst>
              <a:rect l="0" t="0" r="r" b="b"/>
              <a:pathLst>
                <a:path w="100" h="120">
                  <a:moveTo>
                    <a:pt x="100" y="120"/>
                  </a:moveTo>
                  <a:lnTo>
                    <a:pt x="70" y="120"/>
                  </a:lnTo>
                  <a:lnTo>
                    <a:pt x="70" y="48"/>
                  </a:lnTo>
                  <a:lnTo>
                    <a:pt x="70" y="48"/>
                  </a:lnTo>
                  <a:lnTo>
                    <a:pt x="68" y="38"/>
                  </a:lnTo>
                  <a:lnTo>
                    <a:pt x="64" y="32"/>
                  </a:lnTo>
                  <a:lnTo>
                    <a:pt x="64" y="32"/>
                  </a:lnTo>
                  <a:lnTo>
                    <a:pt x="58" y="28"/>
                  </a:lnTo>
                  <a:lnTo>
                    <a:pt x="50" y="26"/>
                  </a:lnTo>
                  <a:lnTo>
                    <a:pt x="50" y="26"/>
                  </a:lnTo>
                  <a:lnTo>
                    <a:pt x="42" y="28"/>
                  </a:lnTo>
                  <a:lnTo>
                    <a:pt x="36" y="32"/>
                  </a:lnTo>
                  <a:lnTo>
                    <a:pt x="36" y="32"/>
                  </a:lnTo>
                  <a:lnTo>
                    <a:pt x="32" y="38"/>
                  </a:lnTo>
                  <a:lnTo>
                    <a:pt x="30" y="48"/>
                  </a:lnTo>
                  <a:lnTo>
                    <a:pt x="30" y="120"/>
                  </a:lnTo>
                  <a:lnTo>
                    <a:pt x="0" y="120"/>
                  </a:lnTo>
                  <a:lnTo>
                    <a:pt x="0" y="2"/>
                  </a:lnTo>
                  <a:lnTo>
                    <a:pt x="30" y="2"/>
                  </a:lnTo>
                  <a:lnTo>
                    <a:pt x="30" y="12"/>
                  </a:lnTo>
                  <a:lnTo>
                    <a:pt x="30" y="12"/>
                  </a:lnTo>
                  <a:lnTo>
                    <a:pt x="36" y="6"/>
                  </a:lnTo>
                  <a:lnTo>
                    <a:pt x="44" y="4"/>
                  </a:lnTo>
                  <a:lnTo>
                    <a:pt x="50" y="0"/>
                  </a:lnTo>
                  <a:lnTo>
                    <a:pt x="60" y="0"/>
                  </a:lnTo>
                  <a:lnTo>
                    <a:pt x="60" y="0"/>
                  </a:lnTo>
                  <a:lnTo>
                    <a:pt x="68" y="0"/>
                  </a:lnTo>
                  <a:lnTo>
                    <a:pt x="76" y="2"/>
                  </a:lnTo>
                  <a:lnTo>
                    <a:pt x="82" y="6"/>
                  </a:lnTo>
                  <a:lnTo>
                    <a:pt x="88" y="10"/>
                  </a:lnTo>
                  <a:lnTo>
                    <a:pt x="88" y="10"/>
                  </a:lnTo>
                  <a:lnTo>
                    <a:pt x="94" y="18"/>
                  </a:lnTo>
                  <a:lnTo>
                    <a:pt x="96" y="26"/>
                  </a:lnTo>
                  <a:lnTo>
                    <a:pt x="100" y="34"/>
                  </a:lnTo>
                  <a:lnTo>
                    <a:pt x="100" y="44"/>
                  </a:lnTo>
                  <a:lnTo>
                    <a:pt x="100"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66" name="Freeform 56"/>
            <p:cNvSpPr>
              <a:spLocks noEditPoints="1"/>
            </p:cNvSpPr>
            <p:nvPr/>
          </p:nvSpPr>
          <p:spPr bwMode="auto">
            <a:xfrm>
              <a:off x="2292" y="2371"/>
              <a:ext cx="104" cy="122"/>
            </a:xfrm>
            <a:custGeom>
              <a:avLst/>
              <a:gdLst/>
              <a:ahLst/>
              <a:cxnLst>
                <a:cxn ang="0">
                  <a:pos x="30" y="70"/>
                </a:cxn>
                <a:cxn ang="0">
                  <a:pos x="32" y="82"/>
                </a:cxn>
                <a:cxn ang="0">
                  <a:pos x="36" y="90"/>
                </a:cxn>
                <a:cxn ang="0">
                  <a:pos x="56" y="98"/>
                </a:cxn>
                <a:cxn ang="0">
                  <a:pos x="64" y="96"/>
                </a:cxn>
                <a:cxn ang="0">
                  <a:pos x="76" y="90"/>
                </a:cxn>
                <a:cxn ang="0">
                  <a:pos x="100" y="104"/>
                </a:cxn>
                <a:cxn ang="0">
                  <a:pos x="92" y="112"/>
                </a:cxn>
                <a:cxn ang="0">
                  <a:pos x="82" y="118"/>
                </a:cxn>
                <a:cxn ang="0">
                  <a:pos x="56" y="122"/>
                </a:cxn>
                <a:cxn ang="0">
                  <a:pos x="42" y="122"/>
                </a:cxn>
                <a:cxn ang="0">
                  <a:pos x="22" y="114"/>
                </a:cxn>
                <a:cxn ang="0">
                  <a:pos x="8" y="98"/>
                </a:cxn>
                <a:cxn ang="0">
                  <a:pos x="2" y="76"/>
                </a:cxn>
                <a:cxn ang="0">
                  <a:pos x="0" y="62"/>
                </a:cxn>
                <a:cxn ang="0">
                  <a:pos x="4" y="36"/>
                </a:cxn>
                <a:cxn ang="0">
                  <a:pos x="14" y="16"/>
                </a:cxn>
                <a:cxn ang="0">
                  <a:pos x="22" y="8"/>
                </a:cxn>
                <a:cxn ang="0">
                  <a:pos x="42" y="0"/>
                </a:cxn>
                <a:cxn ang="0">
                  <a:pos x="52" y="0"/>
                </a:cxn>
                <a:cxn ang="0">
                  <a:pos x="74" y="4"/>
                </a:cxn>
                <a:cxn ang="0">
                  <a:pos x="90" y="16"/>
                </a:cxn>
                <a:cxn ang="0">
                  <a:pos x="96" y="24"/>
                </a:cxn>
                <a:cxn ang="0">
                  <a:pos x="104" y="46"/>
                </a:cxn>
                <a:cxn ang="0">
                  <a:pos x="104" y="70"/>
                </a:cxn>
                <a:cxn ang="0">
                  <a:pos x="76" y="50"/>
                </a:cxn>
                <a:cxn ang="0">
                  <a:pos x="72" y="38"/>
                </a:cxn>
                <a:cxn ang="0">
                  <a:pos x="68" y="32"/>
                </a:cxn>
                <a:cxn ang="0">
                  <a:pos x="58" y="26"/>
                </a:cxn>
                <a:cxn ang="0">
                  <a:pos x="52" y="24"/>
                </a:cxn>
                <a:cxn ang="0">
                  <a:pos x="40" y="28"/>
                </a:cxn>
                <a:cxn ang="0">
                  <a:pos x="32" y="38"/>
                </a:cxn>
                <a:cxn ang="0">
                  <a:pos x="30" y="44"/>
                </a:cxn>
                <a:cxn ang="0">
                  <a:pos x="76" y="50"/>
                </a:cxn>
              </a:cxnLst>
              <a:rect l="0" t="0" r="r" b="b"/>
              <a:pathLst>
                <a:path w="104" h="122">
                  <a:moveTo>
                    <a:pt x="104" y="70"/>
                  </a:moveTo>
                  <a:lnTo>
                    <a:pt x="30" y="70"/>
                  </a:lnTo>
                  <a:lnTo>
                    <a:pt x="30" y="70"/>
                  </a:lnTo>
                  <a:lnTo>
                    <a:pt x="32" y="82"/>
                  </a:lnTo>
                  <a:lnTo>
                    <a:pt x="36" y="90"/>
                  </a:lnTo>
                  <a:lnTo>
                    <a:pt x="36" y="90"/>
                  </a:lnTo>
                  <a:lnTo>
                    <a:pt x="44" y="96"/>
                  </a:lnTo>
                  <a:lnTo>
                    <a:pt x="56" y="98"/>
                  </a:lnTo>
                  <a:lnTo>
                    <a:pt x="56" y="98"/>
                  </a:lnTo>
                  <a:lnTo>
                    <a:pt x="64" y="96"/>
                  </a:lnTo>
                  <a:lnTo>
                    <a:pt x="70" y="94"/>
                  </a:lnTo>
                  <a:lnTo>
                    <a:pt x="76" y="90"/>
                  </a:lnTo>
                  <a:lnTo>
                    <a:pt x="82" y="86"/>
                  </a:lnTo>
                  <a:lnTo>
                    <a:pt x="100" y="104"/>
                  </a:lnTo>
                  <a:lnTo>
                    <a:pt x="100" y="104"/>
                  </a:lnTo>
                  <a:lnTo>
                    <a:pt x="92" y="112"/>
                  </a:lnTo>
                  <a:lnTo>
                    <a:pt x="82" y="118"/>
                  </a:lnTo>
                  <a:lnTo>
                    <a:pt x="82" y="118"/>
                  </a:lnTo>
                  <a:lnTo>
                    <a:pt x="70" y="122"/>
                  </a:lnTo>
                  <a:lnTo>
                    <a:pt x="56" y="122"/>
                  </a:lnTo>
                  <a:lnTo>
                    <a:pt x="56" y="122"/>
                  </a:lnTo>
                  <a:lnTo>
                    <a:pt x="42" y="122"/>
                  </a:lnTo>
                  <a:lnTo>
                    <a:pt x="32" y="118"/>
                  </a:lnTo>
                  <a:lnTo>
                    <a:pt x="22" y="114"/>
                  </a:lnTo>
                  <a:lnTo>
                    <a:pt x="14" y="106"/>
                  </a:lnTo>
                  <a:lnTo>
                    <a:pt x="8" y="98"/>
                  </a:lnTo>
                  <a:lnTo>
                    <a:pt x="4" y="88"/>
                  </a:lnTo>
                  <a:lnTo>
                    <a:pt x="2" y="76"/>
                  </a:lnTo>
                  <a:lnTo>
                    <a:pt x="0" y="62"/>
                  </a:lnTo>
                  <a:lnTo>
                    <a:pt x="0" y="62"/>
                  </a:lnTo>
                  <a:lnTo>
                    <a:pt x="2" y="48"/>
                  </a:lnTo>
                  <a:lnTo>
                    <a:pt x="4" y="36"/>
                  </a:lnTo>
                  <a:lnTo>
                    <a:pt x="8" y="24"/>
                  </a:lnTo>
                  <a:lnTo>
                    <a:pt x="14" y="16"/>
                  </a:lnTo>
                  <a:lnTo>
                    <a:pt x="14" y="16"/>
                  </a:lnTo>
                  <a:lnTo>
                    <a:pt x="22" y="8"/>
                  </a:lnTo>
                  <a:lnTo>
                    <a:pt x="32" y="4"/>
                  </a:lnTo>
                  <a:lnTo>
                    <a:pt x="42" y="0"/>
                  </a:lnTo>
                  <a:lnTo>
                    <a:pt x="52" y="0"/>
                  </a:lnTo>
                  <a:lnTo>
                    <a:pt x="52" y="0"/>
                  </a:lnTo>
                  <a:lnTo>
                    <a:pt x="64" y="0"/>
                  </a:lnTo>
                  <a:lnTo>
                    <a:pt x="74" y="4"/>
                  </a:lnTo>
                  <a:lnTo>
                    <a:pt x="84" y="10"/>
                  </a:lnTo>
                  <a:lnTo>
                    <a:pt x="90" y="16"/>
                  </a:lnTo>
                  <a:lnTo>
                    <a:pt x="90" y="16"/>
                  </a:lnTo>
                  <a:lnTo>
                    <a:pt x="96" y="24"/>
                  </a:lnTo>
                  <a:lnTo>
                    <a:pt x="102" y="34"/>
                  </a:lnTo>
                  <a:lnTo>
                    <a:pt x="104" y="46"/>
                  </a:lnTo>
                  <a:lnTo>
                    <a:pt x="104" y="58"/>
                  </a:lnTo>
                  <a:lnTo>
                    <a:pt x="104" y="70"/>
                  </a:lnTo>
                  <a:close/>
                  <a:moveTo>
                    <a:pt x="76" y="50"/>
                  </a:moveTo>
                  <a:lnTo>
                    <a:pt x="76" y="50"/>
                  </a:lnTo>
                  <a:lnTo>
                    <a:pt x="74" y="44"/>
                  </a:lnTo>
                  <a:lnTo>
                    <a:pt x="72" y="38"/>
                  </a:lnTo>
                  <a:lnTo>
                    <a:pt x="72" y="38"/>
                  </a:lnTo>
                  <a:lnTo>
                    <a:pt x="68" y="32"/>
                  </a:lnTo>
                  <a:lnTo>
                    <a:pt x="64" y="28"/>
                  </a:lnTo>
                  <a:lnTo>
                    <a:pt x="58" y="26"/>
                  </a:lnTo>
                  <a:lnTo>
                    <a:pt x="52" y="24"/>
                  </a:lnTo>
                  <a:lnTo>
                    <a:pt x="52" y="24"/>
                  </a:lnTo>
                  <a:lnTo>
                    <a:pt x="46" y="26"/>
                  </a:lnTo>
                  <a:lnTo>
                    <a:pt x="40" y="28"/>
                  </a:lnTo>
                  <a:lnTo>
                    <a:pt x="36" y="32"/>
                  </a:lnTo>
                  <a:lnTo>
                    <a:pt x="32" y="38"/>
                  </a:lnTo>
                  <a:lnTo>
                    <a:pt x="32" y="38"/>
                  </a:lnTo>
                  <a:lnTo>
                    <a:pt x="30" y="44"/>
                  </a:lnTo>
                  <a:lnTo>
                    <a:pt x="30" y="50"/>
                  </a:lnTo>
                  <a:lnTo>
                    <a:pt x="76" y="5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67" name="Freeform 57"/>
            <p:cNvSpPr>
              <a:spLocks/>
            </p:cNvSpPr>
            <p:nvPr/>
          </p:nvSpPr>
          <p:spPr bwMode="auto">
            <a:xfrm>
              <a:off x="2424" y="2371"/>
              <a:ext cx="100" cy="120"/>
            </a:xfrm>
            <a:custGeom>
              <a:avLst/>
              <a:gdLst/>
              <a:ahLst/>
              <a:cxnLst>
                <a:cxn ang="0">
                  <a:pos x="100" y="120"/>
                </a:cxn>
                <a:cxn ang="0">
                  <a:pos x="70" y="120"/>
                </a:cxn>
                <a:cxn ang="0">
                  <a:pos x="70" y="48"/>
                </a:cxn>
                <a:cxn ang="0">
                  <a:pos x="70" y="48"/>
                </a:cxn>
                <a:cxn ang="0">
                  <a:pos x="68" y="38"/>
                </a:cxn>
                <a:cxn ang="0">
                  <a:pos x="62" y="32"/>
                </a:cxn>
                <a:cxn ang="0">
                  <a:pos x="62" y="32"/>
                </a:cxn>
                <a:cxn ang="0">
                  <a:pos x="56" y="28"/>
                </a:cxn>
                <a:cxn ang="0">
                  <a:pos x="50" y="26"/>
                </a:cxn>
                <a:cxn ang="0">
                  <a:pos x="50" y="26"/>
                </a:cxn>
                <a:cxn ang="0">
                  <a:pos x="42" y="28"/>
                </a:cxn>
                <a:cxn ang="0">
                  <a:pos x="36" y="32"/>
                </a:cxn>
                <a:cxn ang="0">
                  <a:pos x="36" y="32"/>
                </a:cxn>
                <a:cxn ang="0">
                  <a:pos x="32" y="38"/>
                </a:cxn>
                <a:cxn ang="0">
                  <a:pos x="30" y="48"/>
                </a:cxn>
                <a:cxn ang="0">
                  <a:pos x="30" y="120"/>
                </a:cxn>
                <a:cxn ang="0">
                  <a:pos x="0" y="120"/>
                </a:cxn>
                <a:cxn ang="0">
                  <a:pos x="0" y="2"/>
                </a:cxn>
                <a:cxn ang="0">
                  <a:pos x="30" y="2"/>
                </a:cxn>
                <a:cxn ang="0">
                  <a:pos x="30" y="12"/>
                </a:cxn>
                <a:cxn ang="0">
                  <a:pos x="30" y="12"/>
                </a:cxn>
                <a:cxn ang="0">
                  <a:pos x="36" y="6"/>
                </a:cxn>
                <a:cxn ang="0">
                  <a:pos x="42" y="4"/>
                </a:cxn>
                <a:cxn ang="0">
                  <a:pos x="50" y="0"/>
                </a:cxn>
                <a:cxn ang="0">
                  <a:pos x="58" y="0"/>
                </a:cxn>
                <a:cxn ang="0">
                  <a:pos x="58" y="0"/>
                </a:cxn>
                <a:cxn ang="0">
                  <a:pos x="68" y="0"/>
                </a:cxn>
                <a:cxn ang="0">
                  <a:pos x="74" y="2"/>
                </a:cxn>
                <a:cxn ang="0">
                  <a:pos x="82" y="6"/>
                </a:cxn>
                <a:cxn ang="0">
                  <a:pos x="88" y="10"/>
                </a:cxn>
                <a:cxn ang="0">
                  <a:pos x="88" y="10"/>
                </a:cxn>
                <a:cxn ang="0">
                  <a:pos x="92" y="18"/>
                </a:cxn>
                <a:cxn ang="0">
                  <a:pos x="96" y="26"/>
                </a:cxn>
                <a:cxn ang="0">
                  <a:pos x="98" y="34"/>
                </a:cxn>
                <a:cxn ang="0">
                  <a:pos x="100" y="44"/>
                </a:cxn>
                <a:cxn ang="0">
                  <a:pos x="100" y="120"/>
                </a:cxn>
              </a:cxnLst>
              <a:rect l="0" t="0" r="r" b="b"/>
              <a:pathLst>
                <a:path w="100" h="120">
                  <a:moveTo>
                    <a:pt x="100" y="120"/>
                  </a:moveTo>
                  <a:lnTo>
                    <a:pt x="70" y="120"/>
                  </a:lnTo>
                  <a:lnTo>
                    <a:pt x="70" y="48"/>
                  </a:lnTo>
                  <a:lnTo>
                    <a:pt x="70" y="48"/>
                  </a:lnTo>
                  <a:lnTo>
                    <a:pt x="68" y="38"/>
                  </a:lnTo>
                  <a:lnTo>
                    <a:pt x="62" y="32"/>
                  </a:lnTo>
                  <a:lnTo>
                    <a:pt x="62" y="32"/>
                  </a:lnTo>
                  <a:lnTo>
                    <a:pt x="56" y="28"/>
                  </a:lnTo>
                  <a:lnTo>
                    <a:pt x="50" y="26"/>
                  </a:lnTo>
                  <a:lnTo>
                    <a:pt x="50" y="26"/>
                  </a:lnTo>
                  <a:lnTo>
                    <a:pt x="42" y="28"/>
                  </a:lnTo>
                  <a:lnTo>
                    <a:pt x="36" y="32"/>
                  </a:lnTo>
                  <a:lnTo>
                    <a:pt x="36" y="32"/>
                  </a:lnTo>
                  <a:lnTo>
                    <a:pt x="32" y="38"/>
                  </a:lnTo>
                  <a:lnTo>
                    <a:pt x="30" y="48"/>
                  </a:lnTo>
                  <a:lnTo>
                    <a:pt x="30" y="120"/>
                  </a:lnTo>
                  <a:lnTo>
                    <a:pt x="0" y="120"/>
                  </a:lnTo>
                  <a:lnTo>
                    <a:pt x="0" y="2"/>
                  </a:lnTo>
                  <a:lnTo>
                    <a:pt x="30" y="2"/>
                  </a:lnTo>
                  <a:lnTo>
                    <a:pt x="30" y="12"/>
                  </a:lnTo>
                  <a:lnTo>
                    <a:pt x="30" y="12"/>
                  </a:lnTo>
                  <a:lnTo>
                    <a:pt x="36" y="6"/>
                  </a:lnTo>
                  <a:lnTo>
                    <a:pt x="42" y="4"/>
                  </a:lnTo>
                  <a:lnTo>
                    <a:pt x="50" y="0"/>
                  </a:lnTo>
                  <a:lnTo>
                    <a:pt x="58" y="0"/>
                  </a:lnTo>
                  <a:lnTo>
                    <a:pt x="58" y="0"/>
                  </a:lnTo>
                  <a:lnTo>
                    <a:pt x="68" y="0"/>
                  </a:lnTo>
                  <a:lnTo>
                    <a:pt x="74" y="2"/>
                  </a:lnTo>
                  <a:lnTo>
                    <a:pt x="82" y="6"/>
                  </a:lnTo>
                  <a:lnTo>
                    <a:pt x="88" y="10"/>
                  </a:lnTo>
                  <a:lnTo>
                    <a:pt x="88" y="10"/>
                  </a:lnTo>
                  <a:lnTo>
                    <a:pt x="92" y="18"/>
                  </a:lnTo>
                  <a:lnTo>
                    <a:pt x="96" y="26"/>
                  </a:lnTo>
                  <a:lnTo>
                    <a:pt x="98" y="34"/>
                  </a:lnTo>
                  <a:lnTo>
                    <a:pt x="100" y="44"/>
                  </a:lnTo>
                  <a:lnTo>
                    <a:pt x="100"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68" name="Freeform 58"/>
            <p:cNvSpPr>
              <a:spLocks noEditPoints="1"/>
            </p:cNvSpPr>
            <p:nvPr/>
          </p:nvSpPr>
          <p:spPr bwMode="auto">
            <a:xfrm>
              <a:off x="2556" y="2329"/>
              <a:ext cx="100" cy="164"/>
            </a:xfrm>
            <a:custGeom>
              <a:avLst/>
              <a:gdLst/>
              <a:ahLst/>
              <a:cxnLst>
                <a:cxn ang="0">
                  <a:pos x="100" y="104"/>
                </a:cxn>
                <a:cxn ang="0">
                  <a:pos x="98" y="130"/>
                </a:cxn>
                <a:cxn ang="0">
                  <a:pos x="88" y="154"/>
                </a:cxn>
                <a:cxn ang="0">
                  <a:pos x="82" y="158"/>
                </a:cxn>
                <a:cxn ang="0">
                  <a:pos x="68" y="164"/>
                </a:cxn>
                <a:cxn ang="0">
                  <a:pos x="58" y="164"/>
                </a:cxn>
                <a:cxn ang="0">
                  <a:pos x="42" y="162"/>
                </a:cxn>
                <a:cxn ang="0">
                  <a:pos x="28" y="152"/>
                </a:cxn>
                <a:cxn ang="0">
                  <a:pos x="0" y="162"/>
                </a:cxn>
                <a:cxn ang="0">
                  <a:pos x="30" y="0"/>
                </a:cxn>
                <a:cxn ang="0">
                  <a:pos x="30" y="54"/>
                </a:cxn>
                <a:cxn ang="0">
                  <a:pos x="42" y="44"/>
                </a:cxn>
                <a:cxn ang="0">
                  <a:pos x="58" y="42"/>
                </a:cxn>
                <a:cxn ang="0">
                  <a:pos x="68" y="42"/>
                </a:cxn>
                <a:cxn ang="0">
                  <a:pos x="82" y="48"/>
                </a:cxn>
                <a:cxn ang="0">
                  <a:pos x="88" y="52"/>
                </a:cxn>
                <a:cxn ang="0">
                  <a:pos x="98" y="76"/>
                </a:cxn>
                <a:cxn ang="0">
                  <a:pos x="100" y="104"/>
                </a:cxn>
                <a:cxn ang="0">
                  <a:pos x="70" y="104"/>
                </a:cxn>
                <a:cxn ang="0">
                  <a:pos x="68" y="90"/>
                </a:cxn>
                <a:cxn ang="0">
                  <a:pos x="68" y="80"/>
                </a:cxn>
                <a:cxn ang="0">
                  <a:pos x="60" y="72"/>
                </a:cxn>
                <a:cxn ang="0">
                  <a:pos x="50" y="68"/>
                </a:cxn>
                <a:cxn ang="0">
                  <a:pos x="44" y="70"/>
                </a:cxn>
                <a:cxn ang="0">
                  <a:pos x="34" y="76"/>
                </a:cxn>
                <a:cxn ang="0">
                  <a:pos x="32" y="80"/>
                </a:cxn>
                <a:cxn ang="0">
                  <a:pos x="30" y="104"/>
                </a:cxn>
                <a:cxn ang="0">
                  <a:pos x="30" y="116"/>
                </a:cxn>
                <a:cxn ang="0">
                  <a:pos x="32" y="126"/>
                </a:cxn>
                <a:cxn ang="0">
                  <a:pos x="38" y="134"/>
                </a:cxn>
                <a:cxn ang="0">
                  <a:pos x="50" y="138"/>
                </a:cxn>
                <a:cxn ang="0">
                  <a:pos x="56" y="136"/>
                </a:cxn>
                <a:cxn ang="0">
                  <a:pos x="64" y="130"/>
                </a:cxn>
                <a:cxn ang="0">
                  <a:pos x="68" y="126"/>
                </a:cxn>
                <a:cxn ang="0">
                  <a:pos x="70" y="104"/>
                </a:cxn>
              </a:cxnLst>
              <a:rect l="0" t="0" r="r" b="b"/>
              <a:pathLst>
                <a:path w="100" h="164">
                  <a:moveTo>
                    <a:pt x="100" y="104"/>
                  </a:moveTo>
                  <a:lnTo>
                    <a:pt x="100" y="104"/>
                  </a:lnTo>
                  <a:lnTo>
                    <a:pt x="98" y="130"/>
                  </a:lnTo>
                  <a:lnTo>
                    <a:pt x="98" y="130"/>
                  </a:lnTo>
                  <a:lnTo>
                    <a:pt x="94" y="144"/>
                  </a:lnTo>
                  <a:lnTo>
                    <a:pt x="88" y="154"/>
                  </a:lnTo>
                  <a:lnTo>
                    <a:pt x="88" y="154"/>
                  </a:lnTo>
                  <a:lnTo>
                    <a:pt x="82" y="158"/>
                  </a:lnTo>
                  <a:lnTo>
                    <a:pt x="74" y="162"/>
                  </a:lnTo>
                  <a:lnTo>
                    <a:pt x="68" y="164"/>
                  </a:lnTo>
                  <a:lnTo>
                    <a:pt x="58" y="164"/>
                  </a:lnTo>
                  <a:lnTo>
                    <a:pt x="58" y="164"/>
                  </a:lnTo>
                  <a:lnTo>
                    <a:pt x="50" y="164"/>
                  </a:lnTo>
                  <a:lnTo>
                    <a:pt x="42" y="162"/>
                  </a:lnTo>
                  <a:lnTo>
                    <a:pt x="34" y="158"/>
                  </a:lnTo>
                  <a:lnTo>
                    <a:pt x="28" y="152"/>
                  </a:lnTo>
                  <a:lnTo>
                    <a:pt x="28" y="162"/>
                  </a:lnTo>
                  <a:lnTo>
                    <a:pt x="0" y="162"/>
                  </a:lnTo>
                  <a:lnTo>
                    <a:pt x="0" y="0"/>
                  </a:lnTo>
                  <a:lnTo>
                    <a:pt x="30" y="0"/>
                  </a:lnTo>
                  <a:lnTo>
                    <a:pt x="30" y="54"/>
                  </a:lnTo>
                  <a:lnTo>
                    <a:pt x="30" y="54"/>
                  </a:lnTo>
                  <a:lnTo>
                    <a:pt x="36" y="48"/>
                  </a:lnTo>
                  <a:lnTo>
                    <a:pt x="42" y="44"/>
                  </a:lnTo>
                  <a:lnTo>
                    <a:pt x="50" y="42"/>
                  </a:lnTo>
                  <a:lnTo>
                    <a:pt x="58" y="42"/>
                  </a:lnTo>
                  <a:lnTo>
                    <a:pt x="58" y="42"/>
                  </a:lnTo>
                  <a:lnTo>
                    <a:pt x="68" y="42"/>
                  </a:lnTo>
                  <a:lnTo>
                    <a:pt x="74" y="44"/>
                  </a:lnTo>
                  <a:lnTo>
                    <a:pt x="82" y="48"/>
                  </a:lnTo>
                  <a:lnTo>
                    <a:pt x="88" y="52"/>
                  </a:lnTo>
                  <a:lnTo>
                    <a:pt x="88" y="52"/>
                  </a:lnTo>
                  <a:lnTo>
                    <a:pt x="94" y="62"/>
                  </a:lnTo>
                  <a:lnTo>
                    <a:pt x="98" y="76"/>
                  </a:lnTo>
                  <a:lnTo>
                    <a:pt x="98" y="76"/>
                  </a:lnTo>
                  <a:lnTo>
                    <a:pt x="100" y="104"/>
                  </a:lnTo>
                  <a:lnTo>
                    <a:pt x="100" y="104"/>
                  </a:lnTo>
                  <a:close/>
                  <a:moveTo>
                    <a:pt x="70" y="104"/>
                  </a:moveTo>
                  <a:lnTo>
                    <a:pt x="70" y="104"/>
                  </a:lnTo>
                  <a:lnTo>
                    <a:pt x="68" y="90"/>
                  </a:lnTo>
                  <a:lnTo>
                    <a:pt x="68" y="80"/>
                  </a:lnTo>
                  <a:lnTo>
                    <a:pt x="68" y="80"/>
                  </a:lnTo>
                  <a:lnTo>
                    <a:pt x="64" y="76"/>
                  </a:lnTo>
                  <a:lnTo>
                    <a:pt x="60" y="72"/>
                  </a:lnTo>
                  <a:lnTo>
                    <a:pt x="56" y="70"/>
                  </a:lnTo>
                  <a:lnTo>
                    <a:pt x="50" y="68"/>
                  </a:lnTo>
                  <a:lnTo>
                    <a:pt x="50" y="68"/>
                  </a:lnTo>
                  <a:lnTo>
                    <a:pt x="44" y="70"/>
                  </a:lnTo>
                  <a:lnTo>
                    <a:pt x="38" y="72"/>
                  </a:lnTo>
                  <a:lnTo>
                    <a:pt x="34" y="76"/>
                  </a:lnTo>
                  <a:lnTo>
                    <a:pt x="32" y="80"/>
                  </a:lnTo>
                  <a:lnTo>
                    <a:pt x="32" y="80"/>
                  </a:lnTo>
                  <a:lnTo>
                    <a:pt x="30" y="90"/>
                  </a:lnTo>
                  <a:lnTo>
                    <a:pt x="30" y="104"/>
                  </a:lnTo>
                  <a:lnTo>
                    <a:pt x="30" y="104"/>
                  </a:lnTo>
                  <a:lnTo>
                    <a:pt x="30" y="116"/>
                  </a:lnTo>
                  <a:lnTo>
                    <a:pt x="32" y="126"/>
                  </a:lnTo>
                  <a:lnTo>
                    <a:pt x="32" y="126"/>
                  </a:lnTo>
                  <a:lnTo>
                    <a:pt x="34" y="130"/>
                  </a:lnTo>
                  <a:lnTo>
                    <a:pt x="38" y="134"/>
                  </a:lnTo>
                  <a:lnTo>
                    <a:pt x="44" y="136"/>
                  </a:lnTo>
                  <a:lnTo>
                    <a:pt x="50" y="138"/>
                  </a:lnTo>
                  <a:lnTo>
                    <a:pt x="50" y="138"/>
                  </a:lnTo>
                  <a:lnTo>
                    <a:pt x="56" y="136"/>
                  </a:lnTo>
                  <a:lnTo>
                    <a:pt x="60" y="134"/>
                  </a:lnTo>
                  <a:lnTo>
                    <a:pt x="64" y="130"/>
                  </a:lnTo>
                  <a:lnTo>
                    <a:pt x="68" y="126"/>
                  </a:lnTo>
                  <a:lnTo>
                    <a:pt x="68" y="126"/>
                  </a:lnTo>
                  <a:lnTo>
                    <a:pt x="68" y="116"/>
                  </a:lnTo>
                  <a:lnTo>
                    <a:pt x="70" y="104"/>
                  </a:lnTo>
                  <a:lnTo>
                    <a:pt x="70" y="10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69" name="Freeform 59"/>
            <p:cNvSpPr>
              <a:spLocks noEditPoints="1"/>
            </p:cNvSpPr>
            <p:nvPr/>
          </p:nvSpPr>
          <p:spPr bwMode="auto">
            <a:xfrm>
              <a:off x="2676" y="2371"/>
              <a:ext cx="98" cy="122"/>
            </a:xfrm>
            <a:custGeom>
              <a:avLst/>
              <a:gdLst/>
              <a:ahLst/>
              <a:cxnLst>
                <a:cxn ang="0">
                  <a:pos x="70" y="120"/>
                </a:cxn>
                <a:cxn ang="0">
                  <a:pos x="70" y="110"/>
                </a:cxn>
                <a:cxn ang="0">
                  <a:pos x="56" y="120"/>
                </a:cxn>
                <a:cxn ang="0">
                  <a:pos x="40" y="122"/>
                </a:cxn>
                <a:cxn ang="0">
                  <a:pos x="30" y="122"/>
                </a:cxn>
                <a:cxn ang="0">
                  <a:pos x="16" y="116"/>
                </a:cxn>
                <a:cxn ang="0">
                  <a:pos x="10" y="112"/>
                </a:cxn>
                <a:cxn ang="0">
                  <a:pos x="2" y="100"/>
                </a:cxn>
                <a:cxn ang="0">
                  <a:pos x="0" y="84"/>
                </a:cxn>
                <a:cxn ang="0">
                  <a:pos x="0" y="78"/>
                </a:cxn>
                <a:cxn ang="0">
                  <a:pos x="6" y="64"/>
                </a:cxn>
                <a:cxn ang="0">
                  <a:pos x="10" y="60"/>
                </a:cxn>
                <a:cxn ang="0">
                  <a:pos x="24" y="52"/>
                </a:cxn>
                <a:cxn ang="0">
                  <a:pos x="40" y="50"/>
                </a:cxn>
                <a:cxn ang="0">
                  <a:pos x="68" y="44"/>
                </a:cxn>
                <a:cxn ang="0">
                  <a:pos x="68" y="36"/>
                </a:cxn>
                <a:cxn ang="0">
                  <a:pos x="56" y="26"/>
                </a:cxn>
                <a:cxn ang="0">
                  <a:pos x="46" y="26"/>
                </a:cxn>
                <a:cxn ang="0">
                  <a:pos x="34" y="28"/>
                </a:cxn>
                <a:cxn ang="0">
                  <a:pos x="24" y="36"/>
                </a:cxn>
                <a:cxn ang="0">
                  <a:pos x="4" y="16"/>
                </a:cxn>
                <a:cxn ang="0">
                  <a:pos x="24" y="4"/>
                </a:cxn>
                <a:cxn ang="0">
                  <a:pos x="34" y="0"/>
                </a:cxn>
                <a:cxn ang="0">
                  <a:pos x="48" y="0"/>
                </a:cxn>
                <a:cxn ang="0">
                  <a:pos x="70" y="2"/>
                </a:cxn>
                <a:cxn ang="0">
                  <a:pos x="86" y="10"/>
                </a:cxn>
                <a:cxn ang="0">
                  <a:pos x="96" y="24"/>
                </a:cxn>
                <a:cxn ang="0">
                  <a:pos x="98" y="42"/>
                </a:cxn>
                <a:cxn ang="0">
                  <a:pos x="68" y="76"/>
                </a:cxn>
                <a:cxn ang="0">
                  <a:pos x="46" y="70"/>
                </a:cxn>
                <a:cxn ang="0">
                  <a:pos x="38" y="72"/>
                </a:cxn>
                <a:cxn ang="0">
                  <a:pos x="30" y="78"/>
                </a:cxn>
                <a:cxn ang="0">
                  <a:pos x="28" y="84"/>
                </a:cxn>
                <a:cxn ang="0">
                  <a:pos x="32" y="94"/>
                </a:cxn>
                <a:cxn ang="0">
                  <a:pos x="46" y="98"/>
                </a:cxn>
                <a:cxn ang="0">
                  <a:pos x="58" y="96"/>
                </a:cxn>
                <a:cxn ang="0">
                  <a:pos x="66" y="90"/>
                </a:cxn>
                <a:cxn ang="0">
                  <a:pos x="68" y="84"/>
                </a:cxn>
                <a:cxn ang="0">
                  <a:pos x="68" y="76"/>
                </a:cxn>
              </a:cxnLst>
              <a:rect l="0" t="0" r="r" b="b"/>
              <a:pathLst>
                <a:path w="98" h="122">
                  <a:moveTo>
                    <a:pt x="98" y="120"/>
                  </a:moveTo>
                  <a:lnTo>
                    <a:pt x="70" y="120"/>
                  </a:lnTo>
                  <a:lnTo>
                    <a:pt x="70" y="110"/>
                  </a:lnTo>
                  <a:lnTo>
                    <a:pt x="70" y="110"/>
                  </a:lnTo>
                  <a:lnTo>
                    <a:pt x="64" y="116"/>
                  </a:lnTo>
                  <a:lnTo>
                    <a:pt x="56" y="120"/>
                  </a:lnTo>
                  <a:lnTo>
                    <a:pt x="48" y="122"/>
                  </a:lnTo>
                  <a:lnTo>
                    <a:pt x="40" y="122"/>
                  </a:lnTo>
                  <a:lnTo>
                    <a:pt x="40" y="122"/>
                  </a:lnTo>
                  <a:lnTo>
                    <a:pt x="30" y="122"/>
                  </a:lnTo>
                  <a:lnTo>
                    <a:pt x="22" y="120"/>
                  </a:lnTo>
                  <a:lnTo>
                    <a:pt x="16" y="116"/>
                  </a:lnTo>
                  <a:lnTo>
                    <a:pt x="10" y="112"/>
                  </a:lnTo>
                  <a:lnTo>
                    <a:pt x="10" y="112"/>
                  </a:lnTo>
                  <a:lnTo>
                    <a:pt x="6" y="106"/>
                  </a:lnTo>
                  <a:lnTo>
                    <a:pt x="2" y="100"/>
                  </a:lnTo>
                  <a:lnTo>
                    <a:pt x="0" y="92"/>
                  </a:lnTo>
                  <a:lnTo>
                    <a:pt x="0" y="84"/>
                  </a:lnTo>
                  <a:lnTo>
                    <a:pt x="0" y="84"/>
                  </a:lnTo>
                  <a:lnTo>
                    <a:pt x="0" y="78"/>
                  </a:lnTo>
                  <a:lnTo>
                    <a:pt x="2" y="70"/>
                  </a:lnTo>
                  <a:lnTo>
                    <a:pt x="6" y="64"/>
                  </a:lnTo>
                  <a:lnTo>
                    <a:pt x="10" y="60"/>
                  </a:lnTo>
                  <a:lnTo>
                    <a:pt x="10" y="60"/>
                  </a:lnTo>
                  <a:lnTo>
                    <a:pt x="16" y="56"/>
                  </a:lnTo>
                  <a:lnTo>
                    <a:pt x="24" y="52"/>
                  </a:lnTo>
                  <a:lnTo>
                    <a:pt x="32" y="50"/>
                  </a:lnTo>
                  <a:lnTo>
                    <a:pt x="40" y="50"/>
                  </a:lnTo>
                  <a:lnTo>
                    <a:pt x="68" y="50"/>
                  </a:lnTo>
                  <a:lnTo>
                    <a:pt x="68" y="44"/>
                  </a:lnTo>
                  <a:lnTo>
                    <a:pt x="68" y="44"/>
                  </a:lnTo>
                  <a:lnTo>
                    <a:pt x="68" y="36"/>
                  </a:lnTo>
                  <a:lnTo>
                    <a:pt x="64" y="30"/>
                  </a:lnTo>
                  <a:lnTo>
                    <a:pt x="56" y="26"/>
                  </a:lnTo>
                  <a:lnTo>
                    <a:pt x="46" y="26"/>
                  </a:lnTo>
                  <a:lnTo>
                    <a:pt x="46" y="26"/>
                  </a:lnTo>
                  <a:lnTo>
                    <a:pt x="40" y="26"/>
                  </a:lnTo>
                  <a:lnTo>
                    <a:pt x="34" y="28"/>
                  </a:lnTo>
                  <a:lnTo>
                    <a:pt x="28" y="30"/>
                  </a:lnTo>
                  <a:lnTo>
                    <a:pt x="24" y="36"/>
                  </a:lnTo>
                  <a:lnTo>
                    <a:pt x="4" y="16"/>
                  </a:lnTo>
                  <a:lnTo>
                    <a:pt x="4" y="16"/>
                  </a:lnTo>
                  <a:lnTo>
                    <a:pt x="14" y="8"/>
                  </a:lnTo>
                  <a:lnTo>
                    <a:pt x="24" y="4"/>
                  </a:lnTo>
                  <a:lnTo>
                    <a:pt x="24" y="4"/>
                  </a:lnTo>
                  <a:lnTo>
                    <a:pt x="34" y="0"/>
                  </a:lnTo>
                  <a:lnTo>
                    <a:pt x="48" y="0"/>
                  </a:lnTo>
                  <a:lnTo>
                    <a:pt x="48" y="0"/>
                  </a:lnTo>
                  <a:lnTo>
                    <a:pt x="60" y="0"/>
                  </a:lnTo>
                  <a:lnTo>
                    <a:pt x="70" y="2"/>
                  </a:lnTo>
                  <a:lnTo>
                    <a:pt x="78" y="6"/>
                  </a:lnTo>
                  <a:lnTo>
                    <a:pt x="86" y="10"/>
                  </a:lnTo>
                  <a:lnTo>
                    <a:pt x="92" y="16"/>
                  </a:lnTo>
                  <a:lnTo>
                    <a:pt x="96" y="24"/>
                  </a:lnTo>
                  <a:lnTo>
                    <a:pt x="98" y="32"/>
                  </a:lnTo>
                  <a:lnTo>
                    <a:pt x="98" y="42"/>
                  </a:lnTo>
                  <a:lnTo>
                    <a:pt x="98" y="120"/>
                  </a:lnTo>
                  <a:close/>
                  <a:moveTo>
                    <a:pt x="68" y="76"/>
                  </a:moveTo>
                  <a:lnTo>
                    <a:pt x="68" y="70"/>
                  </a:lnTo>
                  <a:lnTo>
                    <a:pt x="46" y="70"/>
                  </a:lnTo>
                  <a:lnTo>
                    <a:pt x="46" y="70"/>
                  </a:lnTo>
                  <a:lnTo>
                    <a:pt x="38" y="72"/>
                  </a:lnTo>
                  <a:lnTo>
                    <a:pt x="32" y="74"/>
                  </a:lnTo>
                  <a:lnTo>
                    <a:pt x="30" y="78"/>
                  </a:lnTo>
                  <a:lnTo>
                    <a:pt x="28" y="84"/>
                  </a:lnTo>
                  <a:lnTo>
                    <a:pt x="28" y="84"/>
                  </a:lnTo>
                  <a:lnTo>
                    <a:pt x="30" y="90"/>
                  </a:lnTo>
                  <a:lnTo>
                    <a:pt x="32" y="94"/>
                  </a:lnTo>
                  <a:lnTo>
                    <a:pt x="38" y="96"/>
                  </a:lnTo>
                  <a:lnTo>
                    <a:pt x="46" y="98"/>
                  </a:lnTo>
                  <a:lnTo>
                    <a:pt x="46" y="98"/>
                  </a:lnTo>
                  <a:lnTo>
                    <a:pt x="58" y="96"/>
                  </a:lnTo>
                  <a:lnTo>
                    <a:pt x="62" y="94"/>
                  </a:lnTo>
                  <a:lnTo>
                    <a:pt x="66" y="90"/>
                  </a:lnTo>
                  <a:lnTo>
                    <a:pt x="66" y="90"/>
                  </a:lnTo>
                  <a:lnTo>
                    <a:pt x="68" y="84"/>
                  </a:lnTo>
                  <a:lnTo>
                    <a:pt x="68" y="76"/>
                  </a:lnTo>
                  <a:lnTo>
                    <a:pt x="68" y="7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70" name="Freeform 60"/>
            <p:cNvSpPr>
              <a:spLocks/>
            </p:cNvSpPr>
            <p:nvPr/>
          </p:nvSpPr>
          <p:spPr bwMode="auto">
            <a:xfrm>
              <a:off x="2806" y="2373"/>
              <a:ext cx="98" cy="120"/>
            </a:xfrm>
            <a:custGeom>
              <a:avLst/>
              <a:gdLst/>
              <a:ahLst/>
              <a:cxnLst>
                <a:cxn ang="0">
                  <a:pos x="98" y="118"/>
                </a:cxn>
                <a:cxn ang="0">
                  <a:pos x="70" y="118"/>
                </a:cxn>
                <a:cxn ang="0">
                  <a:pos x="70" y="108"/>
                </a:cxn>
                <a:cxn ang="0">
                  <a:pos x="70" y="108"/>
                </a:cxn>
                <a:cxn ang="0">
                  <a:pos x="64" y="114"/>
                </a:cxn>
                <a:cxn ang="0">
                  <a:pos x="56" y="118"/>
                </a:cxn>
                <a:cxn ang="0">
                  <a:pos x="48" y="120"/>
                </a:cxn>
                <a:cxn ang="0">
                  <a:pos x="40" y="120"/>
                </a:cxn>
                <a:cxn ang="0">
                  <a:pos x="40" y="120"/>
                </a:cxn>
                <a:cxn ang="0">
                  <a:pos x="32" y="120"/>
                </a:cxn>
                <a:cxn ang="0">
                  <a:pos x="24" y="118"/>
                </a:cxn>
                <a:cxn ang="0">
                  <a:pos x="18" y="114"/>
                </a:cxn>
                <a:cxn ang="0">
                  <a:pos x="12" y="110"/>
                </a:cxn>
                <a:cxn ang="0">
                  <a:pos x="12" y="110"/>
                </a:cxn>
                <a:cxn ang="0">
                  <a:pos x="6" y="104"/>
                </a:cxn>
                <a:cxn ang="0">
                  <a:pos x="2" y="96"/>
                </a:cxn>
                <a:cxn ang="0">
                  <a:pos x="0" y="86"/>
                </a:cxn>
                <a:cxn ang="0">
                  <a:pos x="0" y="76"/>
                </a:cxn>
                <a:cxn ang="0">
                  <a:pos x="0" y="0"/>
                </a:cxn>
                <a:cxn ang="0">
                  <a:pos x="30" y="0"/>
                </a:cxn>
                <a:cxn ang="0">
                  <a:pos x="30" y="72"/>
                </a:cxn>
                <a:cxn ang="0">
                  <a:pos x="30" y="72"/>
                </a:cxn>
                <a:cxn ang="0">
                  <a:pos x="32" y="82"/>
                </a:cxn>
                <a:cxn ang="0">
                  <a:pos x="36" y="88"/>
                </a:cxn>
                <a:cxn ang="0">
                  <a:pos x="36" y="88"/>
                </a:cxn>
                <a:cxn ang="0">
                  <a:pos x="42" y="92"/>
                </a:cxn>
                <a:cxn ang="0">
                  <a:pos x="50" y="94"/>
                </a:cxn>
                <a:cxn ang="0">
                  <a:pos x="50" y="94"/>
                </a:cxn>
                <a:cxn ang="0">
                  <a:pos x="56" y="92"/>
                </a:cxn>
                <a:cxn ang="0">
                  <a:pos x="62" y="88"/>
                </a:cxn>
                <a:cxn ang="0">
                  <a:pos x="62" y="88"/>
                </a:cxn>
                <a:cxn ang="0">
                  <a:pos x="68" y="82"/>
                </a:cxn>
                <a:cxn ang="0">
                  <a:pos x="68" y="72"/>
                </a:cxn>
                <a:cxn ang="0">
                  <a:pos x="68" y="0"/>
                </a:cxn>
                <a:cxn ang="0">
                  <a:pos x="98" y="0"/>
                </a:cxn>
                <a:cxn ang="0">
                  <a:pos x="98" y="118"/>
                </a:cxn>
              </a:cxnLst>
              <a:rect l="0" t="0" r="r" b="b"/>
              <a:pathLst>
                <a:path w="98" h="120">
                  <a:moveTo>
                    <a:pt x="98" y="118"/>
                  </a:moveTo>
                  <a:lnTo>
                    <a:pt x="70" y="118"/>
                  </a:lnTo>
                  <a:lnTo>
                    <a:pt x="70" y="108"/>
                  </a:lnTo>
                  <a:lnTo>
                    <a:pt x="70" y="108"/>
                  </a:lnTo>
                  <a:lnTo>
                    <a:pt x="64" y="114"/>
                  </a:lnTo>
                  <a:lnTo>
                    <a:pt x="56" y="118"/>
                  </a:lnTo>
                  <a:lnTo>
                    <a:pt x="48" y="120"/>
                  </a:lnTo>
                  <a:lnTo>
                    <a:pt x="40" y="120"/>
                  </a:lnTo>
                  <a:lnTo>
                    <a:pt x="40" y="120"/>
                  </a:lnTo>
                  <a:lnTo>
                    <a:pt x="32" y="120"/>
                  </a:lnTo>
                  <a:lnTo>
                    <a:pt x="24" y="118"/>
                  </a:lnTo>
                  <a:lnTo>
                    <a:pt x="18" y="114"/>
                  </a:lnTo>
                  <a:lnTo>
                    <a:pt x="12" y="110"/>
                  </a:lnTo>
                  <a:lnTo>
                    <a:pt x="12" y="110"/>
                  </a:lnTo>
                  <a:lnTo>
                    <a:pt x="6" y="104"/>
                  </a:lnTo>
                  <a:lnTo>
                    <a:pt x="2" y="96"/>
                  </a:lnTo>
                  <a:lnTo>
                    <a:pt x="0" y="86"/>
                  </a:lnTo>
                  <a:lnTo>
                    <a:pt x="0" y="76"/>
                  </a:lnTo>
                  <a:lnTo>
                    <a:pt x="0" y="0"/>
                  </a:lnTo>
                  <a:lnTo>
                    <a:pt x="30" y="0"/>
                  </a:lnTo>
                  <a:lnTo>
                    <a:pt x="30" y="72"/>
                  </a:lnTo>
                  <a:lnTo>
                    <a:pt x="30" y="72"/>
                  </a:lnTo>
                  <a:lnTo>
                    <a:pt x="32" y="82"/>
                  </a:lnTo>
                  <a:lnTo>
                    <a:pt x="36" y="88"/>
                  </a:lnTo>
                  <a:lnTo>
                    <a:pt x="36" y="88"/>
                  </a:lnTo>
                  <a:lnTo>
                    <a:pt x="42" y="92"/>
                  </a:lnTo>
                  <a:lnTo>
                    <a:pt x="50" y="94"/>
                  </a:lnTo>
                  <a:lnTo>
                    <a:pt x="50" y="94"/>
                  </a:lnTo>
                  <a:lnTo>
                    <a:pt x="56" y="92"/>
                  </a:lnTo>
                  <a:lnTo>
                    <a:pt x="62" y="88"/>
                  </a:lnTo>
                  <a:lnTo>
                    <a:pt x="62" y="88"/>
                  </a:lnTo>
                  <a:lnTo>
                    <a:pt x="68" y="82"/>
                  </a:lnTo>
                  <a:lnTo>
                    <a:pt x="68" y="72"/>
                  </a:lnTo>
                  <a:lnTo>
                    <a:pt x="68" y="0"/>
                  </a:lnTo>
                  <a:lnTo>
                    <a:pt x="98" y="0"/>
                  </a:lnTo>
                  <a:lnTo>
                    <a:pt x="98" y="118"/>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71" name="Freeform 61"/>
            <p:cNvSpPr>
              <a:spLocks/>
            </p:cNvSpPr>
            <p:nvPr/>
          </p:nvSpPr>
          <p:spPr bwMode="auto">
            <a:xfrm>
              <a:off x="2994" y="2307"/>
              <a:ext cx="46" cy="206"/>
            </a:xfrm>
            <a:custGeom>
              <a:avLst/>
              <a:gdLst/>
              <a:ahLst/>
              <a:cxnLst>
                <a:cxn ang="0">
                  <a:pos x="46" y="186"/>
                </a:cxn>
                <a:cxn ang="0">
                  <a:pos x="26" y="206"/>
                </a:cxn>
                <a:cxn ang="0">
                  <a:pos x="26" y="206"/>
                </a:cxn>
                <a:cxn ang="0">
                  <a:pos x="14" y="196"/>
                </a:cxn>
                <a:cxn ang="0">
                  <a:pos x="14" y="196"/>
                </a:cxn>
                <a:cxn ang="0">
                  <a:pos x="6" y="182"/>
                </a:cxn>
                <a:cxn ang="0">
                  <a:pos x="6" y="182"/>
                </a:cxn>
                <a:cxn ang="0">
                  <a:pos x="0" y="170"/>
                </a:cxn>
                <a:cxn ang="0">
                  <a:pos x="0" y="154"/>
                </a:cxn>
                <a:cxn ang="0">
                  <a:pos x="0" y="54"/>
                </a:cxn>
                <a:cxn ang="0">
                  <a:pos x="0" y="54"/>
                </a:cxn>
                <a:cxn ang="0">
                  <a:pos x="0" y="36"/>
                </a:cxn>
                <a:cxn ang="0">
                  <a:pos x="6" y="24"/>
                </a:cxn>
                <a:cxn ang="0">
                  <a:pos x="6" y="24"/>
                </a:cxn>
                <a:cxn ang="0">
                  <a:pos x="12" y="14"/>
                </a:cxn>
                <a:cxn ang="0">
                  <a:pos x="26" y="0"/>
                </a:cxn>
                <a:cxn ang="0">
                  <a:pos x="46" y="20"/>
                </a:cxn>
                <a:cxn ang="0">
                  <a:pos x="46" y="20"/>
                </a:cxn>
                <a:cxn ang="0">
                  <a:pos x="38" y="28"/>
                </a:cxn>
                <a:cxn ang="0">
                  <a:pos x="38" y="28"/>
                </a:cxn>
                <a:cxn ang="0">
                  <a:pos x="32" y="36"/>
                </a:cxn>
                <a:cxn ang="0">
                  <a:pos x="32" y="36"/>
                </a:cxn>
                <a:cxn ang="0">
                  <a:pos x="30" y="44"/>
                </a:cxn>
                <a:cxn ang="0">
                  <a:pos x="30" y="54"/>
                </a:cxn>
                <a:cxn ang="0">
                  <a:pos x="30" y="152"/>
                </a:cxn>
                <a:cxn ang="0">
                  <a:pos x="30" y="152"/>
                </a:cxn>
                <a:cxn ang="0">
                  <a:pos x="30" y="164"/>
                </a:cxn>
                <a:cxn ang="0">
                  <a:pos x="32" y="172"/>
                </a:cxn>
                <a:cxn ang="0">
                  <a:pos x="32" y="172"/>
                </a:cxn>
                <a:cxn ang="0">
                  <a:pos x="46" y="186"/>
                </a:cxn>
                <a:cxn ang="0">
                  <a:pos x="46" y="186"/>
                </a:cxn>
              </a:cxnLst>
              <a:rect l="0" t="0" r="r" b="b"/>
              <a:pathLst>
                <a:path w="46" h="206">
                  <a:moveTo>
                    <a:pt x="46" y="186"/>
                  </a:moveTo>
                  <a:lnTo>
                    <a:pt x="26" y="206"/>
                  </a:lnTo>
                  <a:lnTo>
                    <a:pt x="26" y="206"/>
                  </a:lnTo>
                  <a:lnTo>
                    <a:pt x="14" y="196"/>
                  </a:lnTo>
                  <a:lnTo>
                    <a:pt x="14" y="196"/>
                  </a:lnTo>
                  <a:lnTo>
                    <a:pt x="6" y="182"/>
                  </a:lnTo>
                  <a:lnTo>
                    <a:pt x="6" y="182"/>
                  </a:lnTo>
                  <a:lnTo>
                    <a:pt x="0" y="170"/>
                  </a:lnTo>
                  <a:lnTo>
                    <a:pt x="0" y="154"/>
                  </a:lnTo>
                  <a:lnTo>
                    <a:pt x="0" y="54"/>
                  </a:lnTo>
                  <a:lnTo>
                    <a:pt x="0" y="54"/>
                  </a:lnTo>
                  <a:lnTo>
                    <a:pt x="0" y="36"/>
                  </a:lnTo>
                  <a:lnTo>
                    <a:pt x="6" y="24"/>
                  </a:lnTo>
                  <a:lnTo>
                    <a:pt x="6" y="24"/>
                  </a:lnTo>
                  <a:lnTo>
                    <a:pt x="12" y="14"/>
                  </a:lnTo>
                  <a:lnTo>
                    <a:pt x="26" y="0"/>
                  </a:lnTo>
                  <a:lnTo>
                    <a:pt x="46" y="20"/>
                  </a:lnTo>
                  <a:lnTo>
                    <a:pt x="46" y="20"/>
                  </a:lnTo>
                  <a:lnTo>
                    <a:pt x="38" y="28"/>
                  </a:lnTo>
                  <a:lnTo>
                    <a:pt x="38" y="28"/>
                  </a:lnTo>
                  <a:lnTo>
                    <a:pt x="32" y="36"/>
                  </a:lnTo>
                  <a:lnTo>
                    <a:pt x="32" y="36"/>
                  </a:lnTo>
                  <a:lnTo>
                    <a:pt x="30" y="44"/>
                  </a:lnTo>
                  <a:lnTo>
                    <a:pt x="30" y="54"/>
                  </a:lnTo>
                  <a:lnTo>
                    <a:pt x="30" y="152"/>
                  </a:lnTo>
                  <a:lnTo>
                    <a:pt x="30" y="152"/>
                  </a:lnTo>
                  <a:lnTo>
                    <a:pt x="30" y="164"/>
                  </a:lnTo>
                  <a:lnTo>
                    <a:pt x="32" y="172"/>
                  </a:lnTo>
                  <a:lnTo>
                    <a:pt x="32" y="172"/>
                  </a:lnTo>
                  <a:lnTo>
                    <a:pt x="46" y="186"/>
                  </a:lnTo>
                  <a:lnTo>
                    <a:pt x="46" y="18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72" name="Freeform 62"/>
            <p:cNvSpPr>
              <a:spLocks/>
            </p:cNvSpPr>
            <p:nvPr/>
          </p:nvSpPr>
          <p:spPr bwMode="auto">
            <a:xfrm>
              <a:off x="3056" y="2327"/>
              <a:ext cx="120" cy="166"/>
            </a:xfrm>
            <a:custGeom>
              <a:avLst/>
              <a:gdLst/>
              <a:ahLst/>
              <a:cxnLst>
                <a:cxn ang="0">
                  <a:pos x="120" y="116"/>
                </a:cxn>
                <a:cxn ang="0">
                  <a:pos x="116" y="138"/>
                </a:cxn>
                <a:cxn ang="0">
                  <a:pos x="104" y="154"/>
                </a:cxn>
                <a:cxn ang="0">
                  <a:pos x="94" y="158"/>
                </a:cxn>
                <a:cxn ang="0">
                  <a:pos x="72" y="166"/>
                </a:cxn>
                <a:cxn ang="0">
                  <a:pos x="60" y="166"/>
                </a:cxn>
                <a:cxn ang="0">
                  <a:pos x="26" y="160"/>
                </a:cxn>
                <a:cxn ang="0">
                  <a:pos x="0" y="144"/>
                </a:cxn>
                <a:cxn ang="0">
                  <a:pos x="22" y="124"/>
                </a:cxn>
                <a:cxn ang="0">
                  <a:pos x="38" y="134"/>
                </a:cxn>
                <a:cxn ang="0">
                  <a:pos x="60" y="138"/>
                </a:cxn>
                <a:cxn ang="0">
                  <a:pos x="74" y="136"/>
                </a:cxn>
                <a:cxn ang="0">
                  <a:pos x="88" y="126"/>
                </a:cxn>
                <a:cxn ang="0">
                  <a:pos x="90" y="118"/>
                </a:cxn>
                <a:cxn ang="0">
                  <a:pos x="84" y="104"/>
                </a:cxn>
                <a:cxn ang="0">
                  <a:pos x="78" y="100"/>
                </a:cxn>
                <a:cxn ang="0">
                  <a:pos x="50" y="96"/>
                </a:cxn>
                <a:cxn ang="0">
                  <a:pos x="40" y="94"/>
                </a:cxn>
                <a:cxn ang="0">
                  <a:pos x="24" y="86"/>
                </a:cxn>
                <a:cxn ang="0">
                  <a:pos x="14" y="74"/>
                </a:cxn>
                <a:cxn ang="0">
                  <a:pos x="8" y="60"/>
                </a:cxn>
                <a:cxn ang="0">
                  <a:pos x="6" y="50"/>
                </a:cxn>
                <a:cxn ang="0">
                  <a:pos x="10" y="30"/>
                </a:cxn>
                <a:cxn ang="0">
                  <a:pos x="22" y="14"/>
                </a:cxn>
                <a:cxn ang="0">
                  <a:pos x="30" y="8"/>
                </a:cxn>
                <a:cxn ang="0">
                  <a:pos x="52" y="0"/>
                </a:cxn>
                <a:cxn ang="0">
                  <a:pos x="64" y="0"/>
                </a:cxn>
                <a:cxn ang="0">
                  <a:pos x="94" y="4"/>
                </a:cxn>
                <a:cxn ang="0">
                  <a:pos x="116" y="20"/>
                </a:cxn>
                <a:cxn ang="0">
                  <a:pos x="96" y="40"/>
                </a:cxn>
                <a:cxn ang="0">
                  <a:pos x="82" y="30"/>
                </a:cxn>
                <a:cxn ang="0">
                  <a:pos x="62" y="28"/>
                </a:cxn>
                <a:cxn ang="0">
                  <a:pos x="52" y="30"/>
                </a:cxn>
                <a:cxn ang="0">
                  <a:pos x="44" y="34"/>
                </a:cxn>
                <a:cxn ang="0">
                  <a:pos x="38" y="48"/>
                </a:cxn>
                <a:cxn ang="0">
                  <a:pos x="40" y="56"/>
                </a:cxn>
                <a:cxn ang="0">
                  <a:pos x="42" y="60"/>
                </a:cxn>
                <a:cxn ang="0">
                  <a:pos x="58" y="66"/>
                </a:cxn>
                <a:cxn ang="0">
                  <a:pos x="76" y="70"/>
                </a:cxn>
                <a:cxn ang="0">
                  <a:pos x="102" y="78"/>
                </a:cxn>
                <a:cxn ang="0">
                  <a:pos x="108" y="82"/>
                </a:cxn>
                <a:cxn ang="0">
                  <a:pos x="118" y="96"/>
                </a:cxn>
                <a:cxn ang="0">
                  <a:pos x="120" y="116"/>
                </a:cxn>
              </a:cxnLst>
              <a:rect l="0" t="0" r="r" b="b"/>
              <a:pathLst>
                <a:path w="120" h="166">
                  <a:moveTo>
                    <a:pt x="120" y="116"/>
                  </a:moveTo>
                  <a:lnTo>
                    <a:pt x="120" y="116"/>
                  </a:lnTo>
                  <a:lnTo>
                    <a:pt x="120" y="128"/>
                  </a:lnTo>
                  <a:lnTo>
                    <a:pt x="116" y="138"/>
                  </a:lnTo>
                  <a:lnTo>
                    <a:pt x="112" y="146"/>
                  </a:lnTo>
                  <a:lnTo>
                    <a:pt x="104" y="154"/>
                  </a:lnTo>
                  <a:lnTo>
                    <a:pt x="104" y="154"/>
                  </a:lnTo>
                  <a:lnTo>
                    <a:pt x="94" y="158"/>
                  </a:lnTo>
                  <a:lnTo>
                    <a:pt x="84" y="164"/>
                  </a:lnTo>
                  <a:lnTo>
                    <a:pt x="72" y="166"/>
                  </a:lnTo>
                  <a:lnTo>
                    <a:pt x="60" y="166"/>
                  </a:lnTo>
                  <a:lnTo>
                    <a:pt x="60" y="166"/>
                  </a:lnTo>
                  <a:lnTo>
                    <a:pt x="42" y="164"/>
                  </a:lnTo>
                  <a:lnTo>
                    <a:pt x="26" y="160"/>
                  </a:lnTo>
                  <a:lnTo>
                    <a:pt x="12" y="154"/>
                  </a:lnTo>
                  <a:lnTo>
                    <a:pt x="0" y="144"/>
                  </a:lnTo>
                  <a:lnTo>
                    <a:pt x="22" y="124"/>
                  </a:lnTo>
                  <a:lnTo>
                    <a:pt x="22" y="124"/>
                  </a:lnTo>
                  <a:lnTo>
                    <a:pt x="28" y="130"/>
                  </a:lnTo>
                  <a:lnTo>
                    <a:pt x="38" y="134"/>
                  </a:lnTo>
                  <a:lnTo>
                    <a:pt x="48" y="136"/>
                  </a:lnTo>
                  <a:lnTo>
                    <a:pt x="60" y="138"/>
                  </a:lnTo>
                  <a:lnTo>
                    <a:pt x="60" y="138"/>
                  </a:lnTo>
                  <a:lnTo>
                    <a:pt x="74" y="136"/>
                  </a:lnTo>
                  <a:lnTo>
                    <a:pt x="82" y="132"/>
                  </a:lnTo>
                  <a:lnTo>
                    <a:pt x="88" y="126"/>
                  </a:lnTo>
                  <a:lnTo>
                    <a:pt x="90" y="118"/>
                  </a:lnTo>
                  <a:lnTo>
                    <a:pt x="90" y="118"/>
                  </a:lnTo>
                  <a:lnTo>
                    <a:pt x="88" y="110"/>
                  </a:lnTo>
                  <a:lnTo>
                    <a:pt x="84" y="104"/>
                  </a:lnTo>
                  <a:lnTo>
                    <a:pt x="84" y="104"/>
                  </a:lnTo>
                  <a:lnTo>
                    <a:pt x="78" y="100"/>
                  </a:lnTo>
                  <a:lnTo>
                    <a:pt x="70" y="98"/>
                  </a:lnTo>
                  <a:lnTo>
                    <a:pt x="50" y="96"/>
                  </a:lnTo>
                  <a:lnTo>
                    <a:pt x="50" y="96"/>
                  </a:lnTo>
                  <a:lnTo>
                    <a:pt x="40" y="94"/>
                  </a:lnTo>
                  <a:lnTo>
                    <a:pt x="32" y="90"/>
                  </a:lnTo>
                  <a:lnTo>
                    <a:pt x="24" y="86"/>
                  </a:lnTo>
                  <a:lnTo>
                    <a:pt x="18" y="80"/>
                  </a:lnTo>
                  <a:lnTo>
                    <a:pt x="14" y="74"/>
                  </a:lnTo>
                  <a:lnTo>
                    <a:pt x="10" y="68"/>
                  </a:lnTo>
                  <a:lnTo>
                    <a:pt x="8" y="60"/>
                  </a:lnTo>
                  <a:lnTo>
                    <a:pt x="6" y="50"/>
                  </a:lnTo>
                  <a:lnTo>
                    <a:pt x="6" y="50"/>
                  </a:lnTo>
                  <a:lnTo>
                    <a:pt x="8" y="40"/>
                  </a:lnTo>
                  <a:lnTo>
                    <a:pt x="10" y="30"/>
                  </a:lnTo>
                  <a:lnTo>
                    <a:pt x="16" y="22"/>
                  </a:lnTo>
                  <a:lnTo>
                    <a:pt x="22" y="14"/>
                  </a:lnTo>
                  <a:lnTo>
                    <a:pt x="22" y="14"/>
                  </a:lnTo>
                  <a:lnTo>
                    <a:pt x="30" y="8"/>
                  </a:lnTo>
                  <a:lnTo>
                    <a:pt x="40" y="4"/>
                  </a:lnTo>
                  <a:lnTo>
                    <a:pt x="52" y="0"/>
                  </a:lnTo>
                  <a:lnTo>
                    <a:pt x="64" y="0"/>
                  </a:lnTo>
                  <a:lnTo>
                    <a:pt x="64" y="0"/>
                  </a:lnTo>
                  <a:lnTo>
                    <a:pt x="80" y="2"/>
                  </a:lnTo>
                  <a:lnTo>
                    <a:pt x="94" y="4"/>
                  </a:lnTo>
                  <a:lnTo>
                    <a:pt x="106" y="10"/>
                  </a:lnTo>
                  <a:lnTo>
                    <a:pt x="116" y="20"/>
                  </a:lnTo>
                  <a:lnTo>
                    <a:pt x="96" y="40"/>
                  </a:lnTo>
                  <a:lnTo>
                    <a:pt x="96" y="40"/>
                  </a:lnTo>
                  <a:lnTo>
                    <a:pt x="90" y="34"/>
                  </a:lnTo>
                  <a:lnTo>
                    <a:pt x="82" y="30"/>
                  </a:lnTo>
                  <a:lnTo>
                    <a:pt x="74" y="28"/>
                  </a:lnTo>
                  <a:lnTo>
                    <a:pt x="62" y="28"/>
                  </a:lnTo>
                  <a:lnTo>
                    <a:pt x="62" y="28"/>
                  </a:lnTo>
                  <a:lnTo>
                    <a:pt x="52" y="30"/>
                  </a:lnTo>
                  <a:lnTo>
                    <a:pt x="44" y="34"/>
                  </a:lnTo>
                  <a:lnTo>
                    <a:pt x="44" y="34"/>
                  </a:lnTo>
                  <a:lnTo>
                    <a:pt x="40" y="40"/>
                  </a:lnTo>
                  <a:lnTo>
                    <a:pt x="38" y="48"/>
                  </a:lnTo>
                  <a:lnTo>
                    <a:pt x="38" y="48"/>
                  </a:lnTo>
                  <a:lnTo>
                    <a:pt x="40" y="56"/>
                  </a:lnTo>
                  <a:lnTo>
                    <a:pt x="42" y="60"/>
                  </a:lnTo>
                  <a:lnTo>
                    <a:pt x="42" y="60"/>
                  </a:lnTo>
                  <a:lnTo>
                    <a:pt x="50" y="64"/>
                  </a:lnTo>
                  <a:lnTo>
                    <a:pt x="58" y="66"/>
                  </a:lnTo>
                  <a:lnTo>
                    <a:pt x="76" y="70"/>
                  </a:lnTo>
                  <a:lnTo>
                    <a:pt x="76" y="70"/>
                  </a:lnTo>
                  <a:lnTo>
                    <a:pt x="96" y="74"/>
                  </a:lnTo>
                  <a:lnTo>
                    <a:pt x="102" y="78"/>
                  </a:lnTo>
                  <a:lnTo>
                    <a:pt x="108" y="82"/>
                  </a:lnTo>
                  <a:lnTo>
                    <a:pt x="108" y="82"/>
                  </a:lnTo>
                  <a:lnTo>
                    <a:pt x="114" y="88"/>
                  </a:lnTo>
                  <a:lnTo>
                    <a:pt x="118" y="96"/>
                  </a:lnTo>
                  <a:lnTo>
                    <a:pt x="120" y="106"/>
                  </a:lnTo>
                  <a:lnTo>
                    <a:pt x="120" y="116"/>
                  </a:lnTo>
                  <a:lnTo>
                    <a:pt x="120" y="11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73" name="Freeform 63"/>
            <p:cNvSpPr>
              <a:spLocks/>
            </p:cNvSpPr>
            <p:nvPr/>
          </p:nvSpPr>
          <p:spPr bwMode="auto">
            <a:xfrm>
              <a:off x="3194" y="2329"/>
              <a:ext cx="118" cy="162"/>
            </a:xfrm>
            <a:custGeom>
              <a:avLst/>
              <a:gdLst/>
              <a:ahLst/>
              <a:cxnLst>
                <a:cxn ang="0">
                  <a:pos x="118" y="28"/>
                </a:cxn>
                <a:cxn ang="0">
                  <a:pos x="76" y="28"/>
                </a:cxn>
                <a:cxn ang="0">
                  <a:pos x="76" y="162"/>
                </a:cxn>
                <a:cxn ang="0">
                  <a:pos x="44" y="162"/>
                </a:cxn>
                <a:cxn ang="0">
                  <a:pos x="44" y="28"/>
                </a:cxn>
                <a:cxn ang="0">
                  <a:pos x="0" y="28"/>
                </a:cxn>
                <a:cxn ang="0">
                  <a:pos x="0" y="0"/>
                </a:cxn>
                <a:cxn ang="0">
                  <a:pos x="118" y="0"/>
                </a:cxn>
                <a:cxn ang="0">
                  <a:pos x="118" y="28"/>
                </a:cxn>
              </a:cxnLst>
              <a:rect l="0" t="0" r="r" b="b"/>
              <a:pathLst>
                <a:path w="118" h="162">
                  <a:moveTo>
                    <a:pt x="118" y="28"/>
                  </a:moveTo>
                  <a:lnTo>
                    <a:pt x="76" y="28"/>
                  </a:lnTo>
                  <a:lnTo>
                    <a:pt x="76" y="162"/>
                  </a:lnTo>
                  <a:lnTo>
                    <a:pt x="44" y="162"/>
                  </a:lnTo>
                  <a:lnTo>
                    <a:pt x="44" y="28"/>
                  </a:lnTo>
                  <a:lnTo>
                    <a:pt x="0" y="28"/>
                  </a:lnTo>
                  <a:lnTo>
                    <a:pt x="0" y="0"/>
                  </a:lnTo>
                  <a:lnTo>
                    <a:pt x="118" y="0"/>
                  </a:lnTo>
                  <a:lnTo>
                    <a:pt x="118" y="28"/>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74" name="Freeform 64"/>
            <p:cNvSpPr>
              <a:spLocks/>
            </p:cNvSpPr>
            <p:nvPr/>
          </p:nvSpPr>
          <p:spPr bwMode="auto">
            <a:xfrm>
              <a:off x="3328" y="2329"/>
              <a:ext cx="108" cy="162"/>
            </a:xfrm>
            <a:custGeom>
              <a:avLst/>
              <a:gdLst/>
              <a:ahLst/>
              <a:cxnLst>
                <a:cxn ang="0">
                  <a:pos x="108" y="162"/>
                </a:cxn>
                <a:cxn ang="0">
                  <a:pos x="0" y="162"/>
                </a:cxn>
                <a:cxn ang="0">
                  <a:pos x="0" y="138"/>
                </a:cxn>
                <a:cxn ang="0">
                  <a:pos x="70" y="28"/>
                </a:cxn>
                <a:cxn ang="0">
                  <a:pos x="2" y="28"/>
                </a:cxn>
                <a:cxn ang="0">
                  <a:pos x="2" y="0"/>
                </a:cxn>
                <a:cxn ang="0">
                  <a:pos x="108" y="0"/>
                </a:cxn>
                <a:cxn ang="0">
                  <a:pos x="108" y="24"/>
                </a:cxn>
                <a:cxn ang="0">
                  <a:pos x="38" y="134"/>
                </a:cxn>
                <a:cxn ang="0">
                  <a:pos x="108" y="134"/>
                </a:cxn>
                <a:cxn ang="0">
                  <a:pos x="108" y="162"/>
                </a:cxn>
              </a:cxnLst>
              <a:rect l="0" t="0" r="r" b="b"/>
              <a:pathLst>
                <a:path w="108" h="162">
                  <a:moveTo>
                    <a:pt x="108" y="162"/>
                  </a:moveTo>
                  <a:lnTo>
                    <a:pt x="0" y="162"/>
                  </a:lnTo>
                  <a:lnTo>
                    <a:pt x="0" y="138"/>
                  </a:lnTo>
                  <a:lnTo>
                    <a:pt x="70" y="28"/>
                  </a:lnTo>
                  <a:lnTo>
                    <a:pt x="2" y="28"/>
                  </a:lnTo>
                  <a:lnTo>
                    <a:pt x="2" y="0"/>
                  </a:lnTo>
                  <a:lnTo>
                    <a:pt x="108" y="0"/>
                  </a:lnTo>
                  <a:lnTo>
                    <a:pt x="108" y="24"/>
                  </a:lnTo>
                  <a:lnTo>
                    <a:pt x="38" y="134"/>
                  </a:lnTo>
                  <a:lnTo>
                    <a:pt x="108" y="134"/>
                  </a:lnTo>
                  <a:lnTo>
                    <a:pt x="108" y="16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75" name="Rectangle 65"/>
            <p:cNvSpPr>
              <a:spLocks noChangeArrowheads="1"/>
            </p:cNvSpPr>
            <p:nvPr/>
          </p:nvSpPr>
          <p:spPr bwMode="auto">
            <a:xfrm>
              <a:off x="3458" y="2413"/>
              <a:ext cx="70" cy="28"/>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76" name="Freeform 66"/>
            <p:cNvSpPr>
              <a:spLocks noEditPoints="1"/>
            </p:cNvSpPr>
            <p:nvPr/>
          </p:nvSpPr>
          <p:spPr bwMode="auto">
            <a:xfrm>
              <a:off x="3562" y="2329"/>
              <a:ext cx="124" cy="162"/>
            </a:xfrm>
            <a:custGeom>
              <a:avLst/>
              <a:gdLst/>
              <a:ahLst/>
              <a:cxnLst>
                <a:cxn ang="0">
                  <a:pos x="124" y="162"/>
                </a:cxn>
                <a:cxn ang="0">
                  <a:pos x="86" y="162"/>
                </a:cxn>
                <a:cxn ang="0">
                  <a:pos x="54" y="98"/>
                </a:cxn>
                <a:cxn ang="0">
                  <a:pos x="32" y="98"/>
                </a:cxn>
                <a:cxn ang="0">
                  <a:pos x="32" y="162"/>
                </a:cxn>
                <a:cxn ang="0">
                  <a:pos x="0" y="162"/>
                </a:cxn>
                <a:cxn ang="0">
                  <a:pos x="0" y="0"/>
                </a:cxn>
                <a:cxn ang="0">
                  <a:pos x="64" y="0"/>
                </a:cxn>
                <a:cxn ang="0">
                  <a:pos x="64" y="0"/>
                </a:cxn>
                <a:cxn ang="0">
                  <a:pos x="76" y="0"/>
                </a:cxn>
                <a:cxn ang="0">
                  <a:pos x="86" y="4"/>
                </a:cxn>
                <a:cxn ang="0">
                  <a:pos x="94" y="8"/>
                </a:cxn>
                <a:cxn ang="0">
                  <a:pos x="102" y="14"/>
                </a:cxn>
                <a:cxn ang="0">
                  <a:pos x="102" y="14"/>
                </a:cxn>
                <a:cxn ang="0">
                  <a:pos x="108" y="22"/>
                </a:cxn>
                <a:cxn ang="0">
                  <a:pos x="112" y="30"/>
                </a:cxn>
                <a:cxn ang="0">
                  <a:pos x="116" y="40"/>
                </a:cxn>
                <a:cxn ang="0">
                  <a:pos x="116" y="50"/>
                </a:cxn>
                <a:cxn ang="0">
                  <a:pos x="116" y="50"/>
                </a:cxn>
                <a:cxn ang="0">
                  <a:pos x="114" y="64"/>
                </a:cxn>
                <a:cxn ang="0">
                  <a:pos x="112" y="72"/>
                </a:cxn>
                <a:cxn ang="0">
                  <a:pos x="108" y="78"/>
                </a:cxn>
                <a:cxn ang="0">
                  <a:pos x="108" y="78"/>
                </a:cxn>
                <a:cxn ang="0">
                  <a:pos x="98" y="86"/>
                </a:cxn>
                <a:cxn ang="0">
                  <a:pos x="86" y="92"/>
                </a:cxn>
                <a:cxn ang="0">
                  <a:pos x="124" y="162"/>
                </a:cxn>
                <a:cxn ang="0">
                  <a:pos x="84" y="50"/>
                </a:cxn>
                <a:cxn ang="0">
                  <a:pos x="84" y="50"/>
                </a:cxn>
                <a:cxn ang="0">
                  <a:pos x="82" y="40"/>
                </a:cxn>
                <a:cxn ang="0">
                  <a:pos x="78" y="34"/>
                </a:cxn>
                <a:cxn ang="0">
                  <a:pos x="78" y="34"/>
                </a:cxn>
                <a:cxn ang="0">
                  <a:pos x="70" y="30"/>
                </a:cxn>
                <a:cxn ang="0">
                  <a:pos x="62" y="28"/>
                </a:cxn>
                <a:cxn ang="0">
                  <a:pos x="32" y="28"/>
                </a:cxn>
                <a:cxn ang="0">
                  <a:pos x="32" y="70"/>
                </a:cxn>
                <a:cxn ang="0">
                  <a:pos x="62" y="70"/>
                </a:cxn>
                <a:cxn ang="0">
                  <a:pos x="62" y="70"/>
                </a:cxn>
                <a:cxn ang="0">
                  <a:pos x="70" y="70"/>
                </a:cxn>
                <a:cxn ang="0">
                  <a:pos x="78" y="64"/>
                </a:cxn>
                <a:cxn ang="0">
                  <a:pos x="78" y="64"/>
                </a:cxn>
                <a:cxn ang="0">
                  <a:pos x="82" y="58"/>
                </a:cxn>
                <a:cxn ang="0">
                  <a:pos x="84" y="50"/>
                </a:cxn>
                <a:cxn ang="0">
                  <a:pos x="84" y="50"/>
                </a:cxn>
              </a:cxnLst>
              <a:rect l="0" t="0" r="r" b="b"/>
              <a:pathLst>
                <a:path w="124" h="162">
                  <a:moveTo>
                    <a:pt x="124" y="162"/>
                  </a:moveTo>
                  <a:lnTo>
                    <a:pt x="86" y="162"/>
                  </a:lnTo>
                  <a:lnTo>
                    <a:pt x="54" y="98"/>
                  </a:lnTo>
                  <a:lnTo>
                    <a:pt x="32" y="98"/>
                  </a:lnTo>
                  <a:lnTo>
                    <a:pt x="32" y="162"/>
                  </a:lnTo>
                  <a:lnTo>
                    <a:pt x="0" y="162"/>
                  </a:lnTo>
                  <a:lnTo>
                    <a:pt x="0" y="0"/>
                  </a:lnTo>
                  <a:lnTo>
                    <a:pt x="64" y="0"/>
                  </a:lnTo>
                  <a:lnTo>
                    <a:pt x="64" y="0"/>
                  </a:lnTo>
                  <a:lnTo>
                    <a:pt x="76" y="0"/>
                  </a:lnTo>
                  <a:lnTo>
                    <a:pt x="86" y="4"/>
                  </a:lnTo>
                  <a:lnTo>
                    <a:pt x="94" y="8"/>
                  </a:lnTo>
                  <a:lnTo>
                    <a:pt x="102" y="14"/>
                  </a:lnTo>
                  <a:lnTo>
                    <a:pt x="102" y="14"/>
                  </a:lnTo>
                  <a:lnTo>
                    <a:pt x="108" y="22"/>
                  </a:lnTo>
                  <a:lnTo>
                    <a:pt x="112" y="30"/>
                  </a:lnTo>
                  <a:lnTo>
                    <a:pt x="116" y="40"/>
                  </a:lnTo>
                  <a:lnTo>
                    <a:pt x="116" y="50"/>
                  </a:lnTo>
                  <a:lnTo>
                    <a:pt x="116" y="50"/>
                  </a:lnTo>
                  <a:lnTo>
                    <a:pt x="114" y="64"/>
                  </a:lnTo>
                  <a:lnTo>
                    <a:pt x="112" y="72"/>
                  </a:lnTo>
                  <a:lnTo>
                    <a:pt x="108" y="78"/>
                  </a:lnTo>
                  <a:lnTo>
                    <a:pt x="108" y="78"/>
                  </a:lnTo>
                  <a:lnTo>
                    <a:pt x="98" y="86"/>
                  </a:lnTo>
                  <a:lnTo>
                    <a:pt x="86" y="92"/>
                  </a:lnTo>
                  <a:lnTo>
                    <a:pt x="124" y="162"/>
                  </a:lnTo>
                  <a:close/>
                  <a:moveTo>
                    <a:pt x="84" y="50"/>
                  </a:moveTo>
                  <a:lnTo>
                    <a:pt x="84" y="50"/>
                  </a:lnTo>
                  <a:lnTo>
                    <a:pt x="82" y="40"/>
                  </a:lnTo>
                  <a:lnTo>
                    <a:pt x="78" y="34"/>
                  </a:lnTo>
                  <a:lnTo>
                    <a:pt x="78" y="34"/>
                  </a:lnTo>
                  <a:lnTo>
                    <a:pt x="70" y="30"/>
                  </a:lnTo>
                  <a:lnTo>
                    <a:pt x="62" y="28"/>
                  </a:lnTo>
                  <a:lnTo>
                    <a:pt x="32" y="28"/>
                  </a:lnTo>
                  <a:lnTo>
                    <a:pt x="32" y="70"/>
                  </a:lnTo>
                  <a:lnTo>
                    <a:pt x="62" y="70"/>
                  </a:lnTo>
                  <a:lnTo>
                    <a:pt x="62" y="70"/>
                  </a:lnTo>
                  <a:lnTo>
                    <a:pt x="70" y="70"/>
                  </a:lnTo>
                  <a:lnTo>
                    <a:pt x="78" y="64"/>
                  </a:lnTo>
                  <a:lnTo>
                    <a:pt x="78" y="64"/>
                  </a:lnTo>
                  <a:lnTo>
                    <a:pt x="82" y="58"/>
                  </a:lnTo>
                  <a:lnTo>
                    <a:pt x="84" y="50"/>
                  </a:lnTo>
                  <a:lnTo>
                    <a:pt x="84" y="5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77" name="Rectangle 67"/>
            <p:cNvSpPr>
              <a:spLocks noChangeArrowheads="1"/>
            </p:cNvSpPr>
            <p:nvPr/>
          </p:nvSpPr>
          <p:spPr bwMode="auto">
            <a:xfrm>
              <a:off x="3712" y="2329"/>
              <a:ext cx="32" cy="16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78" name="Freeform 68"/>
            <p:cNvSpPr>
              <a:spLocks/>
            </p:cNvSpPr>
            <p:nvPr/>
          </p:nvSpPr>
          <p:spPr bwMode="auto">
            <a:xfrm>
              <a:off x="3782" y="2329"/>
              <a:ext cx="148" cy="162"/>
            </a:xfrm>
            <a:custGeom>
              <a:avLst/>
              <a:gdLst/>
              <a:ahLst/>
              <a:cxnLst>
                <a:cxn ang="0">
                  <a:pos x="148" y="162"/>
                </a:cxn>
                <a:cxn ang="0">
                  <a:pos x="116" y="162"/>
                </a:cxn>
                <a:cxn ang="0">
                  <a:pos x="116" y="68"/>
                </a:cxn>
                <a:cxn ang="0">
                  <a:pos x="84" y="130"/>
                </a:cxn>
                <a:cxn ang="0">
                  <a:pos x="62" y="130"/>
                </a:cxn>
                <a:cxn ang="0">
                  <a:pos x="32" y="68"/>
                </a:cxn>
                <a:cxn ang="0">
                  <a:pos x="32" y="162"/>
                </a:cxn>
                <a:cxn ang="0">
                  <a:pos x="0" y="162"/>
                </a:cxn>
                <a:cxn ang="0">
                  <a:pos x="0" y="0"/>
                </a:cxn>
                <a:cxn ang="0">
                  <a:pos x="30" y="0"/>
                </a:cxn>
                <a:cxn ang="0">
                  <a:pos x="74" y="88"/>
                </a:cxn>
                <a:cxn ang="0">
                  <a:pos x="116" y="0"/>
                </a:cxn>
                <a:cxn ang="0">
                  <a:pos x="148" y="0"/>
                </a:cxn>
                <a:cxn ang="0">
                  <a:pos x="148" y="162"/>
                </a:cxn>
              </a:cxnLst>
              <a:rect l="0" t="0" r="r" b="b"/>
              <a:pathLst>
                <a:path w="148" h="162">
                  <a:moveTo>
                    <a:pt x="148" y="162"/>
                  </a:moveTo>
                  <a:lnTo>
                    <a:pt x="116" y="162"/>
                  </a:lnTo>
                  <a:lnTo>
                    <a:pt x="116" y="68"/>
                  </a:lnTo>
                  <a:lnTo>
                    <a:pt x="84" y="130"/>
                  </a:lnTo>
                  <a:lnTo>
                    <a:pt x="62" y="130"/>
                  </a:lnTo>
                  <a:lnTo>
                    <a:pt x="32" y="68"/>
                  </a:lnTo>
                  <a:lnTo>
                    <a:pt x="32" y="162"/>
                  </a:lnTo>
                  <a:lnTo>
                    <a:pt x="0" y="162"/>
                  </a:lnTo>
                  <a:lnTo>
                    <a:pt x="0" y="0"/>
                  </a:lnTo>
                  <a:lnTo>
                    <a:pt x="30" y="0"/>
                  </a:lnTo>
                  <a:lnTo>
                    <a:pt x="74" y="88"/>
                  </a:lnTo>
                  <a:lnTo>
                    <a:pt x="116" y="0"/>
                  </a:lnTo>
                  <a:lnTo>
                    <a:pt x="148" y="0"/>
                  </a:lnTo>
                  <a:lnTo>
                    <a:pt x="148" y="16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79" name="Freeform 69"/>
            <p:cNvSpPr>
              <a:spLocks/>
            </p:cNvSpPr>
            <p:nvPr/>
          </p:nvSpPr>
          <p:spPr bwMode="auto">
            <a:xfrm>
              <a:off x="3962" y="2307"/>
              <a:ext cx="46" cy="206"/>
            </a:xfrm>
            <a:custGeom>
              <a:avLst/>
              <a:gdLst/>
              <a:ahLst/>
              <a:cxnLst>
                <a:cxn ang="0">
                  <a:pos x="46" y="154"/>
                </a:cxn>
                <a:cxn ang="0">
                  <a:pos x="46" y="154"/>
                </a:cxn>
                <a:cxn ang="0">
                  <a:pos x="44" y="170"/>
                </a:cxn>
                <a:cxn ang="0">
                  <a:pos x="40" y="182"/>
                </a:cxn>
                <a:cxn ang="0">
                  <a:pos x="40" y="182"/>
                </a:cxn>
                <a:cxn ang="0">
                  <a:pos x="32" y="192"/>
                </a:cxn>
                <a:cxn ang="0">
                  <a:pos x="20" y="206"/>
                </a:cxn>
                <a:cxn ang="0">
                  <a:pos x="0" y="186"/>
                </a:cxn>
                <a:cxn ang="0">
                  <a:pos x="0" y="186"/>
                </a:cxn>
                <a:cxn ang="0">
                  <a:pos x="6" y="180"/>
                </a:cxn>
                <a:cxn ang="0">
                  <a:pos x="6" y="180"/>
                </a:cxn>
                <a:cxn ang="0">
                  <a:pos x="12" y="172"/>
                </a:cxn>
                <a:cxn ang="0">
                  <a:pos x="12" y="172"/>
                </a:cxn>
                <a:cxn ang="0">
                  <a:pos x="14" y="164"/>
                </a:cxn>
                <a:cxn ang="0">
                  <a:pos x="16" y="152"/>
                </a:cxn>
                <a:cxn ang="0">
                  <a:pos x="16" y="54"/>
                </a:cxn>
                <a:cxn ang="0">
                  <a:pos x="16" y="54"/>
                </a:cxn>
                <a:cxn ang="0">
                  <a:pos x="14" y="44"/>
                </a:cxn>
                <a:cxn ang="0">
                  <a:pos x="12" y="36"/>
                </a:cxn>
                <a:cxn ang="0">
                  <a:pos x="12" y="36"/>
                </a:cxn>
                <a:cxn ang="0">
                  <a:pos x="0" y="20"/>
                </a:cxn>
                <a:cxn ang="0">
                  <a:pos x="20" y="0"/>
                </a:cxn>
                <a:cxn ang="0">
                  <a:pos x="20" y="0"/>
                </a:cxn>
                <a:cxn ang="0">
                  <a:pos x="30" y="12"/>
                </a:cxn>
                <a:cxn ang="0">
                  <a:pos x="30" y="12"/>
                </a:cxn>
                <a:cxn ang="0">
                  <a:pos x="40" y="24"/>
                </a:cxn>
                <a:cxn ang="0">
                  <a:pos x="40" y="24"/>
                </a:cxn>
                <a:cxn ang="0">
                  <a:pos x="44" y="36"/>
                </a:cxn>
                <a:cxn ang="0">
                  <a:pos x="46" y="54"/>
                </a:cxn>
                <a:cxn ang="0">
                  <a:pos x="46" y="154"/>
                </a:cxn>
              </a:cxnLst>
              <a:rect l="0" t="0" r="r" b="b"/>
              <a:pathLst>
                <a:path w="46" h="206">
                  <a:moveTo>
                    <a:pt x="46" y="154"/>
                  </a:moveTo>
                  <a:lnTo>
                    <a:pt x="46" y="154"/>
                  </a:lnTo>
                  <a:lnTo>
                    <a:pt x="44" y="170"/>
                  </a:lnTo>
                  <a:lnTo>
                    <a:pt x="40" y="182"/>
                  </a:lnTo>
                  <a:lnTo>
                    <a:pt x="40" y="182"/>
                  </a:lnTo>
                  <a:lnTo>
                    <a:pt x="32" y="192"/>
                  </a:lnTo>
                  <a:lnTo>
                    <a:pt x="20" y="206"/>
                  </a:lnTo>
                  <a:lnTo>
                    <a:pt x="0" y="186"/>
                  </a:lnTo>
                  <a:lnTo>
                    <a:pt x="0" y="186"/>
                  </a:lnTo>
                  <a:lnTo>
                    <a:pt x="6" y="180"/>
                  </a:lnTo>
                  <a:lnTo>
                    <a:pt x="6" y="180"/>
                  </a:lnTo>
                  <a:lnTo>
                    <a:pt x="12" y="172"/>
                  </a:lnTo>
                  <a:lnTo>
                    <a:pt x="12" y="172"/>
                  </a:lnTo>
                  <a:lnTo>
                    <a:pt x="14" y="164"/>
                  </a:lnTo>
                  <a:lnTo>
                    <a:pt x="16" y="152"/>
                  </a:lnTo>
                  <a:lnTo>
                    <a:pt x="16" y="54"/>
                  </a:lnTo>
                  <a:lnTo>
                    <a:pt x="16" y="54"/>
                  </a:lnTo>
                  <a:lnTo>
                    <a:pt x="14" y="44"/>
                  </a:lnTo>
                  <a:lnTo>
                    <a:pt x="12" y="36"/>
                  </a:lnTo>
                  <a:lnTo>
                    <a:pt x="12" y="36"/>
                  </a:lnTo>
                  <a:lnTo>
                    <a:pt x="0" y="20"/>
                  </a:lnTo>
                  <a:lnTo>
                    <a:pt x="20" y="0"/>
                  </a:lnTo>
                  <a:lnTo>
                    <a:pt x="20" y="0"/>
                  </a:lnTo>
                  <a:lnTo>
                    <a:pt x="30" y="12"/>
                  </a:lnTo>
                  <a:lnTo>
                    <a:pt x="30" y="12"/>
                  </a:lnTo>
                  <a:lnTo>
                    <a:pt x="40" y="24"/>
                  </a:lnTo>
                  <a:lnTo>
                    <a:pt x="40" y="24"/>
                  </a:lnTo>
                  <a:lnTo>
                    <a:pt x="44" y="36"/>
                  </a:lnTo>
                  <a:lnTo>
                    <a:pt x="46" y="54"/>
                  </a:lnTo>
                  <a:lnTo>
                    <a:pt x="46" y="15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grpSp>
      <p:sp>
        <p:nvSpPr>
          <p:cNvPr id="4" name="Rectangle 3"/>
          <p:cNvSpPr>
            <a:spLocks noChangeArrowheads="1"/>
          </p:cNvSpPr>
          <p:nvPr/>
        </p:nvSpPr>
        <p:spPr bwMode="auto">
          <a:xfrm>
            <a:off x="0" y="6092831"/>
            <a:ext cx="9144000" cy="765175"/>
          </a:xfrm>
          <a:prstGeom prst="rect">
            <a:avLst/>
          </a:prstGeom>
          <a:solidFill>
            <a:srgbClr val="33444E"/>
          </a:solidFill>
          <a:ln w="9525" algn="ctr">
            <a:noFill/>
            <a:miter lim="800000"/>
            <a:headEnd/>
            <a:tailEnd/>
          </a:ln>
          <a:effectLst/>
        </p:spPr>
        <p:txBody>
          <a:bodyPr wrap="none" anchor="ctr"/>
          <a:lstStyle/>
          <a:p>
            <a:pPr algn="ctr" eaLnBrk="0" hangingPunct="0">
              <a:spcBef>
                <a:spcPct val="0"/>
              </a:spcBef>
              <a:defRPr/>
            </a:pPr>
            <a:endParaRPr lang="de-DE" sz="600">
              <a:solidFill>
                <a:prstClr val="black"/>
              </a:solidFill>
              <a:latin typeface="Geneva" charset="0"/>
            </a:endParaRPr>
          </a:p>
        </p:txBody>
      </p:sp>
      <p:sp>
        <p:nvSpPr>
          <p:cNvPr id="5" name="Rectangle 8"/>
          <p:cNvSpPr>
            <a:spLocks noChangeArrowheads="1"/>
          </p:cNvSpPr>
          <p:nvPr/>
        </p:nvSpPr>
        <p:spPr bwMode="auto">
          <a:xfrm>
            <a:off x="0" y="5661025"/>
            <a:ext cx="9144000" cy="433388"/>
          </a:xfrm>
          <a:prstGeom prst="rect">
            <a:avLst/>
          </a:prstGeom>
          <a:solidFill>
            <a:srgbClr val="DAE2E7"/>
          </a:solidFill>
          <a:ln w="9525" algn="ctr">
            <a:noFill/>
            <a:miter lim="800000"/>
            <a:headEnd/>
            <a:tailEnd/>
          </a:ln>
          <a:effectLst/>
        </p:spPr>
        <p:txBody>
          <a:bodyPr wrap="none" anchor="ctr"/>
          <a:lstStyle/>
          <a:p>
            <a:pPr algn="ctr" eaLnBrk="0" hangingPunct="0">
              <a:spcBef>
                <a:spcPct val="0"/>
              </a:spcBef>
              <a:defRPr/>
            </a:pPr>
            <a:endParaRPr lang="de-DE" sz="600">
              <a:solidFill>
                <a:prstClr val="black"/>
              </a:solidFill>
              <a:latin typeface="Geneva" charset="0"/>
            </a:endParaRPr>
          </a:p>
        </p:txBody>
      </p:sp>
      <p:sp>
        <p:nvSpPr>
          <p:cNvPr id="3074" name="Rectangle 2"/>
          <p:cNvSpPr>
            <a:spLocks noGrp="1" noChangeArrowheads="1"/>
          </p:cNvSpPr>
          <p:nvPr>
            <p:ph type="ctrTitle" hasCustomPrompt="1"/>
          </p:nvPr>
        </p:nvSpPr>
        <p:spPr>
          <a:xfrm>
            <a:off x="4665134" y="1773238"/>
            <a:ext cx="4080933" cy="1827212"/>
          </a:xfrm>
        </p:spPr>
        <p:txBody>
          <a:bodyPr anchor="ctr"/>
          <a:lstStyle>
            <a:lvl1pPr>
              <a:defRPr sz="4050" b="1">
                <a:solidFill>
                  <a:schemeClr val="tx1"/>
                </a:solidFill>
              </a:defRPr>
            </a:lvl1pPr>
          </a:lstStyle>
          <a:p>
            <a:r>
              <a:rPr lang="de-DE" dirty="0"/>
              <a:t>Vielen Dank</a:t>
            </a:r>
          </a:p>
        </p:txBody>
      </p:sp>
      <p:sp>
        <p:nvSpPr>
          <p:cNvPr id="3075" name="Rectangle 3"/>
          <p:cNvSpPr>
            <a:spLocks noGrp="1" noChangeArrowheads="1"/>
          </p:cNvSpPr>
          <p:nvPr>
            <p:ph type="subTitle" idx="1"/>
          </p:nvPr>
        </p:nvSpPr>
        <p:spPr>
          <a:xfrm>
            <a:off x="4665137" y="3886200"/>
            <a:ext cx="4047067" cy="838200"/>
          </a:xfrm>
          <a:ln algn="ctr"/>
        </p:spPr>
        <p:txBody>
          <a:bodyPr/>
          <a:lstStyle>
            <a:lvl1pPr marL="0" indent="0">
              <a:buFontTx/>
              <a:buNone/>
              <a:tabLst>
                <a:tab pos="339329" algn="l"/>
              </a:tabLst>
              <a:defRPr sz="1500"/>
            </a:lvl1pPr>
          </a:lstStyle>
          <a:p>
            <a:r>
              <a:rPr lang="de-DE"/>
              <a:t>Formatvorlage des Untertitelmasters durch Klicken bearbeiten</a:t>
            </a:r>
            <a:endParaRPr lang="de-DE" dirty="0"/>
          </a:p>
        </p:txBody>
      </p:sp>
      <p:pic>
        <p:nvPicPr>
          <p:cNvPr id="11" name="Picture 3"/>
          <p:cNvPicPr>
            <a:picLocks noChangeAspect="1" noChangeArrowheads="1"/>
          </p:cNvPicPr>
          <p:nvPr/>
        </p:nvPicPr>
        <p:blipFill>
          <a:blip r:embed="rId2" cstate="print">
            <a:clrChange>
              <a:clrFrom>
                <a:srgbClr val="D4D4D4"/>
              </a:clrFrom>
              <a:clrTo>
                <a:srgbClr val="D4D4D4">
                  <a:alpha val="0"/>
                </a:srgbClr>
              </a:clrTo>
            </a:clrChange>
            <a:extLst>
              <a:ext uri="{28A0092B-C50C-407E-A947-70E740481C1C}">
                <a14:useLocalDpi xmlns:a14="http://schemas.microsoft.com/office/drawing/2010/main" val="0"/>
              </a:ext>
            </a:extLst>
          </a:blip>
          <a:srcRect/>
          <a:stretch>
            <a:fillRect/>
          </a:stretch>
        </p:blipFill>
        <p:spPr bwMode="auto">
          <a:xfrm>
            <a:off x="598871" y="1731187"/>
            <a:ext cx="3949995" cy="34444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0" name="Picture 2"/>
          <p:cNvPicPr>
            <a:picLocks noChangeAspect="1" noChangeArrowheads="1"/>
          </p:cNvPicPr>
          <p:nvPr/>
        </p:nvPicPr>
        <p:blipFill>
          <a:blip r:embed="rId3" cstate="print"/>
          <a:srcRect t="15085" b="16649"/>
          <a:stretch>
            <a:fillRect/>
          </a:stretch>
        </p:blipFill>
        <p:spPr bwMode="auto">
          <a:xfrm>
            <a:off x="3612657" y="6284013"/>
            <a:ext cx="1918693" cy="382798"/>
          </a:xfrm>
          <a:prstGeom prst="rect">
            <a:avLst/>
          </a:prstGeom>
          <a:noFill/>
          <a:ln w="9525">
            <a:noFill/>
            <a:miter lim="800000"/>
            <a:headEnd/>
            <a:tailEnd/>
          </a:ln>
        </p:spPr>
      </p:pic>
    </p:spTree>
    <p:extLst>
      <p:ext uri="{BB962C8B-B14F-4D97-AF65-F5344CB8AC3E}">
        <p14:creationId xmlns:p14="http://schemas.microsoft.com/office/powerpoint/2010/main" val="2313689801"/>
      </p:ext>
    </p:extLst>
  </p:cSld>
  <p:clrMapOvr>
    <a:masterClrMapping/>
  </p:clrMapOvr>
  <p:transition>
    <p:strips dir="ru"/>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3" Type="http://schemas.openxmlformats.org/officeDocument/2006/relationships/slideLayout" Target="../slideLayouts/slideLayout12.xml"/><Relationship Id="rId7" Type="http://schemas.openxmlformats.org/officeDocument/2006/relationships/slideLayout" Target="../slideLayouts/slideLayout16.xml"/><Relationship Id="rId12" Type="http://schemas.openxmlformats.org/officeDocument/2006/relationships/tags" Target="../tags/tag2.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tags" Target="../tags/tag1.xml"/><Relationship Id="rId5" Type="http://schemas.openxmlformats.org/officeDocument/2006/relationships/slideLayout" Target="../slideLayouts/slideLayout14.xml"/><Relationship Id="rId10" Type="http://schemas.openxmlformats.org/officeDocument/2006/relationships/theme" Target="../theme/theme2.xml"/><Relationship Id="rId4" Type="http://schemas.openxmlformats.org/officeDocument/2006/relationships/slideLayout" Target="../slideLayouts/slideLayout13.xml"/><Relationship Id="rId9"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a:spLocks noChangeArrowheads="1"/>
          </p:cNvSpPr>
          <p:nvPr/>
        </p:nvSpPr>
        <p:spPr bwMode="auto">
          <a:xfrm>
            <a:off x="0" y="0"/>
            <a:ext cx="9144000" cy="1112838"/>
          </a:xfrm>
          <a:prstGeom prst="rect">
            <a:avLst/>
          </a:prstGeom>
          <a:solidFill>
            <a:srgbClr val="DAE2E7"/>
          </a:solidFill>
          <a:ln w="9525" algn="ctr">
            <a:noFill/>
            <a:miter lim="800000"/>
            <a:headEnd/>
            <a:tailEnd/>
          </a:ln>
          <a:effectLst/>
        </p:spPr>
        <p:txBody>
          <a:bodyPr wrap="none" anchor="ctr"/>
          <a:lstStyle/>
          <a:p>
            <a:pPr algn="ctr" eaLnBrk="0" hangingPunct="0">
              <a:spcBef>
                <a:spcPct val="0"/>
              </a:spcBef>
              <a:defRPr/>
            </a:pPr>
            <a:endParaRPr lang="de-DE" sz="600">
              <a:solidFill>
                <a:prstClr val="black"/>
              </a:solidFill>
              <a:latin typeface="Geneva" charset="0"/>
            </a:endParaRPr>
          </a:p>
        </p:txBody>
      </p:sp>
      <p:grpSp>
        <p:nvGrpSpPr>
          <p:cNvPr id="2" name="Gruppieren 12"/>
          <p:cNvGrpSpPr/>
          <p:nvPr/>
        </p:nvGrpSpPr>
        <p:grpSpPr>
          <a:xfrm>
            <a:off x="6756401" y="-42335"/>
            <a:ext cx="2040453" cy="914401"/>
            <a:chOff x="7120466" y="-25401"/>
            <a:chExt cx="1896530" cy="764125"/>
          </a:xfrm>
        </p:grpSpPr>
        <p:sp>
          <p:nvSpPr>
            <p:cNvPr id="11" name="Rechteck 10"/>
            <p:cNvSpPr/>
            <p:nvPr/>
          </p:nvSpPr>
          <p:spPr>
            <a:xfrm>
              <a:off x="7215260" y="18211"/>
              <a:ext cx="1706943" cy="676901"/>
            </a:xfrm>
            <a:prstGeom prst="rect">
              <a:avLst/>
            </a:prstGeom>
            <a:solidFill>
              <a:schemeClr val="bg1"/>
            </a:solidFill>
            <a:ln>
              <a:solidFill>
                <a:schemeClr val="bg1"/>
              </a:solidFill>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spcBef>
                  <a:spcPct val="0"/>
                </a:spcBef>
              </a:pPr>
              <a:endParaRPr lang="de-DE" sz="825">
                <a:solidFill>
                  <a:prstClr val="black"/>
                </a:solidFill>
              </a:endParaRPr>
            </a:p>
          </p:txBody>
        </p:sp>
        <p:pic>
          <p:nvPicPr>
            <p:cNvPr id="8" name="Picture 2" descr="121414_logo_stw"/>
            <p:cNvPicPr>
              <a:picLocks noChangeAspect="1" noChangeArrowheads="1"/>
            </p:cNvPicPr>
            <p:nvPr/>
          </p:nvPicPr>
          <p:blipFill>
            <a:blip r:embed="rId11" cstate="print">
              <a:clrChange>
                <a:clrFrom>
                  <a:srgbClr val="FFFFFF"/>
                </a:clrFrom>
                <a:clrTo>
                  <a:srgbClr val="FFFFFF">
                    <a:alpha val="0"/>
                  </a:srgbClr>
                </a:clrTo>
              </a:clrChange>
            </a:blip>
            <a:srcRect/>
            <a:stretch>
              <a:fillRect/>
            </a:stretch>
          </p:blipFill>
          <p:spPr bwMode="auto">
            <a:xfrm>
              <a:off x="7120466" y="-25401"/>
              <a:ext cx="1896530" cy="764125"/>
            </a:xfrm>
            <a:prstGeom prst="rect">
              <a:avLst/>
            </a:prstGeom>
            <a:noFill/>
            <a:ln w="9525">
              <a:noFill/>
              <a:miter lim="800000"/>
              <a:headEnd/>
              <a:tailEnd/>
            </a:ln>
          </p:spPr>
        </p:pic>
      </p:grpSp>
      <p:sp>
        <p:nvSpPr>
          <p:cNvPr id="10" name="Rectangle 7"/>
          <p:cNvSpPr>
            <a:spLocks noChangeArrowheads="1"/>
          </p:cNvSpPr>
          <p:nvPr/>
        </p:nvSpPr>
        <p:spPr bwMode="auto">
          <a:xfrm>
            <a:off x="0" y="6421438"/>
            <a:ext cx="9144000" cy="436562"/>
          </a:xfrm>
          <a:prstGeom prst="rect">
            <a:avLst/>
          </a:prstGeom>
          <a:solidFill>
            <a:srgbClr val="33444E"/>
          </a:solidFill>
          <a:ln w="9525" algn="ctr">
            <a:noFill/>
            <a:miter lim="800000"/>
            <a:headEnd/>
            <a:tailEnd/>
          </a:ln>
          <a:effectLst/>
        </p:spPr>
        <p:txBody>
          <a:bodyPr wrap="none" anchor="ctr"/>
          <a:lstStyle/>
          <a:p>
            <a:pPr algn="ctr" eaLnBrk="0" hangingPunct="0">
              <a:spcBef>
                <a:spcPct val="0"/>
              </a:spcBef>
              <a:defRPr/>
            </a:pPr>
            <a:endParaRPr lang="de-DE" sz="600">
              <a:solidFill>
                <a:prstClr val="black"/>
              </a:solidFill>
              <a:latin typeface="Geneva" charset="0"/>
            </a:endParaRPr>
          </a:p>
        </p:txBody>
      </p:sp>
      <p:sp>
        <p:nvSpPr>
          <p:cNvPr id="14340" name="Rectangle 2"/>
          <p:cNvSpPr>
            <a:spLocks noGrp="1" noChangeArrowheads="1"/>
          </p:cNvSpPr>
          <p:nvPr>
            <p:ph type="title"/>
          </p:nvPr>
        </p:nvSpPr>
        <p:spPr bwMode="auto">
          <a:xfrm>
            <a:off x="241303" y="404813"/>
            <a:ext cx="5554663" cy="576262"/>
          </a:xfrm>
          <a:prstGeom prst="rect">
            <a:avLst/>
          </a:prstGeom>
          <a:noFill/>
          <a:ln w="9525" algn="ctr">
            <a:noFill/>
            <a:miter lim="800000"/>
            <a:headEnd/>
            <a:tailEnd/>
          </a:ln>
        </p:spPr>
        <p:txBody>
          <a:bodyPr vert="horz" wrap="square" lIns="91440" tIns="45720" rIns="91440" bIns="45720" numCol="1" anchor="b" anchorCtr="0" compatLnSpc="1">
            <a:prstTxWarp prst="textNoShape">
              <a:avLst/>
            </a:prstTxWarp>
          </a:bodyPr>
          <a:lstStyle/>
          <a:p>
            <a:pPr lvl="0"/>
            <a:r>
              <a:rPr lang="de-DE"/>
              <a:t>Titelmasterformat durch Klicken bearbeiten</a:t>
            </a:r>
            <a:endParaRPr lang="de-DE" dirty="0"/>
          </a:p>
        </p:txBody>
      </p:sp>
      <p:sp>
        <p:nvSpPr>
          <p:cNvPr id="14341" name="Rectangle 3"/>
          <p:cNvSpPr>
            <a:spLocks noGrp="1" noChangeArrowheads="1"/>
          </p:cNvSpPr>
          <p:nvPr>
            <p:ph type="body" idx="1"/>
          </p:nvPr>
        </p:nvSpPr>
        <p:spPr bwMode="auto">
          <a:xfrm>
            <a:off x="457200" y="1600206"/>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1035" name="Rectangle 11"/>
          <p:cNvSpPr>
            <a:spLocks noGrp="1" noChangeArrowheads="1"/>
          </p:cNvSpPr>
          <p:nvPr>
            <p:ph type="sldNum" sz="quarter" idx="4"/>
          </p:nvPr>
        </p:nvSpPr>
        <p:spPr bwMode="auto">
          <a:xfrm>
            <a:off x="6553200" y="6421438"/>
            <a:ext cx="2133600" cy="43656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900">
                <a:solidFill>
                  <a:schemeClr val="bg1"/>
                </a:solidFill>
                <a:latin typeface="+mn-lt"/>
              </a:defRPr>
            </a:lvl1pPr>
          </a:lstStyle>
          <a:p>
            <a:pPr>
              <a:spcBef>
                <a:spcPct val="0"/>
              </a:spcBef>
              <a:defRPr/>
            </a:pPr>
            <a:fld id="{AC812062-B717-4506-A39D-D6C77FCE37EA}" type="slidenum">
              <a:rPr lang="de-DE" smtClean="0">
                <a:solidFill>
                  <a:prstClr val="white"/>
                </a:solidFill>
              </a:rPr>
              <a:pPr>
                <a:spcBef>
                  <a:spcPct val="0"/>
                </a:spcBef>
                <a:defRPr/>
              </a:pPr>
              <a:t>‹Nr.›</a:t>
            </a:fld>
            <a:endParaRPr lang="de-DE">
              <a:solidFill>
                <a:prstClr val="white"/>
              </a:solidFill>
            </a:endParaRPr>
          </a:p>
        </p:txBody>
      </p:sp>
      <p:pic>
        <p:nvPicPr>
          <p:cNvPr id="2050" name="Picture 2"/>
          <p:cNvPicPr>
            <a:picLocks noChangeAspect="1" noChangeArrowheads="1"/>
          </p:cNvPicPr>
          <p:nvPr/>
        </p:nvPicPr>
        <p:blipFill>
          <a:blip r:embed="rId12" cstate="print"/>
          <a:srcRect t="15085" b="16649"/>
          <a:stretch>
            <a:fillRect/>
          </a:stretch>
        </p:blipFill>
        <p:spPr bwMode="auto">
          <a:xfrm>
            <a:off x="3612657" y="6449431"/>
            <a:ext cx="1918693" cy="382798"/>
          </a:xfrm>
          <a:prstGeom prst="rect">
            <a:avLst/>
          </a:prstGeom>
          <a:noFill/>
          <a:ln w="9525">
            <a:noFill/>
            <a:miter lim="800000"/>
            <a:headEnd/>
            <a:tailEnd/>
          </a:ln>
        </p:spPr>
      </p:pic>
      <p:sp>
        <p:nvSpPr>
          <p:cNvPr id="12" name="TextBox 11"/>
          <p:cNvSpPr txBox="1"/>
          <p:nvPr/>
        </p:nvSpPr>
        <p:spPr>
          <a:xfrm>
            <a:off x="12879" y="6389071"/>
            <a:ext cx="2446986" cy="276999"/>
          </a:xfrm>
          <a:prstGeom prst="rect">
            <a:avLst/>
          </a:prstGeom>
          <a:noFill/>
        </p:spPr>
        <p:txBody>
          <a:bodyPr wrap="square" rtlCol="0">
            <a:spAutoFit/>
          </a:bodyPr>
          <a:lstStyle/>
          <a:p>
            <a:pPr algn="l">
              <a:spcBef>
                <a:spcPts val="0"/>
              </a:spcBef>
            </a:pPr>
            <a:r>
              <a:rPr lang="en-US" sz="1200" b="1" dirty="0">
                <a:solidFill>
                  <a:schemeClr val="bg1"/>
                </a:solidFill>
                <a:latin typeface="+mn-lt"/>
              </a:rPr>
              <a:t>Prof. Dr. -</a:t>
            </a:r>
            <a:r>
              <a:rPr lang="en-US" sz="1200" b="1" dirty="0" err="1">
                <a:solidFill>
                  <a:schemeClr val="bg1"/>
                </a:solidFill>
                <a:latin typeface="+mn-lt"/>
              </a:rPr>
              <a:t>Ing</a:t>
            </a:r>
            <a:r>
              <a:rPr lang="en-US" sz="1200" b="1" dirty="0">
                <a:solidFill>
                  <a:schemeClr val="bg1"/>
                </a:solidFill>
                <a:latin typeface="+mn-lt"/>
              </a:rPr>
              <a:t>.</a:t>
            </a:r>
            <a:r>
              <a:rPr lang="en-US" sz="1200" b="1" baseline="0" dirty="0">
                <a:solidFill>
                  <a:schemeClr val="bg1"/>
                </a:solidFill>
                <a:latin typeface="+mn-lt"/>
              </a:rPr>
              <a:t> </a:t>
            </a:r>
            <a:r>
              <a:rPr lang="en-US" sz="1200" b="1" baseline="0" dirty="0" err="1">
                <a:solidFill>
                  <a:schemeClr val="bg1"/>
                </a:solidFill>
                <a:latin typeface="+mn-lt"/>
              </a:rPr>
              <a:t>Jörg</a:t>
            </a:r>
            <a:r>
              <a:rPr lang="en-US" sz="1200" b="1" baseline="0" dirty="0">
                <a:solidFill>
                  <a:schemeClr val="bg1"/>
                </a:solidFill>
                <a:latin typeface="+mn-lt"/>
              </a:rPr>
              <a:t> W. Fischer</a:t>
            </a:r>
            <a:endParaRPr lang="en-US" sz="1200" b="1" dirty="0">
              <a:solidFill>
                <a:schemeClr val="bg1"/>
              </a:solidFill>
              <a:latin typeface="+mn-lt"/>
            </a:endParaRPr>
          </a:p>
        </p:txBody>
      </p:sp>
      <p:sp>
        <p:nvSpPr>
          <p:cNvPr id="13" name="TextBox 12"/>
          <p:cNvSpPr txBox="1"/>
          <p:nvPr/>
        </p:nvSpPr>
        <p:spPr>
          <a:xfrm>
            <a:off x="37555" y="6590710"/>
            <a:ext cx="2241997" cy="276999"/>
          </a:xfrm>
          <a:prstGeom prst="rect">
            <a:avLst/>
          </a:prstGeom>
          <a:noFill/>
        </p:spPr>
        <p:txBody>
          <a:bodyPr wrap="square" rtlCol="0">
            <a:spAutoFit/>
          </a:bodyPr>
          <a:lstStyle/>
          <a:p>
            <a:pPr algn="l">
              <a:spcBef>
                <a:spcPts val="0"/>
              </a:spcBef>
            </a:pPr>
            <a:r>
              <a:rPr lang="en-US" sz="1200" b="1" dirty="0">
                <a:solidFill>
                  <a:schemeClr val="bg1"/>
                </a:solidFill>
                <a:latin typeface="+mn-lt"/>
              </a:rPr>
              <a:t>Coached Student Yi Fei Lim</a:t>
            </a:r>
          </a:p>
        </p:txBody>
      </p:sp>
    </p:spTree>
    <p:extLst>
      <p:ext uri="{BB962C8B-B14F-4D97-AF65-F5344CB8AC3E}">
        <p14:creationId xmlns:p14="http://schemas.microsoft.com/office/powerpoint/2010/main" val="856355715"/>
      </p:ext>
    </p:extLst>
  </p:cSld>
  <p:clrMap bg1="lt1" tx1="dk1" bg2="lt2" tx2="dk2" accent1="accent1" accent2="accent2" accent3="accent3" accent4="accent4" accent5="accent5" accent6="accent6" hlink="hlink" folHlink="folHlink"/>
  <p:sldLayoutIdLst>
    <p:sldLayoutId id="2147483752" r:id="rId1"/>
    <p:sldLayoutId id="2147483753" r:id="rId2"/>
    <p:sldLayoutId id="2147483754" r:id="rId3"/>
    <p:sldLayoutId id="2147483755" r:id="rId4"/>
    <p:sldLayoutId id="2147483756" r:id="rId5"/>
    <p:sldLayoutId id="2147483757" r:id="rId6"/>
    <p:sldLayoutId id="2147483758" r:id="rId7"/>
    <p:sldLayoutId id="2147483759" r:id="rId8"/>
    <p:sldLayoutId id="2147483760" r:id="rId9"/>
  </p:sldLayoutIdLst>
  <p:transition>
    <p:strips dir="ru"/>
  </p:transition>
  <p:hf hdr="0" ftr="0" dt="0"/>
  <p:txStyles>
    <p:titleStyle>
      <a:lvl1pPr algn="l" rtl="0" eaLnBrk="1" fontAlgn="base" hangingPunct="1">
        <a:spcBef>
          <a:spcPct val="0"/>
        </a:spcBef>
        <a:spcAft>
          <a:spcPct val="0"/>
        </a:spcAft>
        <a:defRPr sz="1600" b="1">
          <a:solidFill>
            <a:schemeClr val="tx1"/>
          </a:solidFill>
          <a:latin typeface="+mj-lt"/>
          <a:ea typeface="+mj-ea"/>
          <a:cs typeface="+mj-cs"/>
        </a:defRPr>
      </a:lvl1pPr>
      <a:lvl2pPr algn="l" rtl="0" eaLnBrk="1" fontAlgn="base" hangingPunct="1">
        <a:spcBef>
          <a:spcPct val="0"/>
        </a:spcBef>
        <a:spcAft>
          <a:spcPct val="0"/>
        </a:spcAft>
        <a:defRPr sz="1200" b="1">
          <a:solidFill>
            <a:schemeClr val="tx1"/>
          </a:solidFill>
          <a:latin typeface="Arial" pitchFamily="34" charset="0"/>
          <a:cs typeface="Times New Roman" pitchFamily="18" charset="0"/>
        </a:defRPr>
      </a:lvl2pPr>
      <a:lvl3pPr algn="l" rtl="0" eaLnBrk="1" fontAlgn="base" hangingPunct="1">
        <a:spcBef>
          <a:spcPct val="0"/>
        </a:spcBef>
        <a:spcAft>
          <a:spcPct val="0"/>
        </a:spcAft>
        <a:defRPr sz="1200" b="1">
          <a:solidFill>
            <a:schemeClr val="tx1"/>
          </a:solidFill>
          <a:latin typeface="Arial" pitchFamily="34" charset="0"/>
          <a:cs typeface="Times New Roman" pitchFamily="18" charset="0"/>
        </a:defRPr>
      </a:lvl3pPr>
      <a:lvl4pPr algn="l" rtl="0" eaLnBrk="1" fontAlgn="base" hangingPunct="1">
        <a:spcBef>
          <a:spcPct val="0"/>
        </a:spcBef>
        <a:spcAft>
          <a:spcPct val="0"/>
        </a:spcAft>
        <a:defRPr sz="1200" b="1">
          <a:solidFill>
            <a:schemeClr val="tx1"/>
          </a:solidFill>
          <a:latin typeface="Arial" pitchFamily="34" charset="0"/>
          <a:cs typeface="Times New Roman" pitchFamily="18" charset="0"/>
        </a:defRPr>
      </a:lvl4pPr>
      <a:lvl5pPr algn="l" rtl="0" eaLnBrk="1" fontAlgn="base" hangingPunct="1">
        <a:spcBef>
          <a:spcPct val="0"/>
        </a:spcBef>
        <a:spcAft>
          <a:spcPct val="0"/>
        </a:spcAft>
        <a:defRPr sz="1200" b="1">
          <a:solidFill>
            <a:schemeClr val="tx1"/>
          </a:solidFill>
          <a:latin typeface="Arial" pitchFamily="34" charset="0"/>
          <a:cs typeface="Times New Roman" pitchFamily="18" charset="0"/>
        </a:defRPr>
      </a:lvl5pPr>
      <a:lvl6pPr marL="342900" algn="l" rtl="0" eaLnBrk="1" fontAlgn="base" hangingPunct="1">
        <a:spcBef>
          <a:spcPct val="0"/>
        </a:spcBef>
        <a:spcAft>
          <a:spcPct val="0"/>
        </a:spcAft>
        <a:defRPr sz="1200" b="1">
          <a:solidFill>
            <a:srgbClr val="00A693"/>
          </a:solidFill>
          <a:latin typeface="Arial" pitchFamily="34" charset="0"/>
          <a:cs typeface="Times New Roman" pitchFamily="18" charset="0"/>
        </a:defRPr>
      </a:lvl6pPr>
      <a:lvl7pPr marL="685800" algn="l" rtl="0" eaLnBrk="1" fontAlgn="base" hangingPunct="1">
        <a:spcBef>
          <a:spcPct val="0"/>
        </a:spcBef>
        <a:spcAft>
          <a:spcPct val="0"/>
        </a:spcAft>
        <a:defRPr sz="1200" b="1">
          <a:solidFill>
            <a:srgbClr val="00A693"/>
          </a:solidFill>
          <a:latin typeface="Arial" pitchFamily="34" charset="0"/>
          <a:cs typeface="Times New Roman" pitchFamily="18" charset="0"/>
        </a:defRPr>
      </a:lvl7pPr>
      <a:lvl8pPr marL="1028700" algn="l" rtl="0" eaLnBrk="1" fontAlgn="base" hangingPunct="1">
        <a:spcBef>
          <a:spcPct val="0"/>
        </a:spcBef>
        <a:spcAft>
          <a:spcPct val="0"/>
        </a:spcAft>
        <a:defRPr sz="1200" b="1">
          <a:solidFill>
            <a:srgbClr val="00A693"/>
          </a:solidFill>
          <a:latin typeface="Arial" pitchFamily="34" charset="0"/>
          <a:cs typeface="Times New Roman" pitchFamily="18" charset="0"/>
        </a:defRPr>
      </a:lvl8pPr>
      <a:lvl9pPr marL="1371600" algn="l" rtl="0" eaLnBrk="1" fontAlgn="base" hangingPunct="1">
        <a:spcBef>
          <a:spcPct val="0"/>
        </a:spcBef>
        <a:spcAft>
          <a:spcPct val="0"/>
        </a:spcAft>
        <a:defRPr sz="1200" b="1">
          <a:solidFill>
            <a:srgbClr val="00A693"/>
          </a:solidFill>
          <a:latin typeface="Arial" pitchFamily="34" charset="0"/>
          <a:cs typeface="Times New Roman" pitchFamily="18" charset="0"/>
        </a:defRPr>
      </a:lvl9pPr>
    </p:titleStyle>
    <p:bodyStyle>
      <a:lvl1pPr marL="257175" indent="-257175" algn="l" rtl="0" eaLnBrk="1" fontAlgn="base" hangingPunct="1">
        <a:spcBef>
          <a:spcPct val="20000"/>
        </a:spcBef>
        <a:spcAft>
          <a:spcPct val="0"/>
        </a:spcAft>
        <a:buChar char="•"/>
        <a:defRPr sz="1500">
          <a:solidFill>
            <a:schemeClr val="tx1"/>
          </a:solidFill>
          <a:latin typeface="+mn-lt"/>
          <a:ea typeface="+mn-ea"/>
          <a:cs typeface="+mn-cs"/>
        </a:defRPr>
      </a:lvl1pPr>
      <a:lvl2pPr marL="557213" indent="-214313" algn="l" rtl="0" eaLnBrk="1" fontAlgn="base" hangingPunct="1">
        <a:spcBef>
          <a:spcPct val="20000"/>
        </a:spcBef>
        <a:spcAft>
          <a:spcPct val="0"/>
        </a:spcAft>
        <a:buFont typeface="Wingdings" pitchFamily="2" charset="2"/>
        <a:buChar char="§"/>
        <a:defRPr sz="1500">
          <a:solidFill>
            <a:schemeClr val="tx1"/>
          </a:solidFill>
          <a:latin typeface="+mn-lt"/>
        </a:defRPr>
      </a:lvl2pPr>
      <a:lvl3pPr marL="857250" indent="-171450" algn="l" rtl="0" eaLnBrk="1" fontAlgn="base" hangingPunct="1">
        <a:spcBef>
          <a:spcPct val="20000"/>
        </a:spcBef>
        <a:spcAft>
          <a:spcPct val="0"/>
        </a:spcAft>
        <a:buFont typeface="Wingdings" pitchFamily="2" charset="2"/>
        <a:buChar char="§"/>
        <a:defRPr sz="1500">
          <a:solidFill>
            <a:schemeClr val="tx1"/>
          </a:solidFill>
          <a:latin typeface="+mn-lt"/>
        </a:defRPr>
      </a:lvl3pPr>
      <a:lvl4pPr marL="1200150" indent="-171450" algn="l" rtl="0" eaLnBrk="1" fontAlgn="base" hangingPunct="1">
        <a:spcBef>
          <a:spcPct val="20000"/>
        </a:spcBef>
        <a:spcAft>
          <a:spcPct val="0"/>
        </a:spcAft>
        <a:buFont typeface="Wingdings" pitchFamily="2" charset="2"/>
        <a:buChar char="§"/>
        <a:defRPr sz="1500">
          <a:solidFill>
            <a:schemeClr val="tx1"/>
          </a:solidFill>
          <a:latin typeface="+mn-lt"/>
        </a:defRPr>
      </a:lvl4pPr>
      <a:lvl5pPr marL="1543050" indent="-171450" algn="l" rtl="0" eaLnBrk="1" fontAlgn="base" hangingPunct="1">
        <a:spcBef>
          <a:spcPct val="20000"/>
        </a:spcBef>
        <a:spcAft>
          <a:spcPct val="0"/>
        </a:spcAft>
        <a:buFont typeface="Wingdings" pitchFamily="2" charset="2"/>
        <a:buChar char="§"/>
        <a:defRPr sz="1500">
          <a:solidFill>
            <a:schemeClr val="tx1"/>
          </a:solidFill>
          <a:latin typeface="+mn-lt"/>
        </a:defRPr>
      </a:lvl5pPr>
      <a:lvl6pPr marL="1885950" indent="-171450" algn="l" rtl="0" eaLnBrk="1" fontAlgn="base" hangingPunct="1">
        <a:spcBef>
          <a:spcPct val="20000"/>
        </a:spcBef>
        <a:spcAft>
          <a:spcPct val="0"/>
        </a:spcAft>
        <a:buChar char="»"/>
        <a:defRPr sz="1500">
          <a:solidFill>
            <a:schemeClr val="tx1"/>
          </a:solidFill>
          <a:latin typeface="+mn-lt"/>
        </a:defRPr>
      </a:lvl6pPr>
      <a:lvl7pPr marL="2228850" indent="-171450" algn="l" rtl="0" eaLnBrk="1" fontAlgn="base" hangingPunct="1">
        <a:spcBef>
          <a:spcPct val="20000"/>
        </a:spcBef>
        <a:spcAft>
          <a:spcPct val="0"/>
        </a:spcAft>
        <a:buChar char="»"/>
        <a:defRPr sz="1500">
          <a:solidFill>
            <a:schemeClr val="tx1"/>
          </a:solidFill>
          <a:latin typeface="+mn-lt"/>
        </a:defRPr>
      </a:lvl7pPr>
      <a:lvl8pPr marL="2571750" indent="-171450" algn="l" rtl="0" eaLnBrk="1" fontAlgn="base" hangingPunct="1">
        <a:spcBef>
          <a:spcPct val="20000"/>
        </a:spcBef>
        <a:spcAft>
          <a:spcPct val="0"/>
        </a:spcAft>
        <a:buChar char="»"/>
        <a:defRPr sz="1500">
          <a:solidFill>
            <a:schemeClr val="tx1"/>
          </a:solidFill>
          <a:latin typeface="+mn-lt"/>
        </a:defRPr>
      </a:lvl8pPr>
      <a:lvl9pPr marL="2914650" indent="-171450" algn="l" rtl="0" eaLnBrk="1" fontAlgn="base" hangingPunct="1">
        <a:spcBef>
          <a:spcPct val="20000"/>
        </a:spcBef>
        <a:spcAft>
          <a:spcPct val="0"/>
        </a:spcAft>
        <a:buChar char="»"/>
        <a:defRPr sz="1500">
          <a:solidFill>
            <a:schemeClr val="tx1"/>
          </a:solidFill>
          <a:latin typeface="+mn-lt"/>
        </a:defRPr>
      </a:lvl9pPr>
    </p:bodyStyle>
    <p:otherStyle>
      <a:defPPr>
        <a:defRPr lang="de-D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5362" name="cdtRectangle 115 Id3078"/>
          <p:cNvSpPr>
            <a:spLocks noGrp="1" noChangeArrowheads="1"/>
          </p:cNvSpPr>
          <p:nvPr>
            <p:ph type="title"/>
            <p:custDataLst>
              <p:tags r:id="rId11"/>
            </p:custDataLst>
          </p:nvPr>
        </p:nvSpPr>
        <p:spPr bwMode="auto">
          <a:xfrm>
            <a:off x="0" y="57"/>
            <a:ext cx="9144000" cy="1268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26400" tIns="396000" rIns="2124000" bIns="234000" numCol="1" anchor="b" anchorCtr="0" compatLnSpc="1">
            <a:prstTxWarp prst="textNoShape">
              <a:avLst/>
            </a:prstTxWarp>
          </a:bodyPr>
          <a:lstStyle/>
          <a:p>
            <a:pPr lvl="0"/>
            <a:r>
              <a:rPr lang="en-US" altLang="en-US"/>
              <a:t>Titelmasterformat durch Klicken bearbeiten</a:t>
            </a:r>
          </a:p>
        </p:txBody>
      </p:sp>
      <p:sp>
        <p:nvSpPr>
          <p:cNvPr id="15363" name="cdtRectangle 116 Id3079"/>
          <p:cNvSpPr>
            <a:spLocks noGrp="1" noChangeArrowheads="1"/>
          </p:cNvSpPr>
          <p:nvPr>
            <p:ph type="body" idx="1"/>
            <p:custDataLst>
              <p:tags r:id="rId12"/>
            </p:custDataLst>
          </p:nvPr>
        </p:nvSpPr>
        <p:spPr bwMode="auto">
          <a:xfrm>
            <a:off x="470081" y="1412875"/>
            <a:ext cx="6153517" cy="475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en-US"/>
              <a:t>Textmasterformat bearbeiten</a:t>
            </a:r>
          </a:p>
          <a:p>
            <a:pPr lvl="1"/>
            <a:r>
              <a:rPr lang="en-US" altLang="en-US"/>
              <a:t>Zweite Ebene</a:t>
            </a:r>
          </a:p>
          <a:p>
            <a:pPr lvl="2"/>
            <a:r>
              <a:rPr lang="en-US" altLang="en-US"/>
              <a:t>Dritte Ebene</a:t>
            </a:r>
          </a:p>
          <a:p>
            <a:pPr lvl="3"/>
            <a:r>
              <a:rPr lang="en-US" altLang="en-US"/>
              <a:t>Vierte Ebene</a:t>
            </a:r>
          </a:p>
          <a:p>
            <a:pPr lvl="4"/>
            <a:r>
              <a:rPr lang="en-US" altLang="en-US"/>
              <a:t>Fünfte Ebene</a:t>
            </a:r>
          </a:p>
        </p:txBody>
      </p:sp>
    </p:spTree>
    <p:extLst>
      <p:ext uri="{BB962C8B-B14F-4D97-AF65-F5344CB8AC3E}">
        <p14:creationId xmlns:p14="http://schemas.microsoft.com/office/powerpoint/2010/main" val="722413255"/>
      </p:ext>
    </p:extLst>
  </p:cSld>
  <p:clrMap bg1="lt1" tx1="dk1" bg2="lt2" tx2="dk2" accent1="accent1" accent2="accent2" accent3="accent3" accent4="accent4" accent5="accent5" accent6="accent6" hlink="hlink" folHlink="folHlink"/>
  <p:sldLayoutIdLst>
    <p:sldLayoutId id="2147483814" r:id="rId1"/>
    <p:sldLayoutId id="2147483815" r:id="rId2"/>
    <p:sldLayoutId id="2147483816" r:id="rId3"/>
    <p:sldLayoutId id="2147483817" r:id="rId4"/>
    <p:sldLayoutId id="2147483818" r:id="rId5"/>
    <p:sldLayoutId id="2147483819" r:id="rId6"/>
    <p:sldLayoutId id="2147483820" r:id="rId7"/>
    <p:sldLayoutId id="2147483821" r:id="rId8"/>
    <p:sldLayoutId id="2147483822" r:id="rId9"/>
  </p:sldLayoutIdLst>
  <p:hf sldNum="0" hdr="0" ftr="0" dt="0"/>
  <p:txStyles>
    <p:titleStyle>
      <a:lvl1pPr algn="l" rtl="0" eaLnBrk="0" fontAlgn="base" hangingPunct="0">
        <a:spcBef>
          <a:spcPct val="0"/>
        </a:spcBef>
        <a:spcAft>
          <a:spcPct val="0"/>
        </a:spcAft>
        <a:defRPr sz="1500" b="1">
          <a:solidFill>
            <a:srgbClr val="000000"/>
          </a:solidFill>
          <a:latin typeface="+mj-lt"/>
          <a:ea typeface="+mj-ea"/>
          <a:cs typeface="+mj-cs"/>
        </a:defRPr>
      </a:lvl1pPr>
      <a:lvl2pPr algn="l" rtl="0" eaLnBrk="0" fontAlgn="base" hangingPunct="0">
        <a:spcBef>
          <a:spcPct val="0"/>
        </a:spcBef>
        <a:spcAft>
          <a:spcPct val="0"/>
        </a:spcAft>
        <a:defRPr sz="1500" b="1">
          <a:solidFill>
            <a:srgbClr val="000000"/>
          </a:solidFill>
          <a:latin typeface="Arial" charset="0"/>
          <a:ea typeface="ＭＳ Ｐゴシック" charset="-128"/>
          <a:cs typeface="Arial" charset="0"/>
        </a:defRPr>
      </a:lvl2pPr>
      <a:lvl3pPr algn="l" rtl="0" eaLnBrk="0" fontAlgn="base" hangingPunct="0">
        <a:spcBef>
          <a:spcPct val="0"/>
        </a:spcBef>
        <a:spcAft>
          <a:spcPct val="0"/>
        </a:spcAft>
        <a:defRPr sz="1500" b="1">
          <a:solidFill>
            <a:srgbClr val="000000"/>
          </a:solidFill>
          <a:latin typeface="Arial" charset="0"/>
          <a:ea typeface="ＭＳ Ｐゴシック" charset="-128"/>
          <a:cs typeface="Arial" charset="0"/>
        </a:defRPr>
      </a:lvl3pPr>
      <a:lvl4pPr algn="l" rtl="0" eaLnBrk="0" fontAlgn="base" hangingPunct="0">
        <a:spcBef>
          <a:spcPct val="0"/>
        </a:spcBef>
        <a:spcAft>
          <a:spcPct val="0"/>
        </a:spcAft>
        <a:defRPr sz="1500" b="1">
          <a:solidFill>
            <a:srgbClr val="000000"/>
          </a:solidFill>
          <a:latin typeface="Arial" charset="0"/>
          <a:ea typeface="ＭＳ Ｐゴシック" charset="-128"/>
          <a:cs typeface="Arial" charset="0"/>
        </a:defRPr>
      </a:lvl4pPr>
      <a:lvl5pPr algn="l" rtl="0" eaLnBrk="0" fontAlgn="base" hangingPunct="0">
        <a:spcBef>
          <a:spcPct val="0"/>
        </a:spcBef>
        <a:spcAft>
          <a:spcPct val="0"/>
        </a:spcAft>
        <a:defRPr sz="1500" b="1">
          <a:solidFill>
            <a:srgbClr val="000000"/>
          </a:solidFill>
          <a:latin typeface="Arial" charset="0"/>
          <a:ea typeface="ＭＳ Ｐゴシック" charset="-128"/>
          <a:cs typeface="Arial" charset="0"/>
        </a:defRPr>
      </a:lvl5pPr>
      <a:lvl6pPr marL="342900" algn="l" rtl="0" eaLnBrk="1" fontAlgn="base" hangingPunct="1">
        <a:spcBef>
          <a:spcPct val="0"/>
        </a:spcBef>
        <a:spcAft>
          <a:spcPct val="0"/>
        </a:spcAft>
        <a:defRPr sz="1500" b="1">
          <a:solidFill>
            <a:schemeClr val="tx1"/>
          </a:solidFill>
          <a:latin typeface="Arial" charset="0"/>
          <a:ea typeface="ヒラギノ角ゴ Pro W3" charset="0"/>
        </a:defRPr>
      </a:lvl6pPr>
      <a:lvl7pPr marL="685800" algn="l" rtl="0" eaLnBrk="1" fontAlgn="base" hangingPunct="1">
        <a:spcBef>
          <a:spcPct val="0"/>
        </a:spcBef>
        <a:spcAft>
          <a:spcPct val="0"/>
        </a:spcAft>
        <a:defRPr sz="1500" b="1">
          <a:solidFill>
            <a:schemeClr val="tx1"/>
          </a:solidFill>
          <a:latin typeface="Arial" charset="0"/>
          <a:ea typeface="ヒラギノ角ゴ Pro W3" charset="0"/>
        </a:defRPr>
      </a:lvl7pPr>
      <a:lvl8pPr marL="1028700" algn="l" rtl="0" eaLnBrk="1" fontAlgn="base" hangingPunct="1">
        <a:spcBef>
          <a:spcPct val="0"/>
        </a:spcBef>
        <a:spcAft>
          <a:spcPct val="0"/>
        </a:spcAft>
        <a:defRPr sz="1500" b="1">
          <a:solidFill>
            <a:schemeClr val="tx1"/>
          </a:solidFill>
          <a:latin typeface="Arial" charset="0"/>
          <a:ea typeface="ヒラギノ角ゴ Pro W3" charset="0"/>
        </a:defRPr>
      </a:lvl8pPr>
      <a:lvl9pPr marL="1371600" algn="l" rtl="0" eaLnBrk="1" fontAlgn="base" hangingPunct="1">
        <a:spcBef>
          <a:spcPct val="0"/>
        </a:spcBef>
        <a:spcAft>
          <a:spcPct val="0"/>
        </a:spcAft>
        <a:defRPr sz="1500" b="1">
          <a:solidFill>
            <a:schemeClr val="tx1"/>
          </a:solidFill>
          <a:latin typeface="Arial" charset="0"/>
          <a:ea typeface="ヒラギノ角ゴ Pro W3" charset="0"/>
        </a:defRPr>
      </a:lvl9pPr>
    </p:titleStyle>
    <p:bodyStyle>
      <a:lvl1pPr algn="l" rtl="0" eaLnBrk="0" fontAlgn="base" hangingPunct="0">
        <a:lnSpc>
          <a:spcPct val="110000"/>
        </a:lnSpc>
        <a:spcBef>
          <a:spcPct val="0"/>
        </a:spcBef>
        <a:spcAft>
          <a:spcPct val="0"/>
        </a:spcAft>
        <a:buClr>
          <a:schemeClr val="accent1"/>
        </a:buClr>
        <a:buFont typeface="Arial" pitchFamily="34" charset="0"/>
        <a:defRPr>
          <a:solidFill>
            <a:schemeClr val="tx1"/>
          </a:solidFill>
          <a:latin typeface="+mn-lt"/>
          <a:ea typeface="+mn-ea"/>
          <a:cs typeface="+mn-cs"/>
        </a:defRPr>
      </a:lvl1pPr>
      <a:lvl2pPr marL="134541" indent="-133350" algn="l" rtl="0" eaLnBrk="0" fontAlgn="base" hangingPunct="0">
        <a:lnSpc>
          <a:spcPct val="110000"/>
        </a:lnSpc>
        <a:spcBef>
          <a:spcPct val="0"/>
        </a:spcBef>
        <a:spcAft>
          <a:spcPct val="0"/>
        </a:spcAft>
        <a:buClr>
          <a:schemeClr val="accent1"/>
        </a:buClr>
        <a:buChar char="•"/>
        <a:defRPr>
          <a:solidFill>
            <a:schemeClr val="tx1"/>
          </a:solidFill>
          <a:latin typeface="+mn-lt"/>
          <a:ea typeface="+mn-ea"/>
          <a:cs typeface="+mn-cs"/>
        </a:defRPr>
      </a:lvl2pPr>
      <a:lvl3pPr marL="269081" indent="-133350" algn="l" rtl="0" eaLnBrk="0" fontAlgn="base" hangingPunct="0">
        <a:lnSpc>
          <a:spcPct val="110000"/>
        </a:lnSpc>
        <a:spcBef>
          <a:spcPct val="0"/>
        </a:spcBef>
        <a:spcAft>
          <a:spcPct val="0"/>
        </a:spcAft>
        <a:buClr>
          <a:schemeClr val="accent1"/>
        </a:buClr>
        <a:buChar char="•"/>
        <a:defRPr>
          <a:solidFill>
            <a:schemeClr val="tx1"/>
          </a:solidFill>
          <a:latin typeface="+mn-lt"/>
          <a:ea typeface="+mn-ea"/>
          <a:cs typeface="+mn-cs"/>
        </a:defRPr>
      </a:lvl3pPr>
      <a:lvl4pPr marL="403622" indent="-133350" algn="l" rtl="0" eaLnBrk="0" fontAlgn="base" hangingPunct="0">
        <a:lnSpc>
          <a:spcPct val="110000"/>
        </a:lnSpc>
        <a:spcBef>
          <a:spcPct val="0"/>
        </a:spcBef>
        <a:spcAft>
          <a:spcPct val="0"/>
        </a:spcAft>
        <a:buClr>
          <a:schemeClr val="accent1"/>
        </a:buClr>
        <a:buChar char="•"/>
        <a:defRPr>
          <a:solidFill>
            <a:schemeClr val="tx1"/>
          </a:solidFill>
          <a:latin typeface="+mn-lt"/>
          <a:ea typeface="+mn-ea"/>
          <a:cs typeface="+mn-cs"/>
        </a:defRPr>
      </a:lvl4pPr>
      <a:lvl5pPr marL="538163" indent="-133350" algn="l" rtl="0" eaLnBrk="0" fontAlgn="base" hangingPunct="0">
        <a:lnSpc>
          <a:spcPct val="110000"/>
        </a:lnSpc>
        <a:spcBef>
          <a:spcPct val="0"/>
        </a:spcBef>
        <a:spcAft>
          <a:spcPct val="0"/>
        </a:spcAft>
        <a:buClr>
          <a:schemeClr val="accent1"/>
        </a:buClr>
        <a:buChar char="•"/>
        <a:defRPr>
          <a:solidFill>
            <a:schemeClr val="tx1"/>
          </a:solidFill>
          <a:latin typeface="+mn-lt"/>
          <a:ea typeface="+mn-ea"/>
          <a:cs typeface="+mn-cs"/>
        </a:defRPr>
      </a:lvl5pPr>
      <a:lvl6pPr marL="915591" indent="-141685"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6pPr>
      <a:lvl7pPr marL="1258491" indent="-141685"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7pPr>
      <a:lvl8pPr marL="1601391" indent="-141685"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8pPr>
      <a:lvl9pPr marL="1944291" indent="-141685"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9pPr>
    </p:bodyStyle>
    <p:otherStyle>
      <a:defPPr>
        <a:defRPr lang="de-D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r>
              <a:rPr lang="de-DE" dirty="0"/>
              <a:t>Kenntnisse bis KW32</a:t>
            </a:r>
          </a:p>
        </p:txBody>
      </p:sp>
      <p:sp>
        <p:nvSpPr>
          <p:cNvPr id="3" name="Untertitel 2"/>
          <p:cNvSpPr>
            <a:spLocks noGrp="1"/>
          </p:cNvSpPr>
          <p:nvPr>
            <p:ph type="subTitle" idx="1"/>
          </p:nvPr>
        </p:nvSpPr>
        <p:spPr/>
        <p:txBody>
          <a:bodyPr/>
          <a:lstStyle/>
          <a:p>
            <a:endParaRPr lang="de-DE"/>
          </a:p>
        </p:txBody>
      </p:sp>
    </p:spTree>
    <p:extLst>
      <p:ext uri="{BB962C8B-B14F-4D97-AF65-F5344CB8AC3E}">
        <p14:creationId xmlns:p14="http://schemas.microsoft.com/office/powerpoint/2010/main" val="2725462123"/>
      </p:ext>
    </p:extLst>
  </p:cSld>
  <p:clrMapOvr>
    <a:masterClrMapping/>
  </p:clrMapOvr>
  <p:transition>
    <p:strips dir="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8" name="Gerader Verbinder 47"/>
          <p:cNvCxnSpPr/>
          <p:nvPr/>
        </p:nvCxnSpPr>
        <p:spPr bwMode="auto">
          <a:xfrm>
            <a:off x="2172749" y="3188874"/>
            <a:ext cx="4225652" cy="1798515"/>
          </a:xfrm>
          <a:prstGeom prst="line">
            <a:avLst/>
          </a:prstGeom>
          <a:solidFill>
            <a:srgbClr val="6699FF"/>
          </a:solidFill>
          <a:ln w="12700" cap="flat" cmpd="sng" algn="ctr">
            <a:solidFill>
              <a:schemeClr val="tx1"/>
            </a:solidFill>
            <a:prstDash val="dash"/>
            <a:round/>
            <a:headEnd type="none" w="med" len="med"/>
            <a:tailEnd type="none" w="med" len="med"/>
          </a:ln>
          <a:effectLst/>
        </p:spPr>
      </p:cxnSp>
      <p:sp>
        <p:nvSpPr>
          <p:cNvPr id="2" name="Titel 1"/>
          <p:cNvSpPr>
            <a:spLocks noGrp="1"/>
          </p:cNvSpPr>
          <p:nvPr>
            <p:ph type="title"/>
          </p:nvPr>
        </p:nvSpPr>
        <p:spPr/>
        <p:txBody>
          <a:bodyPr/>
          <a:lstStyle/>
          <a:p>
            <a:r>
              <a:rPr lang="de-DE" dirty="0"/>
              <a:t>Testfälle Ergebnisse</a:t>
            </a:r>
          </a:p>
        </p:txBody>
      </p:sp>
      <p:sp>
        <p:nvSpPr>
          <p:cNvPr id="4" name="Textfeld 3"/>
          <p:cNvSpPr txBox="1"/>
          <p:nvPr/>
        </p:nvSpPr>
        <p:spPr>
          <a:xfrm>
            <a:off x="241303" y="1258432"/>
            <a:ext cx="2291781" cy="338554"/>
          </a:xfrm>
          <a:prstGeom prst="rect">
            <a:avLst/>
          </a:prstGeom>
          <a:noFill/>
        </p:spPr>
        <p:txBody>
          <a:bodyPr wrap="none" rtlCol="0">
            <a:spAutoFit/>
          </a:bodyPr>
          <a:lstStyle/>
          <a:p>
            <a:pPr algn="l">
              <a:spcBef>
                <a:spcPts val="0"/>
              </a:spcBef>
            </a:pPr>
            <a:r>
              <a:rPr lang="de-DE" sz="1600" b="1" dirty="0">
                <a:solidFill>
                  <a:schemeClr val="tx1"/>
                </a:solidFill>
                <a:latin typeface="+mn-lt"/>
              </a:rPr>
              <a:t>Fortsetzung Testfall 3</a:t>
            </a:r>
          </a:p>
        </p:txBody>
      </p:sp>
      <p:sp>
        <p:nvSpPr>
          <p:cNvPr id="5" name="Rechteck 4"/>
          <p:cNvSpPr/>
          <p:nvPr/>
        </p:nvSpPr>
        <p:spPr>
          <a:xfrm>
            <a:off x="787651" y="2811824"/>
            <a:ext cx="913407" cy="425512"/>
          </a:xfrm>
          <a:prstGeom prst="rect">
            <a:avLst/>
          </a:prstGeom>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r>
              <a:rPr lang="de-DE" sz="1600" dirty="0" err="1"/>
              <a:t>Temp</a:t>
            </a:r>
            <a:r>
              <a:rPr lang="de-DE" sz="1600" dirty="0"/>
              <a:t>. 1</a:t>
            </a:r>
          </a:p>
        </p:txBody>
      </p:sp>
      <p:sp>
        <p:nvSpPr>
          <p:cNvPr id="6" name="Rechteck 5"/>
          <p:cNvSpPr/>
          <p:nvPr/>
        </p:nvSpPr>
        <p:spPr>
          <a:xfrm>
            <a:off x="1724340" y="3583228"/>
            <a:ext cx="724277" cy="407131"/>
          </a:xfrm>
          <a:prstGeom prst="rect">
            <a:avLst/>
          </a:prstGeom>
          <a:ln>
            <a:prstDash val="dash"/>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endParaRPr lang="de-DE" sz="1600" dirty="0"/>
          </a:p>
        </p:txBody>
      </p:sp>
      <p:sp>
        <p:nvSpPr>
          <p:cNvPr id="8" name="Textfeld 7"/>
          <p:cNvSpPr txBox="1"/>
          <p:nvPr/>
        </p:nvSpPr>
        <p:spPr>
          <a:xfrm>
            <a:off x="3198126" y="4144518"/>
            <a:ext cx="699230" cy="338554"/>
          </a:xfrm>
          <a:prstGeom prst="rect">
            <a:avLst/>
          </a:prstGeom>
          <a:ln>
            <a:prstDash val="dash"/>
          </a:ln>
        </p:spPr>
        <p:style>
          <a:lnRef idx="2">
            <a:schemeClr val="accent1"/>
          </a:lnRef>
          <a:fillRef idx="1">
            <a:schemeClr val="lt1"/>
          </a:fillRef>
          <a:effectRef idx="0">
            <a:schemeClr val="accent1"/>
          </a:effectRef>
          <a:fontRef idx="minor">
            <a:schemeClr val="dk1"/>
          </a:fontRef>
        </p:style>
        <p:txBody>
          <a:bodyPr wrap="none" rtlCol="0">
            <a:spAutoFit/>
          </a:bodyPr>
          <a:lstStyle/>
          <a:p>
            <a:pPr algn="l">
              <a:spcBef>
                <a:spcPts val="0"/>
              </a:spcBef>
            </a:pPr>
            <a:r>
              <a:rPr lang="de-DE" sz="1600" dirty="0">
                <a:solidFill>
                  <a:schemeClr val="tx1"/>
                </a:solidFill>
                <a:latin typeface="+mn-lt"/>
              </a:rPr>
              <a:t>(ID 1)</a:t>
            </a:r>
          </a:p>
        </p:txBody>
      </p:sp>
      <p:sp>
        <p:nvSpPr>
          <p:cNvPr id="9" name="Textfeld 8"/>
          <p:cNvSpPr txBox="1"/>
          <p:nvPr/>
        </p:nvSpPr>
        <p:spPr>
          <a:xfrm>
            <a:off x="3169929" y="5507012"/>
            <a:ext cx="699230" cy="338554"/>
          </a:xfrm>
          <a:prstGeom prst="rect">
            <a:avLst/>
          </a:prstGeom>
          <a:ln>
            <a:prstDash val="dash"/>
          </a:ln>
        </p:spPr>
        <p:style>
          <a:lnRef idx="2">
            <a:schemeClr val="accent1"/>
          </a:lnRef>
          <a:fillRef idx="1">
            <a:schemeClr val="lt1"/>
          </a:fillRef>
          <a:effectRef idx="0">
            <a:schemeClr val="accent1"/>
          </a:effectRef>
          <a:fontRef idx="minor">
            <a:schemeClr val="dk1"/>
          </a:fontRef>
        </p:style>
        <p:txBody>
          <a:bodyPr wrap="none" rtlCol="0">
            <a:spAutoFit/>
          </a:bodyPr>
          <a:lstStyle/>
          <a:p>
            <a:pPr algn="l">
              <a:spcBef>
                <a:spcPts val="0"/>
              </a:spcBef>
            </a:pPr>
            <a:r>
              <a:rPr lang="de-DE" sz="1600" dirty="0">
                <a:solidFill>
                  <a:schemeClr val="tx1"/>
                </a:solidFill>
                <a:latin typeface="+mn-lt"/>
              </a:rPr>
              <a:t>(ID 2)</a:t>
            </a:r>
          </a:p>
        </p:txBody>
      </p:sp>
      <p:sp>
        <p:nvSpPr>
          <p:cNvPr id="10" name="Rechteck 9"/>
          <p:cNvSpPr/>
          <p:nvPr/>
        </p:nvSpPr>
        <p:spPr>
          <a:xfrm>
            <a:off x="4037824" y="4107962"/>
            <a:ext cx="642796" cy="407131"/>
          </a:xfrm>
          <a:prstGeom prst="rect">
            <a:avLst/>
          </a:prstGeom>
          <a:ln>
            <a:prstDash val="dash"/>
          </a:ln>
        </p:spPr>
        <p:style>
          <a:lnRef idx="2">
            <a:schemeClr val="accent3"/>
          </a:lnRef>
          <a:fillRef idx="1">
            <a:schemeClr val="lt1"/>
          </a:fillRef>
          <a:effectRef idx="0">
            <a:schemeClr val="accent3"/>
          </a:effectRef>
          <a:fontRef idx="minor">
            <a:schemeClr val="dk1"/>
          </a:fontRef>
        </p:style>
        <p:txBody>
          <a:bodyPr wrap="none" rtlCol="0" anchor="ctr">
            <a:noAutofit/>
          </a:bodyPr>
          <a:lstStyle/>
          <a:p>
            <a:pPr algn="l"/>
            <a:r>
              <a:rPr lang="de-DE" sz="1600" dirty="0"/>
              <a:t>SK 1</a:t>
            </a:r>
          </a:p>
        </p:txBody>
      </p:sp>
      <p:sp>
        <p:nvSpPr>
          <p:cNvPr id="11" name="Rechteck 10"/>
          <p:cNvSpPr/>
          <p:nvPr/>
        </p:nvSpPr>
        <p:spPr>
          <a:xfrm>
            <a:off x="4037824" y="5472724"/>
            <a:ext cx="642796" cy="407131"/>
          </a:xfrm>
          <a:prstGeom prst="rect">
            <a:avLst/>
          </a:prstGeom>
          <a:ln>
            <a:prstDash val="dash"/>
          </a:ln>
        </p:spPr>
        <p:style>
          <a:lnRef idx="2">
            <a:schemeClr val="accent3"/>
          </a:lnRef>
          <a:fillRef idx="1">
            <a:schemeClr val="lt1"/>
          </a:fillRef>
          <a:effectRef idx="0">
            <a:schemeClr val="accent3"/>
          </a:effectRef>
          <a:fontRef idx="minor">
            <a:schemeClr val="dk1"/>
          </a:fontRef>
        </p:style>
        <p:txBody>
          <a:bodyPr wrap="none" rtlCol="0" anchor="ctr">
            <a:noAutofit/>
          </a:bodyPr>
          <a:lstStyle/>
          <a:p>
            <a:pPr algn="l"/>
            <a:r>
              <a:rPr lang="de-DE" sz="1600" dirty="0"/>
              <a:t>SK 2</a:t>
            </a:r>
          </a:p>
        </p:txBody>
      </p:sp>
      <p:sp>
        <p:nvSpPr>
          <p:cNvPr id="12" name="Rechteck 11"/>
          <p:cNvSpPr/>
          <p:nvPr/>
        </p:nvSpPr>
        <p:spPr>
          <a:xfrm>
            <a:off x="2262261" y="2002864"/>
            <a:ext cx="724277" cy="407131"/>
          </a:xfrm>
          <a:prstGeom prst="rect">
            <a:avLst/>
          </a:prstGeom>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r>
              <a:rPr lang="de-DE" sz="1600" dirty="0"/>
              <a:t>Teil A</a:t>
            </a:r>
          </a:p>
        </p:txBody>
      </p:sp>
      <p:sp>
        <p:nvSpPr>
          <p:cNvPr id="13" name="Rechteck 12"/>
          <p:cNvSpPr/>
          <p:nvPr/>
        </p:nvSpPr>
        <p:spPr>
          <a:xfrm>
            <a:off x="3468062" y="1836867"/>
            <a:ext cx="673705" cy="408094"/>
          </a:xfrm>
          <a:prstGeom prst="rect">
            <a:avLst/>
          </a:prstGeom>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r>
              <a:rPr lang="de-DE" sz="1600" dirty="0"/>
              <a:t>*BG 1</a:t>
            </a:r>
          </a:p>
        </p:txBody>
      </p:sp>
      <p:cxnSp>
        <p:nvCxnSpPr>
          <p:cNvPr id="14" name="Gewinkelter Verbinder 13"/>
          <p:cNvCxnSpPr>
            <a:stCxn id="5" idx="2"/>
            <a:endCxn id="6" idx="1"/>
          </p:cNvCxnSpPr>
          <p:nvPr/>
        </p:nvCxnSpPr>
        <p:spPr bwMode="auto">
          <a:xfrm rot="16200000" flipH="1">
            <a:off x="1209618" y="3272072"/>
            <a:ext cx="549458" cy="479985"/>
          </a:xfrm>
          <a:prstGeom prst="bentConnector2">
            <a:avLst/>
          </a:prstGeom>
          <a:solidFill>
            <a:srgbClr val="6699FF"/>
          </a:solidFill>
          <a:ln w="12700" cap="flat" cmpd="sng" algn="ctr">
            <a:solidFill>
              <a:schemeClr val="tx1"/>
            </a:solidFill>
            <a:prstDash val="solid"/>
            <a:round/>
            <a:headEnd type="none" w="med" len="med"/>
            <a:tailEnd type="none" w="med" len="med"/>
          </a:ln>
          <a:effectLst/>
        </p:spPr>
      </p:cxnSp>
      <p:cxnSp>
        <p:nvCxnSpPr>
          <p:cNvPr id="15" name="Gewinkelter Verbinder 14"/>
          <p:cNvCxnSpPr>
            <a:stCxn id="5" idx="2"/>
            <a:endCxn id="55" idx="1"/>
          </p:cNvCxnSpPr>
          <p:nvPr/>
        </p:nvCxnSpPr>
        <p:spPr bwMode="auto">
          <a:xfrm rot="16200000" flipH="1">
            <a:off x="514532" y="3967158"/>
            <a:ext cx="1916348" cy="456703"/>
          </a:xfrm>
          <a:prstGeom prst="bentConnector2">
            <a:avLst/>
          </a:prstGeom>
          <a:solidFill>
            <a:srgbClr val="6699FF"/>
          </a:solidFill>
          <a:ln w="12700" cap="flat" cmpd="sng" algn="ctr">
            <a:solidFill>
              <a:schemeClr val="tx1"/>
            </a:solidFill>
            <a:prstDash val="solid"/>
            <a:round/>
            <a:headEnd type="none" w="med" len="med"/>
            <a:tailEnd type="none" w="med" len="med"/>
          </a:ln>
          <a:effectLst/>
        </p:spPr>
      </p:cxnSp>
      <p:cxnSp>
        <p:nvCxnSpPr>
          <p:cNvPr id="16" name="Gerader Verbinder 15"/>
          <p:cNvCxnSpPr>
            <a:stCxn id="34" idx="3"/>
            <a:endCxn id="8" idx="1"/>
          </p:cNvCxnSpPr>
          <p:nvPr/>
        </p:nvCxnSpPr>
        <p:spPr bwMode="auto">
          <a:xfrm>
            <a:off x="2986538" y="4309400"/>
            <a:ext cx="211588" cy="4395"/>
          </a:xfrm>
          <a:prstGeom prst="line">
            <a:avLst/>
          </a:prstGeom>
          <a:solidFill>
            <a:srgbClr val="6699FF"/>
          </a:solidFill>
          <a:ln w="12700" cap="flat" cmpd="sng" algn="ctr">
            <a:solidFill>
              <a:srgbClr val="FF0000"/>
            </a:solidFill>
            <a:prstDash val="dash"/>
            <a:round/>
            <a:headEnd type="none" w="med" len="med"/>
            <a:tailEnd type="none" w="med" len="med"/>
          </a:ln>
          <a:effectLst/>
        </p:spPr>
      </p:cxnSp>
      <p:cxnSp>
        <p:nvCxnSpPr>
          <p:cNvPr id="17" name="Gerader Verbinder 16"/>
          <p:cNvCxnSpPr>
            <a:stCxn id="8" idx="3"/>
            <a:endCxn id="10" idx="1"/>
          </p:cNvCxnSpPr>
          <p:nvPr/>
        </p:nvCxnSpPr>
        <p:spPr bwMode="auto">
          <a:xfrm flipV="1">
            <a:off x="3897356" y="4311528"/>
            <a:ext cx="140468" cy="2267"/>
          </a:xfrm>
          <a:prstGeom prst="line">
            <a:avLst/>
          </a:prstGeom>
          <a:solidFill>
            <a:srgbClr val="6699FF"/>
          </a:solidFill>
          <a:ln w="12700" cap="flat" cmpd="sng" algn="ctr">
            <a:solidFill>
              <a:srgbClr val="FF0000"/>
            </a:solidFill>
            <a:prstDash val="dash"/>
            <a:round/>
            <a:headEnd type="none" w="med" len="med"/>
            <a:tailEnd type="none" w="med" len="med"/>
          </a:ln>
          <a:effectLst/>
        </p:spPr>
      </p:cxnSp>
      <p:cxnSp>
        <p:nvCxnSpPr>
          <p:cNvPr id="18" name="Gerader Verbinder 17"/>
          <p:cNvCxnSpPr>
            <a:stCxn id="9" idx="3"/>
            <a:endCxn id="11" idx="1"/>
          </p:cNvCxnSpPr>
          <p:nvPr/>
        </p:nvCxnSpPr>
        <p:spPr bwMode="auto">
          <a:xfrm>
            <a:off x="3869159" y="5676289"/>
            <a:ext cx="168665" cy="1"/>
          </a:xfrm>
          <a:prstGeom prst="line">
            <a:avLst/>
          </a:prstGeom>
          <a:solidFill>
            <a:srgbClr val="6699FF"/>
          </a:solidFill>
          <a:ln w="12700" cap="flat" cmpd="sng" algn="ctr">
            <a:solidFill>
              <a:srgbClr val="FF0000"/>
            </a:solidFill>
            <a:prstDash val="dash"/>
            <a:round/>
            <a:headEnd type="none" w="med" len="med"/>
            <a:tailEnd type="none" w="med" len="med"/>
          </a:ln>
          <a:effectLst/>
        </p:spPr>
      </p:cxnSp>
      <p:cxnSp>
        <p:nvCxnSpPr>
          <p:cNvPr id="19" name="Gerader Verbinder 18"/>
          <p:cNvCxnSpPr>
            <a:stCxn id="56" idx="3"/>
            <a:endCxn id="9" idx="1"/>
          </p:cNvCxnSpPr>
          <p:nvPr/>
        </p:nvCxnSpPr>
        <p:spPr bwMode="auto">
          <a:xfrm flipV="1">
            <a:off x="2963256" y="5676289"/>
            <a:ext cx="206673" cy="1"/>
          </a:xfrm>
          <a:prstGeom prst="line">
            <a:avLst/>
          </a:prstGeom>
          <a:solidFill>
            <a:srgbClr val="6699FF"/>
          </a:solidFill>
          <a:ln w="12700" cap="flat" cmpd="sng" algn="ctr">
            <a:solidFill>
              <a:srgbClr val="FF0000"/>
            </a:solidFill>
            <a:prstDash val="dash"/>
            <a:round/>
            <a:headEnd type="none" w="med" len="med"/>
            <a:tailEnd type="none" w="med" len="med"/>
          </a:ln>
          <a:effectLst/>
        </p:spPr>
      </p:cxnSp>
      <p:cxnSp>
        <p:nvCxnSpPr>
          <p:cNvPr id="20" name="Gerade Verbindung mit Pfeil 19"/>
          <p:cNvCxnSpPr>
            <a:stCxn id="12" idx="1"/>
            <a:endCxn id="6" idx="0"/>
          </p:cNvCxnSpPr>
          <p:nvPr/>
        </p:nvCxnSpPr>
        <p:spPr bwMode="auto">
          <a:xfrm flipH="1">
            <a:off x="2086479" y="2206430"/>
            <a:ext cx="175782" cy="1376798"/>
          </a:xfrm>
          <a:prstGeom prst="straightConnector1">
            <a:avLst/>
          </a:prstGeom>
          <a:solidFill>
            <a:srgbClr val="6699FF"/>
          </a:solidFill>
          <a:ln w="12700" cap="flat" cmpd="sng" algn="ctr">
            <a:solidFill>
              <a:srgbClr val="0070C0"/>
            </a:solidFill>
            <a:prstDash val="solid"/>
            <a:round/>
            <a:headEnd type="triangle"/>
            <a:tailEnd type="triangle"/>
          </a:ln>
          <a:effectLst/>
        </p:spPr>
      </p:cxnSp>
      <p:cxnSp>
        <p:nvCxnSpPr>
          <p:cNvPr id="21" name="Gerade Verbindung mit Pfeil 20"/>
          <p:cNvCxnSpPr>
            <a:stCxn id="13" idx="1"/>
            <a:endCxn id="6" idx="0"/>
          </p:cNvCxnSpPr>
          <p:nvPr/>
        </p:nvCxnSpPr>
        <p:spPr bwMode="auto">
          <a:xfrm flipH="1">
            <a:off x="2086479" y="2040914"/>
            <a:ext cx="1381583" cy="1542314"/>
          </a:xfrm>
          <a:prstGeom prst="straightConnector1">
            <a:avLst/>
          </a:prstGeom>
          <a:solidFill>
            <a:srgbClr val="6699FF"/>
          </a:solidFill>
          <a:ln w="12700" cap="flat" cmpd="sng" algn="ctr">
            <a:solidFill>
              <a:srgbClr val="0070C0"/>
            </a:solidFill>
            <a:prstDash val="solid"/>
            <a:round/>
            <a:headEnd type="triangle"/>
            <a:tailEnd type="triangle"/>
          </a:ln>
          <a:effectLst/>
        </p:spPr>
      </p:cxnSp>
      <p:sp>
        <p:nvSpPr>
          <p:cNvPr id="22" name="Rechteck 21"/>
          <p:cNvSpPr/>
          <p:nvPr/>
        </p:nvSpPr>
        <p:spPr>
          <a:xfrm>
            <a:off x="5018220" y="4746552"/>
            <a:ext cx="642796" cy="407131"/>
          </a:xfrm>
          <a:prstGeom prst="rect">
            <a:avLst/>
          </a:prstGeom>
          <a:ln/>
        </p:spPr>
        <p:style>
          <a:lnRef idx="2">
            <a:schemeClr val="accent6"/>
          </a:lnRef>
          <a:fillRef idx="1">
            <a:schemeClr val="lt1"/>
          </a:fillRef>
          <a:effectRef idx="0">
            <a:schemeClr val="accent6"/>
          </a:effectRef>
          <a:fontRef idx="minor">
            <a:schemeClr val="dk1"/>
          </a:fontRef>
        </p:style>
        <p:txBody>
          <a:bodyPr wrap="none" rtlCol="0" anchor="ctr">
            <a:noAutofit/>
          </a:bodyPr>
          <a:lstStyle/>
          <a:p>
            <a:pPr algn="l"/>
            <a:r>
              <a:rPr lang="de-DE" sz="1600" dirty="0"/>
              <a:t>Kin. 1</a:t>
            </a:r>
          </a:p>
        </p:txBody>
      </p:sp>
      <p:cxnSp>
        <p:nvCxnSpPr>
          <p:cNvPr id="23" name="Gerader Verbinder 22"/>
          <p:cNvCxnSpPr>
            <a:stCxn id="10" idx="3"/>
            <a:endCxn id="22" idx="1"/>
          </p:cNvCxnSpPr>
          <p:nvPr/>
        </p:nvCxnSpPr>
        <p:spPr bwMode="auto">
          <a:xfrm>
            <a:off x="4680620" y="4311528"/>
            <a:ext cx="337600" cy="638590"/>
          </a:xfrm>
          <a:prstGeom prst="line">
            <a:avLst/>
          </a:prstGeom>
          <a:solidFill>
            <a:srgbClr val="6699FF"/>
          </a:solidFill>
          <a:ln w="12700" cap="flat" cmpd="sng" algn="ctr">
            <a:solidFill>
              <a:srgbClr val="FF0000"/>
            </a:solidFill>
            <a:prstDash val="dash"/>
            <a:round/>
            <a:headEnd type="none" w="med" len="med"/>
            <a:tailEnd type="none" w="med" len="med"/>
          </a:ln>
          <a:effectLst/>
        </p:spPr>
      </p:cxnSp>
      <p:cxnSp>
        <p:nvCxnSpPr>
          <p:cNvPr id="24" name="Gerader Verbinder 23"/>
          <p:cNvCxnSpPr>
            <a:stCxn id="11" idx="3"/>
            <a:endCxn id="22" idx="1"/>
          </p:cNvCxnSpPr>
          <p:nvPr/>
        </p:nvCxnSpPr>
        <p:spPr bwMode="auto">
          <a:xfrm flipV="1">
            <a:off x="4680620" y="4950118"/>
            <a:ext cx="337600" cy="726172"/>
          </a:xfrm>
          <a:prstGeom prst="line">
            <a:avLst/>
          </a:prstGeom>
          <a:solidFill>
            <a:srgbClr val="6699FF"/>
          </a:solidFill>
          <a:ln w="12700" cap="flat" cmpd="sng" algn="ctr">
            <a:solidFill>
              <a:srgbClr val="FF0000"/>
            </a:solidFill>
            <a:prstDash val="dash"/>
            <a:round/>
            <a:headEnd type="none" w="med" len="med"/>
            <a:tailEnd type="none" w="med" len="med"/>
          </a:ln>
          <a:effectLst/>
        </p:spPr>
      </p:cxnSp>
      <p:sp>
        <p:nvSpPr>
          <p:cNvPr id="25" name="Rechteck 24"/>
          <p:cNvSpPr/>
          <p:nvPr/>
        </p:nvSpPr>
        <p:spPr>
          <a:xfrm>
            <a:off x="4874178" y="3125176"/>
            <a:ext cx="699230" cy="408094"/>
          </a:xfrm>
          <a:prstGeom prst="rect">
            <a:avLst/>
          </a:prstGeom>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r>
              <a:rPr lang="de-DE" sz="1600" dirty="0"/>
              <a:t>BG 2</a:t>
            </a:r>
          </a:p>
        </p:txBody>
      </p:sp>
      <p:cxnSp>
        <p:nvCxnSpPr>
          <p:cNvPr id="26" name="Gewinkelter Verbinder 25"/>
          <p:cNvCxnSpPr>
            <a:stCxn id="25" idx="2"/>
            <a:endCxn id="27" idx="1"/>
          </p:cNvCxnSpPr>
          <p:nvPr/>
        </p:nvCxnSpPr>
        <p:spPr bwMode="auto">
          <a:xfrm rot="16200000" flipH="1">
            <a:off x="5109655" y="3647408"/>
            <a:ext cx="356956" cy="128680"/>
          </a:xfrm>
          <a:prstGeom prst="bentConnector2">
            <a:avLst/>
          </a:prstGeom>
          <a:solidFill>
            <a:srgbClr val="6699FF"/>
          </a:solidFill>
          <a:ln w="12700" cap="flat" cmpd="sng" algn="ctr">
            <a:solidFill>
              <a:schemeClr val="tx1"/>
            </a:solidFill>
            <a:prstDash val="solid"/>
            <a:round/>
            <a:headEnd type="none" w="med" len="med"/>
            <a:tailEnd type="none" w="med" len="med"/>
          </a:ln>
          <a:effectLst/>
        </p:spPr>
      </p:cxnSp>
      <p:sp>
        <p:nvSpPr>
          <p:cNvPr id="27" name="Rechteck 26"/>
          <p:cNvSpPr/>
          <p:nvPr/>
        </p:nvSpPr>
        <p:spPr>
          <a:xfrm>
            <a:off x="5352473" y="3686660"/>
            <a:ext cx="724277" cy="407131"/>
          </a:xfrm>
          <a:prstGeom prst="rect">
            <a:avLst/>
          </a:prstGeom>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r>
              <a:rPr lang="de-DE" sz="1600" dirty="0"/>
              <a:t>Teil D</a:t>
            </a:r>
          </a:p>
        </p:txBody>
      </p:sp>
      <p:sp>
        <p:nvSpPr>
          <p:cNvPr id="28" name="Textfeld 27"/>
          <p:cNvSpPr txBox="1"/>
          <p:nvPr/>
        </p:nvSpPr>
        <p:spPr>
          <a:xfrm>
            <a:off x="6263252" y="3726788"/>
            <a:ext cx="699230" cy="338554"/>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lgn="l">
              <a:spcBef>
                <a:spcPts val="0"/>
              </a:spcBef>
            </a:pPr>
            <a:r>
              <a:rPr lang="de-DE" sz="1600" dirty="0">
                <a:solidFill>
                  <a:schemeClr val="tx1"/>
                </a:solidFill>
                <a:latin typeface="+mn-lt"/>
              </a:rPr>
              <a:t>(ID 3)</a:t>
            </a:r>
          </a:p>
        </p:txBody>
      </p:sp>
      <p:sp>
        <p:nvSpPr>
          <p:cNvPr id="29" name="Rechteck 28"/>
          <p:cNvSpPr/>
          <p:nvPr/>
        </p:nvSpPr>
        <p:spPr>
          <a:xfrm>
            <a:off x="7288376" y="3696168"/>
            <a:ext cx="642796" cy="407131"/>
          </a:xfrm>
          <a:prstGeom prst="rect">
            <a:avLst/>
          </a:prstGeom>
          <a:ln/>
        </p:spPr>
        <p:style>
          <a:lnRef idx="2">
            <a:schemeClr val="accent3"/>
          </a:lnRef>
          <a:fillRef idx="1">
            <a:schemeClr val="lt1"/>
          </a:fillRef>
          <a:effectRef idx="0">
            <a:schemeClr val="accent3"/>
          </a:effectRef>
          <a:fontRef idx="minor">
            <a:schemeClr val="dk1"/>
          </a:fontRef>
        </p:style>
        <p:txBody>
          <a:bodyPr wrap="none" rtlCol="0" anchor="ctr">
            <a:noAutofit/>
          </a:bodyPr>
          <a:lstStyle/>
          <a:p>
            <a:pPr algn="l"/>
            <a:r>
              <a:rPr lang="de-DE" sz="1600" dirty="0"/>
              <a:t>SK 3</a:t>
            </a:r>
          </a:p>
        </p:txBody>
      </p:sp>
      <p:cxnSp>
        <p:nvCxnSpPr>
          <p:cNvPr id="30" name="Gerader Verbinder 29"/>
          <p:cNvCxnSpPr>
            <a:stCxn id="28" idx="3"/>
            <a:endCxn id="29" idx="1"/>
          </p:cNvCxnSpPr>
          <p:nvPr/>
        </p:nvCxnSpPr>
        <p:spPr bwMode="auto">
          <a:xfrm>
            <a:off x="6962482" y="3896065"/>
            <a:ext cx="325894" cy="3669"/>
          </a:xfrm>
          <a:prstGeom prst="line">
            <a:avLst/>
          </a:prstGeom>
          <a:solidFill>
            <a:srgbClr val="6699FF"/>
          </a:solidFill>
          <a:ln w="12700" cap="flat" cmpd="sng" algn="ctr">
            <a:solidFill>
              <a:srgbClr val="FF0000"/>
            </a:solidFill>
            <a:prstDash val="dash"/>
            <a:round/>
            <a:headEnd type="none" w="med" len="med"/>
            <a:tailEnd type="none" w="med" len="med"/>
          </a:ln>
          <a:effectLst/>
        </p:spPr>
      </p:cxnSp>
      <p:cxnSp>
        <p:nvCxnSpPr>
          <p:cNvPr id="31" name="Gerader Verbinder 30"/>
          <p:cNvCxnSpPr>
            <a:stCxn id="27" idx="3"/>
            <a:endCxn id="28" idx="1"/>
          </p:cNvCxnSpPr>
          <p:nvPr/>
        </p:nvCxnSpPr>
        <p:spPr bwMode="auto">
          <a:xfrm>
            <a:off x="6076750" y="3890226"/>
            <a:ext cx="186502" cy="5839"/>
          </a:xfrm>
          <a:prstGeom prst="line">
            <a:avLst/>
          </a:prstGeom>
          <a:solidFill>
            <a:srgbClr val="6699FF"/>
          </a:solidFill>
          <a:ln w="12700" cap="flat" cmpd="sng" algn="ctr">
            <a:solidFill>
              <a:srgbClr val="FF0000"/>
            </a:solidFill>
            <a:prstDash val="dash"/>
            <a:round/>
            <a:headEnd type="none" w="med" len="med"/>
            <a:tailEnd type="none" w="med" len="med"/>
          </a:ln>
          <a:effectLst/>
        </p:spPr>
      </p:cxnSp>
      <p:cxnSp>
        <p:nvCxnSpPr>
          <p:cNvPr id="32" name="Gerade Verbindung mit Pfeil 31"/>
          <p:cNvCxnSpPr>
            <a:stCxn id="25" idx="1"/>
            <a:endCxn id="6" idx="0"/>
          </p:cNvCxnSpPr>
          <p:nvPr/>
        </p:nvCxnSpPr>
        <p:spPr bwMode="auto">
          <a:xfrm flipH="1">
            <a:off x="2086479" y="3329223"/>
            <a:ext cx="2787699" cy="254005"/>
          </a:xfrm>
          <a:prstGeom prst="straightConnector1">
            <a:avLst/>
          </a:prstGeom>
          <a:solidFill>
            <a:srgbClr val="6699FF"/>
          </a:solidFill>
          <a:ln w="12700" cap="flat" cmpd="sng" algn="ctr">
            <a:solidFill>
              <a:srgbClr val="0070C0"/>
            </a:solidFill>
            <a:prstDash val="solid"/>
            <a:round/>
            <a:headEnd type="triangle"/>
            <a:tailEnd type="triangle"/>
          </a:ln>
          <a:effectLst/>
        </p:spPr>
      </p:cxnSp>
      <p:sp>
        <p:nvSpPr>
          <p:cNvPr id="34" name="Rechteck 33"/>
          <p:cNvSpPr/>
          <p:nvPr/>
        </p:nvSpPr>
        <p:spPr>
          <a:xfrm>
            <a:off x="2262261" y="4105834"/>
            <a:ext cx="724277" cy="407131"/>
          </a:xfrm>
          <a:prstGeom prst="rect">
            <a:avLst/>
          </a:prstGeom>
          <a:ln>
            <a:prstDash val="dash"/>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endParaRPr lang="de-DE" sz="1600" dirty="0"/>
          </a:p>
        </p:txBody>
      </p:sp>
      <p:cxnSp>
        <p:nvCxnSpPr>
          <p:cNvPr id="35" name="Gewinkelter Verbinder 34"/>
          <p:cNvCxnSpPr>
            <a:stCxn id="6" idx="2"/>
            <a:endCxn id="34" idx="1"/>
          </p:cNvCxnSpPr>
          <p:nvPr/>
        </p:nvCxnSpPr>
        <p:spPr bwMode="auto">
          <a:xfrm rot="16200000" flipH="1">
            <a:off x="2014850" y="4061988"/>
            <a:ext cx="319041" cy="175782"/>
          </a:xfrm>
          <a:prstGeom prst="bentConnector2">
            <a:avLst/>
          </a:prstGeom>
          <a:solidFill>
            <a:srgbClr val="6699FF"/>
          </a:solidFill>
          <a:ln w="12700" cap="flat" cmpd="sng" algn="ctr">
            <a:solidFill>
              <a:schemeClr val="tx1"/>
            </a:solidFill>
            <a:prstDash val="solid"/>
            <a:round/>
            <a:headEnd type="none" w="med" len="med"/>
            <a:tailEnd type="none" w="med" len="med"/>
          </a:ln>
          <a:effectLst/>
        </p:spPr>
      </p:cxnSp>
      <p:sp>
        <p:nvSpPr>
          <p:cNvPr id="55" name="Rechteck 54"/>
          <p:cNvSpPr/>
          <p:nvPr/>
        </p:nvSpPr>
        <p:spPr>
          <a:xfrm>
            <a:off x="1701058" y="4950118"/>
            <a:ext cx="724277" cy="407131"/>
          </a:xfrm>
          <a:prstGeom prst="rect">
            <a:avLst/>
          </a:prstGeom>
          <a:ln>
            <a:prstDash val="dash"/>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endParaRPr lang="de-DE" sz="1600" dirty="0"/>
          </a:p>
        </p:txBody>
      </p:sp>
      <p:sp>
        <p:nvSpPr>
          <p:cNvPr id="56" name="Rechteck 55"/>
          <p:cNvSpPr/>
          <p:nvPr/>
        </p:nvSpPr>
        <p:spPr>
          <a:xfrm>
            <a:off x="2238979" y="5472724"/>
            <a:ext cx="724277" cy="407131"/>
          </a:xfrm>
          <a:prstGeom prst="rect">
            <a:avLst/>
          </a:prstGeom>
          <a:ln>
            <a:prstDash val="dash"/>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endParaRPr lang="de-DE" sz="1600" dirty="0"/>
          </a:p>
        </p:txBody>
      </p:sp>
      <p:cxnSp>
        <p:nvCxnSpPr>
          <p:cNvPr id="57" name="Gewinkelter Verbinder 56"/>
          <p:cNvCxnSpPr>
            <a:stCxn id="55" idx="2"/>
            <a:endCxn id="56" idx="1"/>
          </p:cNvCxnSpPr>
          <p:nvPr/>
        </p:nvCxnSpPr>
        <p:spPr bwMode="auto">
          <a:xfrm rot="16200000" flipH="1">
            <a:off x="1991568" y="5428878"/>
            <a:ext cx="319041" cy="175782"/>
          </a:xfrm>
          <a:prstGeom prst="bentConnector2">
            <a:avLst/>
          </a:prstGeom>
          <a:solidFill>
            <a:srgbClr val="6699FF"/>
          </a:solidFill>
          <a:ln w="12700" cap="flat" cmpd="sng" algn="ctr">
            <a:solidFill>
              <a:schemeClr val="tx1"/>
            </a:solidFill>
            <a:prstDash val="solid"/>
            <a:round/>
            <a:headEnd type="none" w="med" len="med"/>
            <a:tailEnd type="none" w="med" len="med"/>
          </a:ln>
          <a:effectLst/>
        </p:spPr>
      </p:cxnSp>
      <p:sp>
        <p:nvSpPr>
          <p:cNvPr id="75" name="Explosion 1 74"/>
          <p:cNvSpPr/>
          <p:nvPr/>
        </p:nvSpPr>
        <p:spPr>
          <a:xfrm>
            <a:off x="3654564" y="3188874"/>
            <a:ext cx="488887" cy="515828"/>
          </a:xfrm>
          <a:prstGeom prst="irregularSeal1">
            <a:avLst/>
          </a:prstGeom>
          <a:ln/>
        </p:spPr>
        <p:style>
          <a:lnRef idx="1">
            <a:schemeClr val="accent2"/>
          </a:lnRef>
          <a:fillRef idx="3">
            <a:schemeClr val="accent2"/>
          </a:fillRef>
          <a:effectRef idx="2">
            <a:schemeClr val="accent2"/>
          </a:effectRef>
          <a:fontRef idx="minor">
            <a:schemeClr val="lt1"/>
          </a:fontRef>
        </p:style>
        <p:txBody>
          <a:bodyPr wrap="none" rtlCol="0" anchor="ctr">
            <a:noAutofit/>
          </a:bodyPr>
          <a:lstStyle/>
          <a:p>
            <a:pPr algn="l"/>
            <a:endParaRPr lang="de-DE" sz="1100" dirty="0"/>
          </a:p>
        </p:txBody>
      </p:sp>
      <p:sp>
        <p:nvSpPr>
          <p:cNvPr id="77" name="Rechteck 76"/>
          <p:cNvSpPr/>
          <p:nvPr/>
        </p:nvSpPr>
        <p:spPr>
          <a:xfrm>
            <a:off x="3963399" y="2363844"/>
            <a:ext cx="724277" cy="407131"/>
          </a:xfrm>
          <a:prstGeom prst="rect">
            <a:avLst/>
          </a:prstGeom>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r>
              <a:rPr lang="de-DE" sz="1600" dirty="0"/>
              <a:t>Teil B</a:t>
            </a:r>
          </a:p>
        </p:txBody>
      </p:sp>
      <p:sp>
        <p:nvSpPr>
          <p:cNvPr id="78" name="Textfeld 77"/>
          <p:cNvSpPr txBox="1"/>
          <p:nvPr/>
        </p:nvSpPr>
        <p:spPr>
          <a:xfrm>
            <a:off x="4874178" y="2403972"/>
            <a:ext cx="699230" cy="338554"/>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lgn="l">
              <a:spcBef>
                <a:spcPts val="0"/>
              </a:spcBef>
            </a:pPr>
            <a:r>
              <a:rPr lang="de-DE" sz="1600" dirty="0">
                <a:solidFill>
                  <a:schemeClr val="tx1"/>
                </a:solidFill>
                <a:latin typeface="+mn-lt"/>
              </a:rPr>
              <a:t>(ID 1)</a:t>
            </a:r>
          </a:p>
        </p:txBody>
      </p:sp>
      <p:sp>
        <p:nvSpPr>
          <p:cNvPr id="79" name="Rechteck 78"/>
          <p:cNvSpPr/>
          <p:nvPr/>
        </p:nvSpPr>
        <p:spPr>
          <a:xfrm>
            <a:off x="5899302" y="2373352"/>
            <a:ext cx="642796" cy="407131"/>
          </a:xfrm>
          <a:prstGeom prst="rect">
            <a:avLst/>
          </a:prstGeom>
          <a:ln/>
        </p:spPr>
        <p:style>
          <a:lnRef idx="2">
            <a:schemeClr val="accent3"/>
          </a:lnRef>
          <a:fillRef idx="1">
            <a:schemeClr val="lt1"/>
          </a:fillRef>
          <a:effectRef idx="0">
            <a:schemeClr val="accent3"/>
          </a:effectRef>
          <a:fontRef idx="minor">
            <a:schemeClr val="dk1"/>
          </a:fontRef>
        </p:style>
        <p:txBody>
          <a:bodyPr wrap="none" rtlCol="0" anchor="ctr">
            <a:noAutofit/>
          </a:bodyPr>
          <a:lstStyle/>
          <a:p>
            <a:pPr algn="l"/>
            <a:r>
              <a:rPr lang="de-DE" sz="1600" dirty="0"/>
              <a:t>SK 1</a:t>
            </a:r>
          </a:p>
        </p:txBody>
      </p:sp>
      <p:cxnSp>
        <p:nvCxnSpPr>
          <p:cNvPr id="80" name="Gerader Verbinder 79"/>
          <p:cNvCxnSpPr>
            <a:stCxn id="78" idx="3"/>
            <a:endCxn id="79" idx="1"/>
          </p:cNvCxnSpPr>
          <p:nvPr/>
        </p:nvCxnSpPr>
        <p:spPr bwMode="auto">
          <a:xfrm>
            <a:off x="5573408" y="2573249"/>
            <a:ext cx="325894" cy="3669"/>
          </a:xfrm>
          <a:prstGeom prst="line">
            <a:avLst/>
          </a:prstGeom>
          <a:solidFill>
            <a:srgbClr val="6699FF"/>
          </a:solidFill>
          <a:ln w="12700" cap="flat" cmpd="sng" algn="ctr">
            <a:solidFill>
              <a:srgbClr val="FF0000"/>
            </a:solidFill>
            <a:prstDash val="dash"/>
            <a:round/>
            <a:headEnd type="none" w="med" len="med"/>
            <a:tailEnd type="none" w="med" len="med"/>
          </a:ln>
          <a:effectLst/>
        </p:spPr>
      </p:cxnSp>
      <p:cxnSp>
        <p:nvCxnSpPr>
          <p:cNvPr id="81" name="Gerader Verbinder 80"/>
          <p:cNvCxnSpPr>
            <a:stCxn id="77" idx="3"/>
            <a:endCxn id="78" idx="1"/>
          </p:cNvCxnSpPr>
          <p:nvPr/>
        </p:nvCxnSpPr>
        <p:spPr bwMode="auto">
          <a:xfrm>
            <a:off x="4687676" y="2567410"/>
            <a:ext cx="186502" cy="5839"/>
          </a:xfrm>
          <a:prstGeom prst="line">
            <a:avLst/>
          </a:prstGeom>
          <a:solidFill>
            <a:srgbClr val="6699FF"/>
          </a:solidFill>
          <a:ln w="12700" cap="flat" cmpd="sng" algn="ctr">
            <a:solidFill>
              <a:srgbClr val="FF0000"/>
            </a:solidFill>
            <a:prstDash val="dash"/>
            <a:round/>
            <a:headEnd type="none" w="med" len="med"/>
            <a:tailEnd type="none" w="med" len="med"/>
          </a:ln>
          <a:effectLst/>
        </p:spPr>
      </p:cxnSp>
      <p:cxnSp>
        <p:nvCxnSpPr>
          <p:cNvPr id="83" name="Gewinkelter Verbinder 82"/>
          <p:cNvCxnSpPr>
            <a:stCxn id="13" idx="2"/>
            <a:endCxn id="77" idx="1"/>
          </p:cNvCxnSpPr>
          <p:nvPr/>
        </p:nvCxnSpPr>
        <p:spPr bwMode="auto">
          <a:xfrm rot="16200000" flipH="1">
            <a:off x="3722933" y="2326943"/>
            <a:ext cx="322449" cy="158484"/>
          </a:xfrm>
          <a:prstGeom prst="bentConnector2">
            <a:avLst/>
          </a:prstGeom>
          <a:solidFill>
            <a:srgbClr val="6699FF"/>
          </a:solidFill>
          <a:ln w="12700" cap="flat" cmpd="sng" algn="ctr">
            <a:solidFill>
              <a:schemeClr val="tx1"/>
            </a:solidFill>
            <a:prstDash val="solid"/>
            <a:round/>
            <a:headEnd type="none" w="med" len="med"/>
            <a:tailEnd type="none" w="med" len="med"/>
          </a:ln>
          <a:effectLst/>
        </p:spPr>
      </p:cxnSp>
      <p:sp>
        <p:nvSpPr>
          <p:cNvPr id="89" name="Explosion 1 88"/>
          <p:cNvSpPr/>
          <p:nvPr/>
        </p:nvSpPr>
        <p:spPr>
          <a:xfrm>
            <a:off x="1899977" y="2607235"/>
            <a:ext cx="488887" cy="515828"/>
          </a:xfrm>
          <a:prstGeom prst="irregularSeal1">
            <a:avLst/>
          </a:prstGeom>
          <a:ln/>
        </p:spPr>
        <p:style>
          <a:lnRef idx="1">
            <a:schemeClr val="accent2"/>
          </a:lnRef>
          <a:fillRef idx="3">
            <a:schemeClr val="accent2"/>
          </a:fillRef>
          <a:effectRef idx="2">
            <a:schemeClr val="accent2"/>
          </a:effectRef>
          <a:fontRef idx="minor">
            <a:schemeClr val="lt1"/>
          </a:fontRef>
        </p:style>
        <p:txBody>
          <a:bodyPr wrap="none" rtlCol="0" anchor="ctr">
            <a:noAutofit/>
          </a:bodyPr>
          <a:lstStyle/>
          <a:p>
            <a:pPr algn="l"/>
            <a:endParaRPr lang="de-DE" sz="1100" dirty="0"/>
          </a:p>
        </p:txBody>
      </p:sp>
      <p:sp>
        <p:nvSpPr>
          <p:cNvPr id="44" name="Textfeld 43"/>
          <p:cNvSpPr txBox="1"/>
          <p:nvPr/>
        </p:nvSpPr>
        <p:spPr>
          <a:xfrm>
            <a:off x="3537894" y="6064416"/>
            <a:ext cx="2303003" cy="338554"/>
          </a:xfrm>
          <a:prstGeom prst="rect">
            <a:avLst/>
          </a:prstGeom>
          <a:noFill/>
        </p:spPr>
        <p:txBody>
          <a:bodyPr wrap="none" rtlCol="0">
            <a:spAutoFit/>
          </a:bodyPr>
          <a:lstStyle/>
          <a:p>
            <a:pPr algn="l">
              <a:spcBef>
                <a:spcPts val="0"/>
              </a:spcBef>
            </a:pPr>
            <a:r>
              <a:rPr lang="de-DE" sz="1600" dirty="0">
                <a:solidFill>
                  <a:schemeClr val="tx1"/>
                </a:solidFill>
                <a:latin typeface="+mn-lt"/>
              </a:rPr>
              <a:t>* Erzeugt aus Template</a:t>
            </a:r>
          </a:p>
        </p:txBody>
      </p:sp>
      <p:sp>
        <p:nvSpPr>
          <p:cNvPr id="45" name="Explosion 1 44"/>
          <p:cNvSpPr/>
          <p:nvPr/>
        </p:nvSpPr>
        <p:spPr>
          <a:xfrm>
            <a:off x="277599" y="5975286"/>
            <a:ext cx="401632" cy="397954"/>
          </a:xfrm>
          <a:prstGeom prst="irregularSeal1">
            <a:avLst/>
          </a:prstGeom>
          <a:ln/>
        </p:spPr>
        <p:style>
          <a:lnRef idx="1">
            <a:schemeClr val="accent2"/>
          </a:lnRef>
          <a:fillRef idx="3">
            <a:schemeClr val="accent2"/>
          </a:fillRef>
          <a:effectRef idx="2">
            <a:schemeClr val="accent2"/>
          </a:effectRef>
          <a:fontRef idx="minor">
            <a:schemeClr val="lt1"/>
          </a:fontRef>
        </p:style>
        <p:txBody>
          <a:bodyPr wrap="none" rtlCol="0" anchor="ctr">
            <a:noAutofit/>
          </a:bodyPr>
          <a:lstStyle/>
          <a:p>
            <a:pPr algn="l"/>
            <a:endParaRPr lang="de-DE" sz="1100" dirty="0"/>
          </a:p>
        </p:txBody>
      </p:sp>
      <p:sp>
        <p:nvSpPr>
          <p:cNvPr id="46" name="Textfeld 45"/>
          <p:cNvSpPr txBox="1"/>
          <p:nvPr/>
        </p:nvSpPr>
        <p:spPr>
          <a:xfrm>
            <a:off x="611784" y="6056460"/>
            <a:ext cx="3025059" cy="338554"/>
          </a:xfrm>
          <a:prstGeom prst="rect">
            <a:avLst/>
          </a:prstGeom>
          <a:noFill/>
        </p:spPr>
        <p:txBody>
          <a:bodyPr wrap="none" rtlCol="0">
            <a:spAutoFit/>
          </a:bodyPr>
          <a:lstStyle/>
          <a:p>
            <a:pPr algn="l">
              <a:spcBef>
                <a:spcPts val="0"/>
              </a:spcBef>
            </a:pPr>
            <a:r>
              <a:rPr lang="de-DE" sz="1600" dirty="0">
                <a:solidFill>
                  <a:schemeClr val="tx1"/>
                </a:solidFill>
                <a:latin typeface="+mn-lt"/>
              </a:rPr>
              <a:t>:</a:t>
            </a:r>
            <a:r>
              <a:rPr lang="de-DE" sz="1600" dirty="0" err="1">
                <a:solidFill>
                  <a:schemeClr val="tx1"/>
                </a:solidFill>
                <a:latin typeface="+mn-lt"/>
              </a:rPr>
              <a:t>kin</a:t>
            </a:r>
            <a:r>
              <a:rPr lang="de-DE" sz="1600" dirty="0">
                <a:solidFill>
                  <a:schemeClr val="tx1"/>
                </a:solidFill>
                <a:latin typeface="+mn-lt"/>
              </a:rPr>
              <a:t>. Verknüpfung geht verloren</a:t>
            </a:r>
          </a:p>
        </p:txBody>
      </p:sp>
      <p:sp>
        <p:nvSpPr>
          <p:cNvPr id="3" name="Foliennummernplatzhalter 2"/>
          <p:cNvSpPr>
            <a:spLocks noGrp="1"/>
          </p:cNvSpPr>
          <p:nvPr>
            <p:ph type="sldNum" sz="quarter" idx="10"/>
          </p:nvPr>
        </p:nvSpPr>
        <p:spPr/>
        <p:txBody>
          <a:bodyPr/>
          <a:lstStyle/>
          <a:p>
            <a:fld id="{A9D39160-6622-4657-899B-E48054115A88}" type="slidenum">
              <a:rPr lang="de-DE" smtClean="0"/>
              <a:t>10</a:t>
            </a:fld>
            <a:endParaRPr lang="de-DE"/>
          </a:p>
        </p:txBody>
      </p:sp>
      <p:cxnSp>
        <p:nvCxnSpPr>
          <p:cNvPr id="49" name="Gerader Verbinder 48"/>
          <p:cNvCxnSpPr/>
          <p:nvPr/>
        </p:nvCxnSpPr>
        <p:spPr bwMode="auto">
          <a:xfrm>
            <a:off x="4233100" y="3355387"/>
            <a:ext cx="2165301" cy="1632002"/>
          </a:xfrm>
          <a:prstGeom prst="line">
            <a:avLst/>
          </a:prstGeom>
          <a:solidFill>
            <a:srgbClr val="6699FF"/>
          </a:solidFill>
          <a:ln w="12700" cap="flat" cmpd="sng" algn="ctr">
            <a:solidFill>
              <a:schemeClr val="tx1"/>
            </a:solidFill>
            <a:prstDash val="dash"/>
            <a:round/>
            <a:headEnd type="none" w="med" len="med"/>
            <a:tailEnd type="none" w="med" len="med"/>
          </a:ln>
          <a:effectLst/>
        </p:spPr>
      </p:cxnSp>
      <p:sp>
        <p:nvSpPr>
          <p:cNvPr id="50" name="Textfeld 49"/>
          <p:cNvSpPr txBox="1"/>
          <p:nvPr/>
        </p:nvSpPr>
        <p:spPr>
          <a:xfrm>
            <a:off x="6112129" y="4923583"/>
            <a:ext cx="2778822" cy="830997"/>
          </a:xfrm>
          <a:prstGeom prst="rect">
            <a:avLst/>
          </a:prstGeom>
          <a:noFill/>
        </p:spPr>
        <p:txBody>
          <a:bodyPr wrap="square" rtlCol="0">
            <a:spAutoFit/>
          </a:bodyPr>
          <a:lstStyle/>
          <a:p>
            <a:pPr algn="l">
              <a:spcBef>
                <a:spcPts val="0"/>
              </a:spcBef>
            </a:pPr>
            <a:r>
              <a:rPr lang="de-DE" sz="1600" dirty="0">
                <a:solidFill>
                  <a:schemeClr val="tx1"/>
                </a:solidFill>
                <a:latin typeface="+mn-lt"/>
              </a:rPr>
              <a:t>Beim Ersetzen verliert die Kinematik ihre Verknüpfung mit der Komponente</a:t>
            </a:r>
          </a:p>
        </p:txBody>
      </p:sp>
      <p:sp>
        <p:nvSpPr>
          <p:cNvPr id="51" name="Textfeld 50"/>
          <p:cNvSpPr txBox="1"/>
          <p:nvPr/>
        </p:nvSpPr>
        <p:spPr>
          <a:xfrm>
            <a:off x="7334375" y="1487908"/>
            <a:ext cx="1912599" cy="1569660"/>
          </a:xfrm>
          <a:prstGeom prst="rect">
            <a:avLst/>
          </a:prstGeom>
          <a:noFill/>
        </p:spPr>
        <p:txBody>
          <a:bodyPr wrap="square" rtlCol="0">
            <a:spAutoFit/>
          </a:bodyPr>
          <a:lstStyle/>
          <a:p>
            <a:pPr algn="l">
              <a:spcBef>
                <a:spcPts val="0"/>
              </a:spcBef>
            </a:pPr>
            <a:r>
              <a:rPr lang="de-DE" sz="1600" dirty="0">
                <a:solidFill>
                  <a:schemeClr val="tx1"/>
                </a:solidFill>
                <a:latin typeface="+mn-lt"/>
              </a:rPr>
              <a:t>Komponente verliert nicht ihre Kinematik, wenn sie aus dem Template erzeugt wird</a:t>
            </a:r>
          </a:p>
        </p:txBody>
      </p:sp>
      <p:cxnSp>
        <p:nvCxnSpPr>
          <p:cNvPr id="52" name="Gerader Verbinder 51"/>
          <p:cNvCxnSpPr/>
          <p:nvPr/>
        </p:nvCxnSpPr>
        <p:spPr bwMode="auto">
          <a:xfrm flipV="1">
            <a:off x="3061982" y="1808344"/>
            <a:ext cx="4269180" cy="683186"/>
          </a:xfrm>
          <a:prstGeom prst="line">
            <a:avLst/>
          </a:prstGeom>
          <a:solidFill>
            <a:srgbClr val="6699FF"/>
          </a:solidFill>
          <a:ln w="12700" cap="flat" cmpd="sng" algn="ctr">
            <a:solidFill>
              <a:schemeClr val="tx1"/>
            </a:solidFill>
            <a:prstDash val="dash"/>
            <a:round/>
            <a:headEnd type="none" w="med" len="med"/>
            <a:tailEnd type="none" w="med" len="med"/>
          </a:ln>
          <a:effectLst/>
        </p:spPr>
      </p:cxnSp>
    </p:spTree>
    <p:extLst>
      <p:ext uri="{BB962C8B-B14F-4D97-AF65-F5344CB8AC3E}">
        <p14:creationId xmlns:p14="http://schemas.microsoft.com/office/powerpoint/2010/main" val="2041085505"/>
      </p:ext>
    </p:extLst>
  </p:cSld>
  <p:clrMapOvr>
    <a:masterClrMapping/>
  </p:clrMapOvr>
  <p:transition>
    <p:strips dir="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0" name="Gerader Verbinder 139"/>
          <p:cNvCxnSpPr>
            <a:stCxn id="40" idx="1"/>
          </p:cNvCxnSpPr>
          <p:nvPr/>
        </p:nvCxnSpPr>
        <p:spPr bwMode="auto">
          <a:xfrm flipH="1" flipV="1">
            <a:off x="5007407" y="2854298"/>
            <a:ext cx="2550418" cy="171973"/>
          </a:xfrm>
          <a:prstGeom prst="line">
            <a:avLst/>
          </a:prstGeom>
          <a:solidFill>
            <a:srgbClr val="6699FF"/>
          </a:solidFill>
          <a:ln w="12700" cap="flat" cmpd="sng" algn="ctr">
            <a:solidFill>
              <a:srgbClr val="0070C0"/>
            </a:solidFill>
            <a:prstDash val="sysDash"/>
            <a:round/>
            <a:headEnd type="none" w="med" len="med"/>
            <a:tailEnd type="none" w="med" len="med"/>
          </a:ln>
          <a:effectLst/>
        </p:spPr>
      </p:cxnSp>
      <p:cxnSp>
        <p:nvCxnSpPr>
          <p:cNvPr id="151" name="Gerader Verbinder 150"/>
          <p:cNvCxnSpPr>
            <a:stCxn id="40" idx="1"/>
            <a:endCxn id="35" idx="3"/>
          </p:cNvCxnSpPr>
          <p:nvPr/>
        </p:nvCxnSpPr>
        <p:spPr bwMode="auto">
          <a:xfrm flipH="1">
            <a:off x="5147046" y="3026271"/>
            <a:ext cx="2410779" cy="1502139"/>
          </a:xfrm>
          <a:prstGeom prst="line">
            <a:avLst/>
          </a:prstGeom>
          <a:solidFill>
            <a:srgbClr val="6699FF"/>
          </a:solidFill>
          <a:ln w="12700" cap="flat" cmpd="sng" algn="ctr">
            <a:solidFill>
              <a:srgbClr val="0070C0"/>
            </a:solidFill>
            <a:prstDash val="sysDash"/>
            <a:round/>
            <a:headEnd type="none" w="med" len="med"/>
            <a:tailEnd type="none" w="med" len="med"/>
          </a:ln>
          <a:effectLst/>
        </p:spPr>
      </p:cxnSp>
      <p:cxnSp>
        <p:nvCxnSpPr>
          <p:cNvPr id="82" name="Gerader Verbinder 81"/>
          <p:cNvCxnSpPr>
            <a:stCxn id="39" idx="1"/>
            <a:endCxn id="6" idx="3"/>
          </p:cNvCxnSpPr>
          <p:nvPr/>
        </p:nvCxnSpPr>
        <p:spPr bwMode="auto">
          <a:xfrm flipH="1">
            <a:off x="2145600" y="3777340"/>
            <a:ext cx="3658869" cy="95064"/>
          </a:xfrm>
          <a:prstGeom prst="line">
            <a:avLst/>
          </a:prstGeom>
          <a:solidFill>
            <a:srgbClr val="6699FF"/>
          </a:solidFill>
          <a:ln w="12700" cap="flat" cmpd="sng" algn="ctr">
            <a:solidFill>
              <a:srgbClr val="FFC000"/>
            </a:solidFill>
            <a:prstDash val="solid"/>
            <a:round/>
            <a:headEnd type="none" w="med" len="med"/>
            <a:tailEnd type="arrow" w="med" len="med"/>
          </a:ln>
          <a:effectLst/>
        </p:spPr>
      </p:cxnSp>
      <p:sp>
        <p:nvSpPr>
          <p:cNvPr id="2" name="Titel 1"/>
          <p:cNvSpPr>
            <a:spLocks noGrp="1"/>
          </p:cNvSpPr>
          <p:nvPr>
            <p:ph type="title"/>
          </p:nvPr>
        </p:nvSpPr>
        <p:spPr/>
        <p:txBody>
          <a:bodyPr/>
          <a:lstStyle/>
          <a:p>
            <a:r>
              <a:rPr lang="de-DE" dirty="0"/>
              <a:t>Verknüpfungen der Physik-Elemente</a:t>
            </a:r>
          </a:p>
        </p:txBody>
      </p:sp>
      <p:sp>
        <p:nvSpPr>
          <p:cNvPr id="4" name="Rechteck 3"/>
          <p:cNvSpPr/>
          <p:nvPr/>
        </p:nvSpPr>
        <p:spPr>
          <a:xfrm>
            <a:off x="241303" y="2233794"/>
            <a:ext cx="1283516" cy="528505"/>
          </a:xfrm>
          <a:prstGeom prst="rect">
            <a:avLst/>
          </a:prstGeom>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r>
              <a:rPr lang="de-DE" sz="1600" dirty="0"/>
              <a:t>Baugruppen</a:t>
            </a:r>
          </a:p>
        </p:txBody>
      </p:sp>
      <p:sp>
        <p:nvSpPr>
          <p:cNvPr id="5" name="Rechteck 4"/>
          <p:cNvSpPr/>
          <p:nvPr/>
        </p:nvSpPr>
        <p:spPr>
          <a:xfrm>
            <a:off x="996306" y="3026338"/>
            <a:ext cx="520120" cy="453005"/>
          </a:xfrm>
          <a:prstGeom prst="rect">
            <a:avLst/>
          </a:prstGeom>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r>
              <a:rPr lang="de-DE" sz="1400" dirty="0"/>
              <a:t>Teil</a:t>
            </a:r>
          </a:p>
        </p:txBody>
      </p:sp>
      <p:sp>
        <p:nvSpPr>
          <p:cNvPr id="6" name="Rechteck 5"/>
          <p:cNvSpPr/>
          <p:nvPr/>
        </p:nvSpPr>
        <p:spPr>
          <a:xfrm>
            <a:off x="1340255" y="3645902"/>
            <a:ext cx="805345" cy="453004"/>
          </a:xfrm>
          <a:prstGeom prst="rect">
            <a:avLst/>
          </a:prstGeom>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r>
              <a:rPr lang="de-DE" sz="1400" dirty="0"/>
              <a:t>Volumen</a:t>
            </a:r>
          </a:p>
        </p:txBody>
      </p:sp>
      <p:sp>
        <p:nvSpPr>
          <p:cNvPr id="7" name="Rechteck 6"/>
          <p:cNvSpPr/>
          <p:nvPr/>
        </p:nvSpPr>
        <p:spPr>
          <a:xfrm>
            <a:off x="1862356" y="4265465"/>
            <a:ext cx="803362" cy="453004"/>
          </a:xfrm>
          <a:prstGeom prst="rect">
            <a:avLst/>
          </a:prstGeom>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r>
              <a:rPr lang="de-DE" sz="1400" dirty="0"/>
              <a:t>Flächen</a:t>
            </a:r>
          </a:p>
        </p:txBody>
      </p:sp>
      <p:cxnSp>
        <p:nvCxnSpPr>
          <p:cNvPr id="10" name="Gewinkelter Verbinder 9"/>
          <p:cNvCxnSpPr>
            <a:stCxn id="4" idx="2"/>
            <a:endCxn id="5" idx="1"/>
          </p:cNvCxnSpPr>
          <p:nvPr/>
        </p:nvCxnSpPr>
        <p:spPr bwMode="auto">
          <a:xfrm rot="16200000" flipH="1">
            <a:off x="694412" y="2950947"/>
            <a:ext cx="490542" cy="113245"/>
          </a:xfrm>
          <a:prstGeom prst="bentConnector2">
            <a:avLst/>
          </a:prstGeom>
          <a:solidFill>
            <a:srgbClr val="6699FF"/>
          </a:solidFill>
          <a:ln w="12700" cap="flat" cmpd="sng" algn="ctr">
            <a:solidFill>
              <a:schemeClr val="tx1"/>
            </a:solidFill>
            <a:prstDash val="solid"/>
            <a:round/>
            <a:headEnd type="none" w="med" len="med"/>
            <a:tailEnd type="none" w="med" len="med"/>
          </a:ln>
          <a:effectLst/>
        </p:spPr>
      </p:cxnSp>
      <p:cxnSp>
        <p:nvCxnSpPr>
          <p:cNvPr id="13" name="Gewinkelter Verbinder 12"/>
          <p:cNvCxnSpPr>
            <a:stCxn id="5" idx="2"/>
            <a:endCxn id="6" idx="1"/>
          </p:cNvCxnSpPr>
          <p:nvPr/>
        </p:nvCxnSpPr>
        <p:spPr bwMode="auto">
          <a:xfrm rot="16200000" flipH="1">
            <a:off x="1101780" y="3633928"/>
            <a:ext cx="393061" cy="83889"/>
          </a:xfrm>
          <a:prstGeom prst="bentConnector2">
            <a:avLst/>
          </a:prstGeom>
          <a:solidFill>
            <a:srgbClr val="6699FF"/>
          </a:solidFill>
          <a:ln w="12700" cap="flat" cmpd="sng" algn="ctr">
            <a:solidFill>
              <a:schemeClr val="tx1"/>
            </a:solidFill>
            <a:prstDash val="solid"/>
            <a:round/>
            <a:headEnd type="none" w="med" len="med"/>
            <a:tailEnd type="none" w="med" len="med"/>
          </a:ln>
          <a:effectLst/>
        </p:spPr>
      </p:cxnSp>
      <p:cxnSp>
        <p:nvCxnSpPr>
          <p:cNvPr id="17" name="Gewinkelter Verbinder 16"/>
          <p:cNvCxnSpPr>
            <a:stCxn id="6" idx="2"/>
            <a:endCxn id="7" idx="1"/>
          </p:cNvCxnSpPr>
          <p:nvPr/>
        </p:nvCxnSpPr>
        <p:spPr bwMode="auto">
          <a:xfrm rot="16200000" flipH="1">
            <a:off x="1606112" y="4235722"/>
            <a:ext cx="393061" cy="119428"/>
          </a:xfrm>
          <a:prstGeom prst="bentConnector2">
            <a:avLst/>
          </a:prstGeom>
          <a:solidFill>
            <a:srgbClr val="6699FF"/>
          </a:solidFill>
          <a:ln w="12700" cap="flat" cmpd="sng" algn="ctr">
            <a:solidFill>
              <a:schemeClr val="tx1"/>
            </a:solidFill>
            <a:prstDash val="solid"/>
            <a:round/>
            <a:headEnd type="none" w="med" len="med"/>
            <a:tailEnd type="none" w="med" len="med"/>
          </a:ln>
          <a:effectLst/>
        </p:spPr>
      </p:cxnSp>
      <p:cxnSp>
        <p:nvCxnSpPr>
          <p:cNvPr id="28" name="Gerader Verbinder 27"/>
          <p:cNvCxnSpPr/>
          <p:nvPr/>
        </p:nvCxnSpPr>
        <p:spPr bwMode="auto">
          <a:xfrm>
            <a:off x="3001856" y="1301788"/>
            <a:ext cx="0" cy="4897676"/>
          </a:xfrm>
          <a:prstGeom prst="line">
            <a:avLst/>
          </a:prstGeom>
          <a:solidFill>
            <a:srgbClr val="6699FF"/>
          </a:solidFill>
          <a:ln w="12700" cap="flat" cmpd="sng" algn="ctr">
            <a:solidFill>
              <a:schemeClr val="tx1"/>
            </a:solidFill>
            <a:prstDash val="solid"/>
            <a:round/>
            <a:headEnd type="none" w="med" len="med"/>
            <a:tailEnd type="none" w="med" len="med"/>
          </a:ln>
          <a:effectLst/>
        </p:spPr>
      </p:cxnSp>
      <p:sp>
        <p:nvSpPr>
          <p:cNvPr id="30" name="Rechteck 29"/>
          <p:cNvSpPr/>
          <p:nvPr/>
        </p:nvSpPr>
        <p:spPr>
          <a:xfrm>
            <a:off x="3128801" y="2054767"/>
            <a:ext cx="1047802" cy="511729"/>
          </a:xfrm>
          <a:prstGeom prst="rect">
            <a:avLst/>
          </a:prstGeom>
          <a:ln/>
        </p:spPr>
        <p:style>
          <a:lnRef idx="2">
            <a:schemeClr val="accent3"/>
          </a:lnRef>
          <a:fillRef idx="1">
            <a:schemeClr val="lt1"/>
          </a:fillRef>
          <a:effectRef idx="0">
            <a:schemeClr val="accent3"/>
          </a:effectRef>
          <a:fontRef idx="minor">
            <a:schemeClr val="dk1"/>
          </a:fontRef>
        </p:style>
        <p:txBody>
          <a:bodyPr wrap="none" rtlCol="0" anchor="ctr">
            <a:noAutofit/>
          </a:bodyPr>
          <a:lstStyle/>
          <a:p>
            <a:pPr algn="l"/>
            <a:r>
              <a:rPr lang="de-DE" sz="1600" dirty="0"/>
              <a:t>Mechanik</a:t>
            </a:r>
          </a:p>
        </p:txBody>
      </p:sp>
      <p:sp>
        <p:nvSpPr>
          <p:cNvPr id="31" name="Rechteck 30"/>
          <p:cNvSpPr/>
          <p:nvPr/>
        </p:nvSpPr>
        <p:spPr>
          <a:xfrm>
            <a:off x="5283865" y="2054766"/>
            <a:ext cx="889234" cy="511729"/>
          </a:xfrm>
          <a:prstGeom prst="rect">
            <a:avLst/>
          </a:prstGeom>
          <a:ln/>
        </p:spPr>
        <p:style>
          <a:lnRef idx="2">
            <a:schemeClr val="accent3"/>
          </a:lnRef>
          <a:fillRef idx="1">
            <a:schemeClr val="lt1"/>
          </a:fillRef>
          <a:effectRef idx="0">
            <a:schemeClr val="accent3"/>
          </a:effectRef>
          <a:fontRef idx="minor">
            <a:schemeClr val="dk1"/>
          </a:fontRef>
        </p:style>
        <p:txBody>
          <a:bodyPr wrap="none" rtlCol="0" anchor="ctr">
            <a:noAutofit/>
          </a:bodyPr>
          <a:lstStyle/>
          <a:p>
            <a:pPr algn="l"/>
            <a:r>
              <a:rPr lang="de-DE" sz="1600" dirty="0"/>
              <a:t>Elektrik</a:t>
            </a:r>
          </a:p>
        </p:txBody>
      </p:sp>
      <p:sp>
        <p:nvSpPr>
          <p:cNvPr id="32" name="Rechteck 31"/>
          <p:cNvSpPr/>
          <p:nvPr/>
        </p:nvSpPr>
        <p:spPr>
          <a:xfrm>
            <a:off x="6677725" y="2054766"/>
            <a:ext cx="1602299" cy="511729"/>
          </a:xfrm>
          <a:prstGeom prst="rect">
            <a:avLst/>
          </a:prstGeom>
          <a:ln/>
        </p:spPr>
        <p:style>
          <a:lnRef idx="2">
            <a:schemeClr val="accent3"/>
          </a:lnRef>
          <a:fillRef idx="1">
            <a:schemeClr val="lt1"/>
          </a:fillRef>
          <a:effectRef idx="0">
            <a:schemeClr val="accent3"/>
          </a:effectRef>
          <a:fontRef idx="minor">
            <a:schemeClr val="dk1"/>
          </a:fontRef>
        </p:style>
        <p:txBody>
          <a:bodyPr wrap="none" rtlCol="0" anchor="ctr">
            <a:noAutofit/>
          </a:bodyPr>
          <a:lstStyle/>
          <a:p>
            <a:pPr algn="l"/>
            <a:r>
              <a:rPr lang="de-DE" sz="1600" dirty="0"/>
              <a:t>Automatisierung</a:t>
            </a:r>
          </a:p>
        </p:txBody>
      </p:sp>
      <p:sp>
        <p:nvSpPr>
          <p:cNvPr id="33" name="Rechteck 32"/>
          <p:cNvSpPr/>
          <p:nvPr/>
        </p:nvSpPr>
        <p:spPr>
          <a:xfrm>
            <a:off x="3715325" y="3459989"/>
            <a:ext cx="1047802" cy="511729"/>
          </a:xfrm>
          <a:prstGeom prst="rect">
            <a:avLst/>
          </a:prstGeom>
          <a:ln/>
        </p:spPr>
        <p:style>
          <a:lnRef idx="2">
            <a:schemeClr val="accent3"/>
          </a:lnRef>
          <a:fillRef idx="1">
            <a:schemeClr val="lt1"/>
          </a:fillRef>
          <a:effectRef idx="0">
            <a:schemeClr val="accent3"/>
          </a:effectRef>
          <a:fontRef idx="minor">
            <a:schemeClr val="dk1"/>
          </a:fontRef>
        </p:style>
        <p:txBody>
          <a:bodyPr wrap="none" rtlCol="0" anchor="ctr">
            <a:noAutofit/>
          </a:bodyPr>
          <a:lstStyle/>
          <a:p>
            <a:pPr algn="l"/>
            <a:r>
              <a:rPr lang="de-DE" sz="1400" dirty="0"/>
              <a:t>Starrkörper</a:t>
            </a:r>
          </a:p>
        </p:txBody>
      </p:sp>
      <p:sp>
        <p:nvSpPr>
          <p:cNvPr id="34" name="Rechteck 33"/>
          <p:cNvSpPr/>
          <p:nvPr/>
        </p:nvSpPr>
        <p:spPr>
          <a:xfrm>
            <a:off x="3715325" y="2770473"/>
            <a:ext cx="1292082" cy="511729"/>
          </a:xfrm>
          <a:prstGeom prst="rect">
            <a:avLst/>
          </a:prstGeom>
          <a:ln/>
        </p:spPr>
        <p:style>
          <a:lnRef idx="2">
            <a:schemeClr val="accent3"/>
          </a:lnRef>
          <a:fillRef idx="1">
            <a:schemeClr val="lt1"/>
          </a:fillRef>
          <a:effectRef idx="0">
            <a:schemeClr val="accent3"/>
          </a:effectRef>
          <a:fontRef idx="minor">
            <a:schemeClr val="dk1"/>
          </a:fontRef>
        </p:style>
        <p:txBody>
          <a:bodyPr wrap="none" rtlCol="0" anchor="ctr">
            <a:noAutofit/>
          </a:bodyPr>
          <a:lstStyle/>
          <a:p>
            <a:pPr algn="l"/>
            <a:r>
              <a:rPr lang="de-DE" sz="1400" dirty="0"/>
              <a:t>Gelenke &amp;</a:t>
            </a:r>
            <a:br>
              <a:rPr lang="de-DE" sz="1400" dirty="0"/>
            </a:br>
            <a:r>
              <a:rPr lang="de-DE" sz="1400" dirty="0"/>
              <a:t>Verbindungen</a:t>
            </a:r>
          </a:p>
        </p:txBody>
      </p:sp>
      <p:sp>
        <p:nvSpPr>
          <p:cNvPr id="35" name="Rechteck 34"/>
          <p:cNvSpPr/>
          <p:nvPr/>
        </p:nvSpPr>
        <p:spPr>
          <a:xfrm>
            <a:off x="4099244" y="4272545"/>
            <a:ext cx="1047802" cy="511729"/>
          </a:xfrm>
          <a:prstGeom prst="rect">
            <a:avLst/>
          </a:prstGeom>
          <a:ln/>
        </p:spPr>
        <p:style>
          <a:lnRef idx="2">
            <a:schemeClr val="accent3"/>
          </a:lnRef>
          <a:fillRef idx="1">
            <a:schemeClr val="lt1"/>
          </a:fillRef>
          <a:effectRef idx="0">
            <a:schemeClr val="accent3"/>
          </a:effectRef>
          <a:fontRef idx="minor">
            <a:schemeClr val="dk1"/>
          </a:fontRef>
        </p:style>
        <p:txBody>
          <a:bodyPr wrap="none" rtlCol="0" anchor="ctr">
            <a:noAutofit/>
          </a:bodyPr>
          <a:lstStyle/>
          <a:p>
            <a:pPr algn="l"/>
            <a:r>
              <a:rPr lang="de-DE" sz="1400" dirty="0"/>
              <a:t>Kollisions-</a:t>
            </a:r>
            <a:br>
              <a:rPr lang="de-DE" sz="1400" dirty="0"/>
            </a:br>
            <a:r>
              <a:rPr lang="de-DE" sz="1400" dirty="0" err="1"/>
              <a:t>körper</a:t>
            </a:r>
            <a:endParaRPr lang="de-DE" sz="1400" dirty="0"/>
          </a:p>
        </p:txBody>
      </p:sp>
      <p:sp>
        <p:nvSpPr>
          <p:cNvPr id="37" name="Rechteck 36"/>
          <p:cNvSpPr/>
          <p:nvPr/>
        </p:nvSpPr>
        <p:spPr>
          <a:xfrm>
            <a:off x="5795966" y="2770406"/>
            <a:ext cx="881759" cy="511729"/>
          </a:xfrm>
          <a:prstGeom prst="rect">
            <a:avLst/>
          </a:prstGeom>
          <a:ln/>
        </p:spPr>
        <p:style>
          <a:lnRef idx="2">
            <a:schemeClr val="accent3"/>
          </a:lnRef>
          <a:fillRef idx="1">
            <a:schemeClr val="lt1"/>
          </a:fillRef>
          <a:effectRef idx="0">
            <a:schemeClr val="accent3"/>
          </a:effectRef>
          <a:fontRef idx="minor">
            <a:schemeClr val="dk1"/>
          </a:fontRef>
        </p:style>
        <p:txBody>
          <a:bodyPr wrap="none" rtlCol="0" anchor="ctr">
            <a:noAutofit/>
          </a:bodyPr>
          <a:lstStyle/>
          <a:p>
            <a:pPr algn="l"/>
            <a:r>
              <a:rPr lang="de-DE" sz="1400" dirty="0"/>
              <a:t>Antriebe</a:t>
            </a:r>
          </a:p>
        </p:txBody>
      </p:sp>
      <p:sp>
        <p:nvSpPr>
          <p:cNvPr id="38" name="Rechteck 37"/>
          <p:cNvSpPr/>
          <p:nvPr/>
        </p:nvSpPr>
        <p:spPr>
          <a:xfrm>
            <a:off x="5804469" y="4272545"/>
            <a:ext cx="772702" cy="481211"/>
          </a:xfrm>
          <a:prstGeom prst="rect">
            <a:avLst/>
          </a:prstGeom>
          <a:ln/>
        </p:spPr>
        <p:style>
          <a:lnRef idx="2">
            <a:schemeClr val="accent3"/>
          </a:lnRef>
          <a:fillRef idx="1">
            <a:schemeClr val="lt1"/>
          </a:fillRef>
          <a:effectRef idx="0">
            <a:schemeClr val="accent3"/>
          </a:effectRef>
          <a:fontRef idx="minor">
            <a:schemeClr val="dk1"/>
          </a:fontRef>
        </p:style>
        <p:txBody>
          <a:bodyPr wrap="none" rtlCol="0" anchor="ctr">
            <a:noAutofit/>
          </a:bodyPr>
          <a:lstStyle/>
          <a:p>
            <a:pPr algn="l"/>
            <a:r>
              <a:rPr lang="de-DE" sz="1400" dirty="0"/>
              <a:t>Signale</a:t>
            </a:r>
          </a:p>
        </p:txBody>
      </p:sp>
      <p:sp>
        <p:nvSpPr>
          <p:cNvPr id="39" name="Rechteck 38"/>
          <p:cNvSpPr/>
          <p:nvPr/>
        </p:nvSpPr>
        <p:spPr>
          <a:xfrm>
            <a:off x="5804469" y="3479342"/>
            <a:ext cx="1032761" cy="595996"/>
          </a:xfrm>
          <a:prstGeom prst="rect">
            <a:avLst/>
          </a:prstGeom>
          <a:ln/>
        </p:spPr>
        <p:style>
          <a:lnRef idx="2">
            <a:schemeClr val="accent3"/>
          </a:lnRef>
          <a:fillRef idx="1">
            <a:schemeClr val="lt1"/>
          </a:fillRef>
          <a:effectRef idx="0">
            <a:schemeClr val="accent3"/>
          </a:effectRef>
          <a:fontRef idx="minor">
            <a:schemeClr val="dk1"/>
          </a:fontRef>
        </p:style>
        <p:txBody>
          <a:bodyPr wrap="none" rtlCol="0" anchor="ctr">
            <a:noAutofit/>
          </a:bodyPr>
          <a:lstStyle/>
          <a:p>
            <a:pPr algn="l"/>
            <a:r>
              <a:rPr lang="de-DE" sz="1400" dirty="0"/>
              <a:t>Kollisions-</a:t>
            </a:r>
            <a:br>
              <a:rPr lang="de-DE" sz="1400" dirty="0"/>
            </a:br>
            <a:r>
              <a:rPr lang="de-DE" sz="1400" dirty="0" err="1"/>
              <a:t>sensor</a:t>
            </a:r>
            <a:endParaRPr lang="de-DE" sz="1400" dirty="0"/>
          </a:p>
        </p:txBody>
      </p:sp>
      <p:sp>
        <p:nvSpPr>
          <p:cNvPr id="40" name="Rechteck 39"/>
          <p:cNvSpPr/>
          <p:nvPr/>
        </p:nvSpPr>
        <p:spPr>
          <a:xfrm>
            <a:off x="7557825" y="2770406"/>
            <a:ext cx="1200541" cy="511729"/>
          </a:xfrm>
          <a:prstGeom prst="rect">
            <a:avLst/>
          </a:prstGeom>
          <a:ln/>
        </p:spPr>
        <p:style>
          <a:lnRef idx="2">
            <a:schemeClr val="accent3"/>
          </a:lnRef>
          <a:fillRef idx="1">
            <a:schemeClr val="lt1"/>
          </a:fillRef>
          <a:effectRef idx="0">
            <a:schemeClr val="accent3"/>
          </a:effectRef>
          <a:fontRef idx="minor">
            <a:schemeClr val="dk1"/>
          </a:fontRef>
        </p:style>
        <p:txBody>
          <a:bodyPr wrap="none" rtlCol="0" anchor="ctr">
            <a:noAutofit/>
          </a:bodyPr>
          <a:lstStyle/>
          <a:p>
            <a:pPr algn="l"/>
            <a:r>
              <a:rPr lang="de-DE" sz="1400" dirty="0"/>
              <a:t>Operationen</a:t>
            </a:r>
          </a:p>
        </p:txBody>
      </p:sp>
      <p:cxnSp>
        <p:nvCxnSpPr>
          <p:cNvPr id="41" name="Gewinkelter Verbinder 40"/>
          <p:cNvCxnSpPr>
            <a:stCxn id="30" idx="2"/>
            <a:endCxn id="34" idx="1"/>
          </p:cNvCxnSpPr>
          <p:nvPr/>
        </p:nvCxnSpPr>
        <p:spPr bwMode="auto">
          <a:xfrm rot="16200000" flipH="1">
            <a:off x="3454092" y="2765105"/>
            <a:ext cx="459842" cy="62623"/>
          </a:xfrm>
          <a:prstGeom prst="bentConnector2">
            <a:avLst/>
          </a:prstGeom>
          <a:solidFill>
            <a:srgbClr val="6699FF"/>
          </a:solidFill>
          <a:ln w="12700" cap="flat" cmpd="sng" algn="ctr">
            <a:solidFill>
              <a:schemeClr val="tx1"/>
            </a:solidFill>
            <a:prstDash val="solid"/>
            <a:round/>
            <a:headEnd type="none" w="med" len="med"/>
            <a:tailEnd type="none" w="med" len="med"/>
          </a:ln>
          <a:effectLst/>
        </p:spPr>
      </p:cxnSp>
      <p:cxnSp>
        <p:nvCxnSpPr>
          <p:cNvPr id="47" name="Gewinkelter Verbinder 46"/>
          <p:cNvCxnSpPr>
            <a:stCxn id="30" idx="2"/>
            <a:endCxn id="33" idx="1"/>
          </p:cNvCxnSpPr>
          <p:nvPr/>
        </p:nvCxnSpPr>
        <p:spPr bwMode="auto">
          <a:xfrm rot="16200000" flipH="1">
            <a:off x="3109334" y="3109863"/>
            <a:ext cx="1149358" cy="62623"/>
          </a:xfrm>
          <a:prstGeom prst="bentConnector2">
            <a:avLst/>
          </a:prstGeom>
          <a:solidFill>
            <a:srgbClr val="6699FF"/>
          </a:solidFill>
          <a:ln w="12700" cap="flat" cmpd="sng" algn="ctr">
            <a:solidFill>
              <a:schemeClr val="tx1"/>
            </a:solidFill>
            <a:prstDash val="solid"/>
            <a:round/>
            <a:headEnd type="none" w="med" len="med"/>
            <a:tailEnd type="none" w="med" len="med"/>
          </a:ln>
          <a:effectLst/>
        </p:spPr>
      </p:cxnSp>
      <p:cxnSp>
        <p:nvCxnSpPr>
          <p:cNvPr id="51" name="Gewinkelter Verbinder 50"/>
          <p:cNvCxnSpPr>
            <a:stCxn id="33" idx="2"/>
            <a:endCxn id="35" idx="0"/>
          </p:cNvCxnSpPr>
          <p:nvPr/>
        </p:nvCxnSpPr>
        <p:spPr bwMode="auto">
          <a:xfrm rot="16200000" flipH="1">
            <a:off x="4280772" y="3930171"/>
            <a:ext cx="300827" cy="383919"/>
          </a:xfrm>
          <a:prstGeom prst="bentConnector3">
            <a:avLst>
              <a:gd name="adj1" fmla="val 50000"/>
            </a:avLst>
          </a:prstGeom>
          <a:solidFill>
            <a:srgbClr val="6699FF"/>
          </a:solidFill>
          <a:ln w="12700" cap="flat" cmpd="sng" algn="ctr">
            <a:solidFill>
              <a:schemeClr val="tx1"/>
            </a:solidFill>
            <a:prstDash val="sysDot"/>
            <a:round/>
            <a:headEnd type="none" w="med" len="med"/>
            <a:tailEnd type="none" w="med" len="med"/>
          </a:ln>
          <a:effectLst/>
        </p:spPr>
      </p:cxnSp>
      <p:cxnSp>
        <p:nvCxnSpPr>
          <p:cNvPr id="57" name="Gewinkelter Verbinder 56"/>
          <p:cNvCxnSpPr>
            <a:stCxn id="31" idx="2"/>
            <a:endCxn id="37" idx="1"/>
          </p:cNvCxnSpPr>
          <p:nvPr/>
        </p:nvCxnSpPr>
        <p:spPr bwMode="auto">
          <a:xfrm rot="16200000" flipH="1">
            <a:off x="5532336" y="2762641"/>
            <a:ext cx="459776" cy="67484"/>
          </a:xfrm>
          <a:prstGeom prst="bentConnector2">
            <a:avLst/>
          </a:prstGeom>
          <a:solidFill>
            <a:srgbClr val="6699FF"/>
          </a:solidFill>
          <a:ln w="12700" cap="flat" cmpd="sng" algn="ctr">
            <a:solidFill>
              <a:schemeClr val="tx1"/>
            </a:solidFill>
            <a:prstDash val="solid"/>
            <a:round/>
            <a:headEnd type="none" w="med" len="med"/>
            <a:tailEnd type="none" w="med" len="med"/>
          </a:ln>
          <a:effectLst/>
        </p:spPr>
      </p:cxnSp>
      <p:cxnSp>
        <p:nvCxnSpPr>
          <p:cNvPr id="61" name="Gewinkelter Verbinder 60"/>
          <p:cNvCxnSpPr>
            <a:stCxn id="31" idx="2"/>
            <a:endCxn id="39" idx="1"/>
          </p:cNvCxnSpPr>
          <p:nvPr/>
        </p:nvCxnSpPr>
        <p:spPr bwMode="auto">
          <a:xfrm rot="16200000" flipH="1">
            <a:off x="5161053" y="3133923"/>
            <a:ext cx="1210845" cy="75987"/>
          </a:xfrm>
          <a:prstGeom prst="bentConnector2">
            <a:avLst/>
          </a:prstGeom>
          <a:solidFill>
            <a:srgbClr val="6699FF"/>
          </a:solidFill>
          <a:ln w="12700" cap="flat" cmpd="sng" algn="ctr">
            <a:solidFill>
              <a:schemeClr val="tx1"/>
            </a:solidFill>
            <a:prstDash val="solid"/>
            <a:round/>
            <a:headEnd type="none" w="med" len="med"/>
            <a:tailEnd type="none" w="med" len="med"/>
          </a:ln>
          <a:effectLst/>
        </p:spPr>
      </p:cxnSp>
      <p:cxnSp>
        <p:nvCxnSpPr>
          <p:cNvPr id="64" name="Gewinkelter Verbinder 63"/>
          <p:cNvCxnSpPr>
            <a:stCxn id="31" idx="2"/>
            <a:endCxn id="38" idx="1"/>
          </p:cNvCxnSpPr>
          <p:nvPr/>
        </p:nvCxnSpPr>
        <p:spPr bwMode="auto">
          <a:xfrm rot="16200000" flipH="1">
            <a:off x="4793147" y="3501829"/>
            <a:ext cx="1946656" cy="75987"/>
          </a:xfrm>
          <a:prstGeom prst="bentConnector2">
            <a:avLst/>
          </a:prstGeom>
          <a:solidFill>
            <a:srgbClr val="6699FF"/>
          </a:solidFill>
          <a:ln w="12700" cap="flat" cmpd="sng" algn="ctr">
            <a:solidFill>
              <a:schemeClr val="tx1"/>
            </a:solidFill>
            <a:prstDash val="solid"/>
            <a:round/>
            <a:headEnd type="none" w="med" len="med"/>
            <a:tailEnd type="none" w="med" len="med"/>
          </a:ln>
          <a:effectLst/>
        </p:spPr>
      </p:cxnSp>
      <p:cxnSp>
        <p:nvCxnSpPr>
          <p:cNvPr id="67" name="Gewinkelter Verbinder 66"/>
          <p:cNvCxnSpPr>
            <a:stCxn id="32" idx="2"/>
            <a:endCxn id="40" idx="1"/>
          </p:cNvCxnSpPr>
          <p:nvPr/>
        </p:nvCxnSpPr>
        <p:spPr bwMode="auto">
          <a:xfrm rot="16200000" flipH="1">
            <a:off x="7288462" y="2756908"/>
            <a:ext cx="459776" cy="78950"/>
          </a:xfrm>
          <a:prstGeom prst="bentConnector2">
            <a:avLst/>
          </a:prstGeom>
          <a:solidFill>
            <a:srgbClr val="6699FF"/>
          </a:solidFill>
          <a:ln w="12700" cap="flat" cmpd="sng" algn="ctr">
            <a:solidFill>
              <a:schemeClr val="tx1"/>
            </a:solidFill>
            <a:prstDash val="solid"/>
            <a:round/>
            <a:headEnd type="none" w="med" len="med"/>
            <a:tailEnd type="none" w="med" len="med"/>
          </a:ln>
          <a:effectLst/>
        </p:spPr>
      </p:cxnSp>
      <p:cxnSp>
        <p:nvCxnSpPr>
          <p:cNvPr id="73" name="Gerader Verbinder 72"/>
          <p:cNvCxnSpPr>
            <a:stCxn id="33" idx="1"/>
            <a:endCxn id="5" idx="3"/>
          </p:cNvCxnSpPr>
          <p:nvPr/>
        </p:nvCxnSpPr>
        <p:spPr bwMode="auto">
          <a:xfrm flipH="1" flipV="1">
            <a:off x="1516426" y="3252841"/>
            <a:ext cx="2198899" cy="463013"/>
          </a:xfrm>
          <a:prstGeom prst="line">
            <a:avLst/>
          </a:prstGeom>
          <a:solidFill>
            <a:srgbClr val="6699FF"/>
          </a:solidFill>
          <a:ln w="12700" cap="flat" cmpd="sng" algn="ctr">
            <a:solidFill>
              <a:srgbClr val="FFC000"/>
            </a:solidFill>
            <a:prstDash val="solid"/>
            <a:round/>
            <a:headEnd type="none" w="med" len="med"/>
            <a:tailEnd type="arrow" w="med" len="med"/>
          </a:ln>
          <a:effectLst/>
        </p:spPr>
      </p:cxnSp>
      <p:cxnSp>
        <p:nvCxnSpPr>
          <p:cNvPr id="80" name="Gekrümmter Verbinder 79"/>
          <p:cNvCxnSpPr>
            <a:stCxn id="34" idx="3"/>
            <a:endCxn id="33" idx="3"/>
          </p:cNvCxnSpPr>
          <p:nvPr/>
        </p:nvCxnSpPr>
        <p:spPr bwMode="auto">
          <a:xfrm flipH="1">
            <a:off x="4763127" y="3026338"/>
            <a:ext cx="244280" cy="689516"/>
          </a:xfrm>
          <a:prstGeom prst="curvedConnector3">
            <a:avLst>
              <a:gd name="adj1" fmla="val -93581"/>
            </a:avLst>
          </a:prstGeom>
          <a:ln w="12700">
            <a:solidFill>
              <a:srgbClr val="FFC000"/>
            </a:solidFill>
            <a:headEnd type="none" w="med" len="med"/>
            <a:tailEnd type="arrow" w="med" len="med"/>
          </a:ln>
        </p:spPr>
        <p:style>
          <a:lnRef idx="1">
            <a:schemeClr val="accent6"/>
          </a:lnRef>
          <a:fillRef idx="0">
            <a:schemeClr val="accent6"/>
          </a:fillRef>
          <a:effectRef idx="0">
            <a:schemeClr val="accent6"/>
          </a:effectRef>
          <a:fontRef idx="minor">
            <a:schemeClr val="tx1"/>
          </a:fontRef>
        </p:style>
      </p:cxnSp>
      <p:cxnSp>
        <p:nvCxnSpPr>
          <p:cNvPr id="85" name="Gerader Verbinder 84"/>
          <p:cNvCxnSpPr>
            <a:stCxn id="37" idx="1"/>
            <a:endCxn id="34" idx="3"/>
          </p:cNvCxnSpPr>
          <p:nvPr/>
        </p:nvCxnSpPr>
        <p:spPr bwMode="auto">
          <a:xfrm flipH="1">
            <a:off x="5007407" y="3026271"/>
            <a:ext cx="788559" cy="67"/>
          </a:xfrm>
          <a:prstGeom prst="line">
            <a:avLst/>
          </a:prstGeom>
          <a:solidFill>
            <a:srgbClr val="6699FF"/>
          </a:solidFill>
          <a:ln w="12700" cap="flat" cmpd="sng" algn="ctr">
            <a:solidFill>
              <a:srgbClr val="FFC000"/>
            </a:solidFill>
            <a:prstDash val="solid"/>
            <a:round/>
            <a:headEnd type="none" w="med" len="med"/>
            <a:tailEnd type="arrow" w="med" len="med"/>
          </a:ln>
          <a:effectLst/>
        </p:spPr>
      </p:cxnSp>
      <p:sp>
        <p:nvSpPr>
          <p:cNvPr id="90" name="Rechteck 89"/>
          <p:cNvSpPr/>
          <p:nvPr/>
        </p:nvSpPr>
        <p:spPr>
          <a:xfrm>
            <a:off x="2233566" y="4885028"/>
            <a:ext cx="680324" cy="453004"/>
          </a:xfrm>
          <a:prstGeom prst="rect">
            <a:avLst/>
          </a:prstGeom>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r>
              <a:rPr lang="de-DE" sz="1400" dirty="0"/>
              <a:t>Linien</a:t>
            </a:r>
          </a:p>
        </p:txBody>
      </p:sp>
      <p:cxnSp>
        <p:nvCxnSpPr>
          <p:cNvPr id="91" name="Gewinkelter Verbinder 90"/>
          <p:cNvCxnSpPr>
            <a:endCxn id="90" idx="1"/>
          </p:cNvCxnSpPr>
          <p:nvPr/>
        </p:nvCxnSpPr>
        <p:spPr bwMode="auto">
          <a:xfrm rot="16200000" flipH="1">
            <a:off x="1960559" y="4838523"/>
            <a:ext cx="392448" cy="153566"/>
          </a:xfrm>
          <a:prstGeom prst="bentConnector2">
            <a:avLst/>
          </a:prstGeom>
          <a:solidFill>
            <a:srgbClr val="6699FF"/>
          </a:solidFill>
          <a:ln w="12700" cap="flat" cmpd="sng" algn="ctr">
            <a:solidFill>
              <a:schemeClr val="tx1"/>
            </a:solidFill>
            <a:prstDash val="solid"/>
            <a:round/>
            <a:headEnd type="none" w="med" len="med"/>
            <a:tailEnd type="none" w="med" len="med"/>
          </a:ln>
          <a:effectLst/>
        </p:spPr>
      </p:cxnSp>
      <p:cxnSp>
        <p:nvCxnSpPr>
          <p:cNvPr id="93" name="Gerader Verbinder 92"/>
          <p:cNvCxnSpPr>
            <a:stCxn id="35" idx="1"/>
            <a:endCxn id="7" idx="3"/>
          </p:cNvCxnSpPr>
          <p:nvPr/>
        </p:nvCxnSpPr>
        <p:spPr bwMode="auto">
          <a:xfrm flipH="1" flipV="1">
            <a:off x="2665718" y="4491967"/>
            <a:ext cx="1433526" cy="36443"/>
          </a:xfrm>
          <a:prstGeom prst="line">
            <a:avLst/>
          </a:prstGeom>
          <a:solidFill>
            <a:srgbClr val="6699FF"/>
          </a:solidFill>
          <a:ln w="12700" cap="flat" cmpd="sng" algn="ctr">
            <a:solidFill>
              <a:srgbClr val="FFC000"/>
            </a:solidFill>
            <a:prstDash val="solid"/>
            <a:round/>
            <a:headEnd type="none" w="med" len="med"/>
            <a:tailEnd type="arrow" w="med" len="med"/>
          </a:ln>
          <a:effectLst/>
        </p:spPr>
      </p:cxnSp>
      <p:cxnSp>
        <p:nvCxnSpPr>
          <p:cNvPr id="96" name="Gerader Verbinder 95"/>
          <p:cNvCxnSpPr>
            <a:stCxn id="35" idx="1"/>
            <a:endCxn id="90" idx="3"/>
          </p:cNvCxnSpPr>
          <p:nvPr/>
        </p:nvCxnSpPr>
        <p:spPr bwMode="auto">
          <a:xfrm flipH="1">
            <a:off x="2913890" y="4528410"/>
            <a:ext cx="1185354" cy="583120"/>
          </a:xfrm>
          <a:prstGeom prst="line">
            <a:avLst/>
          </a:prstGeom>
          <a:solidFill>
            <a:srgbClr val="6699FF"/>
          </a:solidFill>
          <a:ln w="12700" cap="flat" cmpd="sng" algn="ctr">
            <a:solidFill>
              <a:srgbClr val="FFC000"/>
            </a:solidFill>
            <a:prstDash val="solid"/>
            <a:round/>
            <a:headEnd type="none" w="med" len="med"/>
            <a:tailEnd type="arrow" w="med" len="med"/>
          </a:ln>
          <a:effectLst/>
        </p:spPr>
      </p:cxnSp>
      <p:cxnSp>
        <p:nvCxnSpPr>
          <p:cNvPr id="99" name="Gerader Verbinder 98"/>
          <p:cNvCxnSpPr>
            <a:stCxn id="35" idx="1"/>
            <a:endCxn id="6" idx="3"/>
          </p:cNvCxnSpPr>
          <p:nvPr/>
        </p:nvCxnSpPr>
        <p:spPr bwMode="auto">
          <a:xfrm flipH="1" flipV="1">
            <a:off x="2145600" y="3872404"/>
            <a:ext cx="1953644" cy="656006"/>
          </a:xfrm>
          <a:prstGeom prst="line">
            <a:avLst/>
          </a:prstGeom>
          <a:solidFill>
            <a:srgbClr val="6699FF"/>
          </a:solidFill>
          <a:ln w="12700" cap="flat" cmpd="sng" algn="ctr">
            <a:solidFill>
              <a:srgbClr val="FFC000"/>
            </a:solidFill>
            <a:prstDash val="solid"/>
            <a:round/>
            <a:headEnd type="none" w="med" len="med"/>
            <a:tailEnd type="arrow" w="med" len="med"/>
          </a:ln>
          <a:effectLst/>
        </p:spPr>
      </p:cxnSp>
      <p:cxnSp>
        <p:nvCxnSpPr>
          <p:cNvPr id="102" name="Gewinkelter Verbinder 101"/>
          <p:cNvCxnSpPr>
            <a:stCxn id="30" idx="2"/>
            <a:endCxn id="35" idx="1"/>
          </p:cNvCxnSpPr>
          <p:nvPr/>
        </p:nvCxnSpPr>
        <p:spPr bwMode="auto">
          <a:xfrm rot="16200000" flipH="1">
            <a:off x="2895016" y="3324182"/>
            <a:ext cx="1961914" cy="446542"/>
          </a:xfrm>
          <a:prstGeom prst="bentConnector2">
            <a:avLst/>
          </a:prstGeom>
          <a:solidFill>
            <a:srgbClr val="6699FF"/>
          </a:solidFill>
          <a:ln w="12700" cap="flat" cmpd="sng" algn="ctr">
            <a:solidFill>
              <a:schemeClr val="tx1"/>
            </a:solidFill>
            <a:prstDash val="solid"/>
            <a:round/>
            <a:headEnd type="none" w="med" len="med"/>
            <a:tailEnd type="none" w="med" len="med"/>
          </a:ln>
          <a:effectLst/>
        </p:spPr>
      </p:cxnSp>
      <p:sp>
        <p:nvSpPr>
          <p:cNvPr id="117" name="Wolke 116"/>
          <p:cNvSpPr/>
          <p:nvPr/>
        </p:nvSpPr>
        <p:spPr>
          <a:xfrm>
            <a:off x="6408625" y="4925796"/>
            <a:ext cx="2004878" cy="1353712"/>
          </a:xfrm>
          <a:prstGeom prst="cloud">
            <a:avLst/>
          </a:prstGeom>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r>
              <a:rPr lang="de-DE" sz="1400" dirty="0"/>
              <a:t>S7-PLCSIM, </a:t>
            </a:r>
            <a:br>
              <a:rPr lang="de-DE" sz="1400" dirty="0"/>
            </a:br>
            <a:r>
              <a:rPr lang="de-DE" sz="1400" dirty="0"/>
              <a:t>OPC, TIA….</a:t>
            </a:r>
          </a:p>
        </p:txBody>
      </p:sp>
      <p:cxnSp>
        <p:nvCxnSpPr>
          <p:cNvPr id="119" name="Gerader Verbinder 118"/>
          <p:cNvCxnSpPr>
            <a:stCxn id="38" idx="2"/>
          </p:cNvCxnSpPr>
          <p:nvPr/>
        </p:nvCxnSpPr>
        <p:spPr bwMode="auto">
          <a:xfrm>
            <a:off x="6190820" y="4753756"/>
            <a:ext cx="486905" cy="357774"/>
          </a:xfrm>
          <a:prstGeom prst="line">
            <a:avLst/>
          </a:prstGeom>
          <a:solidFill>
            <a:srgbClr val="6699FF"/>
          </a:solidFill>
          <a:ln w="12700" cap="flat" cmpd="sng" algn="ctr">
            <a:solidFill>
              <a:srgbClr val="7030A0"/>
            </a:solidFill>
            <a:prstDash val="solid"/>
            <a:round/>
            <a:headEnd type="none" w="med" len="med"/>
            <a:tailEnd type="none" w="med" len="med"/>
          </a:ln>
          <a:effectLst/>
        </p:spPr>
      </p:cxnSp>
      <p:cxnSp>
        <p:nvCxnSpPr>
          <p:cNvPr id="120" name="Gerader Verbinder 119"/>
          <p:cNvCxnSpPr>
            <a:stCxn id="40" idx="2"/>
            <a:endCxn id="117" idx="3"/>
          </p:cNvCxnSpPr>
          <p:nvPr/>
        </p:nvCxnSpPr>
        <p:spPr bwMode="auto">
          <a:xfrm flipH="1">
            <a:off x="7411064" y="3282135"/>
            <a:ext cx="747032" cy="1721061"/>
          </a:xfrm>
          <a:prstGeom prst="line">
            <a:avLst/>
          </a:prstGeom>
          <a:solidFill>
            <a:srgbClr val="6699FF"/>
          </a:solidFill>
          <a:ln w="12700" cap="flat" cmpd="sng" algn="ctr">
            <a:solidFill>
              <a:srgbClr val="7030A0"/>
            </a:solidFill>
            <a:prstDash val="solid"/>
            <a:round/>
            <a:headEnd type="none" w="med" len="med"/>
            <a:tailEnd type="none" w="med" len="med"/>
          </a:ln>
          <a:effectLst/>
        </p:spPr>
      </p:cxnSp>
      <p:sp>
        <p:nvSpPr>
          <p:cNvPr id="125" name="Rechteck 124"/>
          <p:cNvSpPr/>
          <p:nvPr/>
        </p:nvSpPr>
        <p:spPr>
          <a:xfrm>
            <a:off x="7543204" y="3486046"/>
            <a:ext cx="1473639" cy="706926"/>
          </a:xfrm>
          <a:prstGeom prst="rect">
            <a:avLst/>
          </a:prstGeom>
          <a:ln/>
        </p:spPr>
        <p:style>
          <a:lnRef idx="2">
            <a:schemeClr val="accent3"/>
          </a:lnRef>
          <a:fillRef idx="1">
            <a:schemeClr val="lt1"/>
          </a:fillRef>
          <a:effectRef idx="0">
            <a:schemeClr val="accent3"/>
          </a:effectRef>
          <a:fontRef idx="minor">
            <a:schemeClr val="dk1"/>
          </a:fontRef>
        </p:style>
        <p:txBody>
          <a:bodyPr wrap="none" rtlCol="0" anchor="ctr">
            <a:noAutofit/>
          </a:bodyPr>
          <a:lstStyle/>
          <a:p>
            <a:pPr algn="l"/>
            <a:r>
              <a:rPr lang="de-DE" sz="1400" dirty="0"/>
              <a:t>OPC/SHM-Tags</a:t>
            </a:r>
            <a:br>
              <a:rPr lang="de-DE" sz="1400" dirty="0"/>
            </a:br>
            <a:r>
              <a:rPr lang="de-DE" sz="1400" dirty="0"/>
              <a:t> Zuweisung</a:t>
            </a:r>
          </a:p>
        </p:txBody>
      </p:sp>
      <p:cxnSp>
        <p:nvCxnSpPr>
          <p:cNvPr id="126" name="Gerader Verbinder 125"/>
          <p:cNvCxnSpPr>
            <a:stCxn id="125" idx="2"/>
            <a:endCxn id="117" idx="3"/>
          </p:cNvCxnSpPr>
          <p:nvPr/>
        </p:nvCxnSpPr>
        <p:spPr bwMode="auto">
          <a:xfrm flipH="1">
            <a:off x="7411064" y="4192972"/>
            <a:ext cx="868960" cy="810224"/>
          </a:xfrm>
          <a:prstGeom prst="line">
            <a:avLst/>
          </a:prstGeom>
          <a:solidFill>
            <a:srgbClr val="6699FF"/>
          </a:solidFill>
          <a:ln w="12700" cap="flat" cmpd="sng" algn="ctr">
            <a:solidFill>
              <a:srgbClr val="7030A0"/>
            </a:solidFill>
            <a:prstDash val="solid"/>
            <a:round/>
            <a:headEnd type="none" w="med" len="med"/>
            <a:tailEnd type="none" w="med" len="med"/>
          </a:ln>
          <a:effectLst/>
        </p:spPr>
      </p:cxnSp>
      <p:cxnSp>
        <p:nvCxnSpPr>
          <p:cNvPr id="129" name="Gewinkelter Verbinder 128"/>
          <p:cNvCxnSpPr>
            <a:stCxn id="32" idx="2"/>
            <a:endCxn id="125" idx="1"/>
          </p:cNvCxnSpPr>
          <p:nvPr/>
        </p:nvCxnSpPr>
        <p:spPr bwMode="auto">
          <a:xfrm rot="16200000" flipH="1">
            <a:off x="6874532" y="3170837"/>
            <a:ext cx="1273014" cy="64329"/>
          </a:xfrm>
          <a:prstGeom prst="bentConnector2">
            <a:avLst/>
          </a:prstGeom>
          <a:solidFill>
            <a:srgbClr val="6699FF"/>
          </a:solidFill>
          <a:ln w="12700" cap="flat" cmpd="sng" algn="ctr">
            <a:solidFill>
              <a:schemeClr val="tx1"/>
            </a:solidFill>
            <a:prstDash val="solid"/>
            <a:round/>
            <a:headEnd type="none" w="med" len="med"/>
            <a:tailEnd type="none" w="med" len="med"/>
          </a:ln>
          <a:effectLst/>
        </p:spPr>
      </p:cxnSp>
      <p:cxnSp>
        <p:nvCxnSpPr>
          <p:cNvPr id="133" name="Gerader Verbinder 132"/>
          <p:cNvCxnSpPr>
            <a:stCxn id="40" idx="1"/>
          </p:cNvCxnSpPr>
          <p:nvPr/>
        </p:nvCxnSpPr>
        <p:spPr bwMode="auto">
          <a:xfrm flipH="1">
            <a:off x="6677725" y="3026271"/>
            <a:ext cx="880100" cy="131763"/>
          </a:xfrm>
          <a:prstGeom prst="line">
            <a:avLst/>
          </a:prstGeom>
          <a:solidFill>
            <a:srgbClr val="6699FF"/>
          </a:solidFill>
          <a:ln w="12700" cap="flat" cmpd="sng" algn="ctr">
            <a:solidFill>
              <a:srgbClr val="0070C0"/>
            </a:solidFill>
            <a:prstDash val="sysDash"/>
            <a:round/>
            <a:headEnd type="none" w="med" len="med"/>
            <a:tailEnd type="none" w="med" len="med"/>
          </a:ln>
          <a:effectLst/>
        </p:spPr>
      </p:cxnSp>
      <p:cxnSp>
        <p:nvCxnSpPr>
          <p:cNvPr id="134" name="Gerader Verbinder 133"/>
          <p:cNvCxnSpPr>
            <a:stCxn id="40" idx="1"/>
            <a:endCxn id="39" idx="3"/>
          </p:cNvCxnSpPr>
          <p:nvPr/>
        </p:nvCxnSpPr>
        <p:spPr bwMode="auto">
          <a:xfrm flipH="1">
            <a:off x="6837230" y="3026271"/>
            <a:ext cx="720595" cy="751069"/>
          </a:xfrm>
          <a:prstGeom prst="line">
            <a:avLst/>
          </a:prstGeom>
          <a:solidFill>
            <a:srgbClr val="6699FF"/>
          </a:solidFill>
          <a:ln w="12700" cap="flat" cmpd="sng" algn="ctr">
            <a:solidFill>
              <a:srgbClr val="0070C0"/>
            </a:solidFill>
            <a:prstDash val="sysDash"/>
            <a:round/>
            <a:headEnd type="none" w="med" len="med"/>
            <a:tailEnd type="none" w="med" len="med"/>
          </a:ln>
          <a:effectLst/>
        </p:spPr>
      </p:cxnSp>
      <p:cxnSp>
        <p:nvCxnSpPr>
          <p:cNvPr id="137" name="Gerader Verbinder 136"/>
          <p:cNvCxnSpPr>
            <a:stCxn id="40" idx="1"/>
            <a:endCxn id="38" idx="3"/>
          </p:cNvCxnSpPr>
          <p:nvPr/>
        </p:nvCxnSpPr>
        <p:spPr bwMode="auto">
          <a:xfrm flipH="1">
            <a:off x="6577171" y="3026271"/>
            <a:ext cx="980654" cy="1486880"/>
          </a:xfrm>
          <a:prstGeom prst="line">
            <a:avLst/>
          </a:prstGeom>
          <a:solidFill>
            <a:srgbClr val="6699FF"/>
          </a:solidFill>
          <a:ln w="12700" cap="flat" cmpd="sng" algn="ctr">
            <a:solidFill>
              <a:srgbClr val="0070C0"/>
            </a:solidFill>
            <a:prstDash val="sysDash"/>
            <a:round/>
            <a:headEnd type="none" w="med" len="med"/>
            <a:tailEnd type="none" w="med" len="med"/>
          </a:ln>
          <a:effectLst/>
        </p:spPr>
      </p:cxnSp>
      <p:cxnSp>
        <p:nvCxnSpPr>
          <p:cNvPr id="146" name="Gerader Verbinder 145"/>
          <p:cNvCxnSpPr>
            <a:stCxn id="40" idx="1"/>
            <a:endCxn id="33" idx="3"/>
          </p:cNvCxnSpPr>
          <p:nvPr/>
        </p:nvCxnSpPr>
        <p:spPr bwMode="auto">
          <a:xfrm flipH="1">
            <a:off x="4763127" y="3026271"/>
            <a:ext cx="2794698" cy="689583"/>
          </a:xfrm>
          <a:prstGeom prst="line">
            <a:avLst/>
          </a:prstGeom>
          <a:solidFill>
            <a:srgbClr val="6699FF"/>
          </a:solidFill>
          <a:ln w="12700" cap="flat" cmpd="sng" algn="ctr">
            <a:solidFill>
              <a:srgbClr val="0070C0"/>
            </a:solidFill>
            <a:prstDash val="sysDash"/>
            <a:round/>
            <a:headEnd type="none" w="med" len="med"/>
            <a:tailEnd type="none" w="med" len="med"/>
          </a:ln>
          <a:effectLst/>
        </p:spPr>
      </p:cxnSp>
      <p:sp>
        <p:nvSpPr>
          <p:cNvPr id="154" name="Textfeld 153"/>
          <p:cNvSpPr txBox="1"/>
          <p:nvPr/>
        </p:nvSpPr>
        <p:spPr>
          <a:xfrm>
            <a:off x="5147046" y="1259220"/>
            <a:ext cx="922789" cy="465176"/>
          </a:xfrm>
          <a:prstGeom prst="rect">
            <a:avLst/>
          </a:prstGeom>
          <a:noFill/>
        </p:spPr>
        <p:txBody>
          <a:bodyPr wrap="square" rtlCol="0">
            <a:spAutoFit/>
          </a:bodyPr>
          <a:lstStyle/>
          <a:p>
            <a:pPr algn="l">
              <a:spcBef>
                <a:spcPts val="0"/>
              </a:spcBef>
            </a:pPr>
            <a:r>
              <a:rPr lang="de-DE" sz="2400" b="1" u="sng" dirty="0">
                <a:solidFill>
                  <a:schemeClr val="tx1"/>
                </a:solidFill>
                <a:latin typeface="+mn-lt"/>
              </a:rPr>
              <a:t>MCD</a:t>
            </a:r>
          </a:p>
        </p:txBody>
      </p:sp>
      <p:sp>
        <p:nvSpPr>
          <p:cNvPr id="155" name="Textfeld 154"/>
          <p:cNvSpPr txBox="1"/>
          <p:nvPr/>
        </p:nvSpPr>
        <p:spPr>
          <a:xfrm>
            <a:off x="719848" y="1259700"/>
            <a:ext cx="922789" cy="465176"/>
          </a:xfrm>
          <a:prstGeom prst="rect">
            <a:avLst/>
          </a:prstGeom>
          <a:noFill/>
        </p:spPr>
        <p:txBody>
          <a:bodyPr wrap="square" rtlCol="0">
            <a:spAutoFit/>
          </a:bodyPr>
          <a:lstStyle/>
          <a:p>
            <a:pPr algn="l">
              <a:spcBef>
                <a:spcPts val="0"/>
              </a:spcBef>
            </a:pPr>
            <a:r>
              <a:rPr lang="de-DE" sz="2400" b="1" u="sng" dirty="0">
                <a:solidFill>
                  <a:schemeClr val="tx1"/>
                </a:solidFill>
                <a:latin typeface="+mn-lt"/>
              </a:rPr>
              <a:t>CAD</a:t>
            </a:r>
          </a:p>
        </p:txBody>
      </p:sp>
      <p:sp>
        <p:nvSpPr>
          <p:cNvPr id="3" name="Foliennummernplatzhalter 2"/>
          <p:cNvSpPr>
            <a:spLocks noGrp="1"/>
          </p:cNvSpPr>
          <p:nvPr>
            <p:ph type="sldNum" sz="quarter" idx="10"/>
          </p:nvPr>
        </p:nvSpPr>
        <p:spPr/>
        <p:txBody>
          <a:bodyPr/>
          <a:lstStyle/>
          <a:p>
            <a:fld id="{A9D39160-6622-4657-899B-E48054115A88}" type="slidenum">
              <a:rPr lang="de-DE" smtClean="0"/>
              <a:t>11</a:t>
            </a:fld>
            <a:endParaRPr lang="de-DE"/>
          </a:p>
        </p:txBody>
      </p:sp>
      <p:cxnSp>
        <p:nvCxnSpPr>
          <p:cNvPr id="53" name="Gerader Verbinder 52"/>
          <p:cNvCxnSpPr>
            <a:stCxn id="33" idx="1"/>
            <a:endCxn id="4" idx="3"/>
          </p:cNvCxnSpPr>
          <p:nvPr/>
        </p:nvCxnSpPr>
        <p:spPr bwMode="auto">
          <a:xfrm flipH="1" flipV="1">
            <a:off x="1524819" y="2498047"/>
            <a:ext cx="2190506" cy="1217807"/>
          </a:xfrm>
          <a:prstGeom prst="line">
            <a:avLst/>
          </a:prstGeom>
          <a:solidFill>
            <a:srgbClr val="6699FF"/>
          </a:solidFill>
          <a:ln w="12700" cap="flat" cmpd="sng" algn="ctr">
            <a:solidFill>
              <a:srgbClr val="FFC000"/>
            </a:solidFill>
            <a:prstDash val="solid"/>
            <a:round/>
            <a:headEnd type="none" w="med" len="med"/>
            <a:tailEnd type="arrow" w="med" len="med"/>
          </a:ln>
          <a:effectLst/>
        </p:spPr>
      </p:cxnSp>
      <p:cxnSp>
        <p:nvCxnSpPr>
          <p:cNvPr id="56" name="Gerader Verbinder 55"/>
          <p:cNvCxnSpPr/>
          <p:nvPr/>
        </p:nvCxnSpPr>
        <p:spPr bwMode="auto">
          <a:xfrm flipH="1">
            <a:off x="241303" y="6182124"/>
            <a:ext cx="348016" cy="0"/>
          </a:xfrm>
          <a:prstGeom prst="line">
            <a:avLst/>
          </a:prstGeom>
          <a:solidFill>
            <a:srgbClr val="6699FF"/>
          </a:solidFill>
          <a:ln w="12700" cap="flat" cmpd="sng" algn="ctr">
            <a:solidFill>
              <a:srgbClr val="FFC000"/>
            </a:solidFill>
            <a:prstDash val="solid"/>
            <a:round/>
            <a:headEnd type="none" w="med" len="med"/>
            <a:tailEnd type="arrow" w="med" len="med"/>
          </a:ln>
          <a:effectLst/>
        </p:spPr>
      </p:cxnSp>
      <p:sp>
        <p:nvSpPr>
          <p:cNvPr id="14" name="Textfeld 13"/>
          <p:cNvSpPr txBox="1"/>
          <p:nvPr/>
        </p:nvSpPr>
        <p:spPr>
          <a:xfrm>
            <a:off x="591181" y="6012847"/>
            <a:ext cx="1997535" cy="338554"/>
          </a:xfrm>
          <a:prstGeom prst="rect">
            <a:avLst/>
          </a:prstGeom>
          <a:noFill/>
        </p:spPr>
        <p:txBody>
          <a:bodyPr wrap="none" rtlCol="0">
            <a:spAutoFit/>
          </a:bodyPr>
          <a:lstStyle/>
          <a:p>
            <a:pPr algn="l">
              <a:spcBef>
                <a:spcPts val="0"/>
              </a:spcBef>
            </a:pPr>
            <a:r>
              <a:rPr lang="de-DE" sz="1600" dirty="0">
                <a:solidFill>
                  <a:schemeClr val="tx1"/>
                </a:solidFill>
                <a:latin typeface="+mn-lt"/>
              </a:rPr>
              <a:t>Objekt-Verknüpfung</a:t>
            </a:r>
          </a:p>
        </p:txBody>
      </p:sp>
      <p:cxnSp>
        <p:nvCxnSpPr>
          <p:cNvPr id="60" name="Gerader Verbinder 59"/>
          <p:cNvCxnSpPr/>
          <p:nvPr/>
        </p:nvCxnSpPr>
        <p:spPr bwMode="auto">
          <a:xfrm flipH="1">
            <a:off x="238827" y="5910566"/>
            <a:ext cx="355126" cy="1"/>
          </a:xfrm>
          <a:prstGeom prst="line">
            <a:avLst/>
          </a:prstGeom>
          <a:solidFill>
            <a:srgbClr val="6699FF"/>
          </a:solidFill>
          <a:ln w="12700" cap="flat" cmpd="sng" algn="ctr">
            <a:solidFill>
              <a:srgbClr val="0070C0"/>
            </a:solidFill>
            <a:prstDash val="sysDash"/>
            <a:round/>
            <a:headEnd type="none" w="med" len="med"/>
            <a:tailEnd type="none" w="med" len="med"/>
          </a:ln>
          <a:effectLst/>
        </p:spPr>
      </p:cxnSp>
      <p:sp>
        <p:nvSpPr>
          <p:cNvPr id="62" name="Textfeld 61"/>
          <p:cNvSpPr txBox="1"/>
          <p:nvPr/>
        </p:nvSpPr>
        <p:spPr>
          <a:xfrm>
            <a:off x="593953" y="5741289"/>
            <a:ext cx="2407903" cy="338554"/>
          </a:xfrm>
          <a:prstGeom prst="rect">
            <a:avLst/>
          </a:prstGeom>
          <a:noFill/>
        </p:spPr>
        <p:txBody>
          <a:bodyPr wrap="none" rtlCol="0">
            <a:spAutoFit/>
          </a:bodyPr>
          <a:lstStyle/>
          <a:p>
            <a:pPr algn="l">
              <a:spcBef>
                <a:spcPts val="0"/>
              </a:spcBef>
            </a:pPr>
            <a:r>
              <a:rPr lang="de-DE" sz="1600" dirty="0">
                <a:solidFill>
                  <a:schemeClr val="tx1"/>
                </a:solidFill>
                <a:latin typeface="+mn-lt"/>
              </a:rPr>
              <a:t>Operations-Verknüpfung</a:t>
            </a:r>
          </a:p>
        </p:txBody>
      </p:sp>
      <p:cxnSp>
        <p:nvCxnSpPr>
          <p:cNvPr id="63" name="Gerader Verbinder 62"/>
          <p:cNvCxnSpPr/>
          <p:nvPr/>
        </p:nvCxnSpPr>
        <p:spPr bwMode="auto">
          <a:xfrm>
            <a:off x="3181782" y="6199464"/>
            <a:ext cx="378636" cy="0"/>
          </a:xfrm>
          <a:prstGeom prst="line">
            <a:avLst/>
          </a:prstGeom>
          <a:solidFill>
            <a:srgbClr val="6699FF"/>
          </a:solidFill>
          <a:ln w="12700" cap="flat" cmpd="sng" algn="ctr">
            <a:solidFill>
              <a:srgbClr val="7030A0"/>
            </a:solidFill>
            <a:prstDash val="solid"/>
            <a:round/>
            <a:headEnd type="none" w="med" len="med"/>
            <a:tailEnd type="none" w="med" len="med"/>
          </a:ln>
          <a:effectLst/>
        </p:spPr>
      </p:cxnSp>
      <p:sp>
        <p:nvSpPr>
          <p:cNvPr id="65" name="Textfeld 64"/>
          <p:cNvSpPr txBox="1"/>
          <p:nvPr/>
        </p:nvSpPr>
        <p:spPr>
          <a:xfrm>
            <a:off x="3512261" y="6014193"/>
            <a:ext cx="2111347" cy="338554"/>
          </a:xfrm>
          <a:prstGeom prst="rect">
            <a:avLst/>
          </a:prstGeom>
          <a:noFill/>
        </p:spPr>
        <p:txBody>
          <a:bodyPr wrap="none" rtlCol="0">
            <a:spAutoFit/>
          </a:bodyPr>
          <a:lstStyle/>
          <a:p>
            <a:pPr algn="l">
              <a:spcBef>
                <a:spcPts val="0"/>
              </a:spcBef>
            </a:pPr>
            <a:r>
              <a:rPr lang="de-DE" sz="1600" dirty="0">
                <a:solidFill>
                  <a:schemeClr val="tx1"/>
                </a:solidFill>
                <a:latin typeface="+mn-lt"/>
              </a:rPr>
              <a:t>Externe Verknüpfung</a:t>
            </a:r>
          </a:p>
        </p:txBody>
      </p:sp>
    </p:spTree>
    <p:extLst>
      <p:ext uri="{BB962C8B-B14F-4D97-AF65-F5344CB8AC3E}">
        <p14:creationId xmlns:p14="http://schemas.microsoft.com/office/powerpoint/2010/main" val="3730916271"/>
      </p:ext>
    </p:extLst>
  </p:cSld>
  <p:clrMapOvr>
    <a:masterClrMapping/>
  </p:clrMapOvr>
  <p:transition>
    <p:strips dir="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Verknüpfungen des Proxy-Objekts</a:t>
            </a:r>
          </a:p>
        </p:txBody>
      </p:sp>
      <p:sp>
        <p:nvSpPr>
          <p:cNvPr id="4" name="Foliennummernplatzhalter 3"/>
          <p:cNvSpPr>
            <a:spLocks noGrp="1"/>
          </p:cNvSpPr>
          <p:nvPr>
            <p:ph type="sldNum" sz="quarter" idx="10"/>
          </p:nvPr>
        </p:nvSpPr>
        <p:spPr/>
        <p:txBody>
          <a:bodyPr/>
          <a:lstStyle/>
          <a:p>
            <a:fld id="{A9D39160-6622-4657-899B-E48054115A88}" type="slidenum">
              <a:rPr lang="de-DE" smtClean="0"/>
              <a:t>12</a:t>
            </a:fld>
            <a:endParaRPr lang="de-DE"/>
          </a:p>
        </p:txBody>
      </p:sp>
      <p:sp>
        <p:nvSpPr>
          <p:cNvPr id="5" name="Rechteck 4"/>
          <p:cNvSpPr/>
          <p:nvPr/>
        </p:nvSpPr>
        <p:spPr>
          <a:xfrm>
            <a:off x="635568" y="2181578"/>
            <a:ext cx="2206305" cy="1652631"/>
          </a:xfrm>
          <a:prstGeom prst="rect">
            <a:avLst/>
          </a:prstGeom>
          <a:ln>
            <a:solidFill>
              <a:srgbClr val="FF0000"/>
            </a:solidFill>
          </a:ln>
        </p:spPr>
        <p:style>
          <a:lnRef idx="2">
            <a:schemeClr val="accent2"/>
          </a:lnRef>
          <a:fillRef idx="1">
            <a:schemeClr val="lt1"/>
          </a:fillRef>
          <a:effectRef idx="0">
            <a:schemeClr val="accent2"/>
          </a:effectRef>
          <a:fontRef idx="minor">
            <a:schemeClr val="dk1"/>
          </a:fontRef>
        </p:style>
        <p:txBody>
          <a:bodyPr wrap="none" rtlCol="0" anchor="t">
            <a:noAutofit/>
          </a:bodyPr>
          <a:lstStyle/>
          <a:p>
            <a:pPr algn="ctr"/>
            <a:r>
              <a:rPr lang="de-DE" sz="1600" dirty="0"/>
              <a:t>Feste Verbindung</a:t>
            </a:r>
          </a:p>
        </p:txBody>
      </p:sp>
      <p:sp>
        <p:nvSpPr>
          <p:cNvPr id="6" name="Rechteck 5"/>
          <p:cNvSpPr/>
          <p:nvPr/>
        </p:nvSpPr>
        <p:spPr>
          <a:xfrm>
            <a:off x="1109545" y="3200839"/>
            <a:ext cx="1258349" cy="419450"/>
          </a:xfrm>
          <a:prstGeom prst="rect">
            <a:avLst/>
          </a:prstGeom>
          <a:ln>
            <a:solidFill>
              <a:srgbClr val="00B050"/>
            </a:solidFill>
          </a:ln>
        </p:spPr>
        <p:style>
          <a:lnRef idx="2">
            <a:schemeClr val="accent2"/>
          </a:lnRef>
          <a:fillRef idx="1">
            <a:schemeClr val="lt1"/>
          </a:fillRef>
          <a:effectRef idx="0">
            <a:schemeClr val="accent2"/>
          </a:effectRef>
          <a:fontRef idx="minor">
            <a:schemeClr val="dk1"/>
          </a:fontRef>
        </p:style>
        <p:txBody>
          <a:bodyPr wrap="none" rtlCol="0" anchor="t">
            <a:noAutofit/>
          </a:bodyPr>
          <a:lstStyle/>
          <a:p>
            <a:pPr algn="ctr"/>
            <a:r>
              <a:rPr lang="de-DE" sz="1600" dirty="0"/>
              <a:t>Basis</a:t>
            </a:r>
          </a:p>
        </p:txBody>
      </p:sp>
      <p:sp>
        <p:nvSpPr>
          <p:cNvPr id="9" name="Rechteck 8"/>
          <p:cNvSpPr/>
          <p:nvPr/>
        </p:nvSpPr>
        <p:spPr>
          <a:xfrm>
            <a:off x="1109544" y="2598928"/>
            <a:ext cx="1258349" cy="419450"/>
          </a:xfrm>
          <a:prstGeom prst="rect">
            <a:avLst/>
          </a:prstGeom>
          <a:ln>
            <a:solidFill>
              <a:srgbClr val="00B050"/>
            </a:solidFill>
          </a:ln>
        </p:spPr>
        <p:style>
          <a:lnRef idx="2">
            <a:schemeClr val="accent2"/>
          </a:lnRef>
          <a:fillRef idx="1">
            <a:schemeClr val="lt1"/>
          </a:fillRef>
          <a:effectRef idx="0">
            <a:schemeClr val="accent2"/>
          </a:effectRef>
          <a:fontRef idx="minor">
            <a:schemeClr val="dk1"/>
          </a:fontRef>
        </p:style>
        <p:txBody>
          <a:bodyPr wrap="none" rtlCol="0" anchor="t">
            <a:noAutofit/>
          </a:bodyPr>
          <a:lstStyle/>
          <a:p>
            <a:pPr algn="ctr"/>
            <a:r>
              <a:rPr lang="de-DE" sz="1600" dirty="0"/>
              <a:t>Anhang</a:t>
            </a:r>
          </a:p>
        </p:txBody>
      </p:sp>
      <p:sp>
        <p:nvSpPr>
          <p:cNvPr id="10" name="Rechteck 9"/>
          <p:cNvSpPr/>
          <p:nvPr/>
        </p:nvSpPr>
        <p:spPr>
          <a:xfrm>
            <a:off x="3055790" y="2515038"/>
            <a:ext cx="1808657" cy="419450"/>
          </a:xfrm>
          <a:prstGeom prst="rect">
            <a:avLst/>
          </a:prstGeom>
          <a:ln>
            <a:solidFill>
              <a:srgbClr val="00B050"/>
            </a:solidFill>
          </a:ln>
        </p:spPr>
        <p:style>
          <a:lnRef idx="2">
            <a:schemeClr val="accent2"/>
          </a:lnRef>
          <a:fillRef idx="1">
            <a:schemeClr val="lt1"/>
          </a:fillRef>
          <a:effectRef idx="0">
            <a:schemeClr val="accent2"/>
          </a:effectRef>
          <a:fontRef idx="minor">
            <a:schemeClr val="dk1"/>
          </a:fontRef>
        </p:style>
        <p:txBody>
          <a:bodyPr wrap="none" rtlCol="0" anchor="t">
            <a:noAutofit/>
          </a:bodyPr>
          <a:lstStyle/>
          <a:p>
            <a:pPr algn="ctr"/>
            <a:r>
              <a:rPr lang="de-DE" sz="1600" dirty="0"/>
              <a:t>Greifer-Gehäuse</a:t>
            </a:r>
          </a:p>
        </p:txBody>
      </p:sp>
      <p:cxnSp>
        <p:nvCxnSpPr>
          <p:cNvPr id="12" name="Gerader Verbinder 11"/>
          <p:cNvCxnSpPr>
            <a:stCxn id="9" idx="3"/>
            <a:endCxn id="10" idx="1"/>
          </p:cNvCxnSpPr>
          <p:nvPr/>
        </p:nvCxnSpPr>
        <p:spPr bwMode="auto">
          <a:xfrm flipV="1">
            <a:off x="2367893" y="2724763"/>
            <a:ext cx="687897" cy="83890"/>
          </a:xfrm>
          <a:prstGeom prst="line">
            <a:avLst/>
          </a:prstGeom>
          <a:solidFill>
            <a:srgbClr val="6699FF"/>
          </a:solidFill>
          <a:ln w="12700" cap="flat" cmpd="sng" algn="ctr">
            <a:solidFill>
              <a:schemeClr val="tx1"/>
            </a:solidFill>
            <a:prstDash val="solid"/>
            <a:round/>
            <a:headEnd type="none" w="med" len="med"/>
            <a:tailEnd type="none" w="med" len="med"/>
          </a:ln>
          <a:effectLst/>
        </p:spPr>
      </p:cxnSp>
      <p:sp>
        <p:nvSpPr>
          <p:cNvPr id="14" name="Rechteck 13"/>
          <p:cNvSpPr/>
          <p:nvPr/>
        </p:nvSpPr>
        <p:spPr>
          <a:xfrm>
            <a:off x="6660032" y="4338530"/>
            <a:ext cx="2340792" cy="1887523"/>
          </a:xfrm>
          <a:prstGeom prst="rect">
            <a:avLst/>
          </a:prstGeom>
          <a:ln>
            <a:solidFill>
              <a:srgbClr val="00B0F0"/>
            </a:solidFill>
          </a:ln>
        </p:spPr>
        <p:style>
          <a:lnRef idx="2">
            <a:schemeClr val="accent2"/>
          </a:lnRef>
          <a:fillRef idx="1">
            <a:schemeClr val="lt1"/>
          </a:fillRef>
          <a:effectRef idx="0">
            <a:schemeClr val="accent2"/>
          </a:effectRef>
          <a:fontRef idx="minor">
            <a:schemeClr val="dk1"/>
          </a:fontRef>
        </p:style>
        <p:txBody>
          <a:bodyPr wrap="none" rtlCol="0" anchor="t">
            <a:noAutofit/>
          </a:bodyPr>
          <a:lstStyle/>
          <a:p>
            <a:pPr algn="ctr"/>
            <a:r>
              <a:rPr lang="de-DE" sz="1600" dirty="0"/>
              <a:t>Legende</a:t>
            </a:r>
          </a:p>
        </p:txBody>
      </p:sp>
      <p:cxnSp>
        <p:nvCxnSpPr>
          <p:cNvPr id="15" name="Gerader Verbinder 14"/>
          <p:cNvCxnSpPr>
            <a:cxnSpLocks/>
          </p:cNvCxnSpPr>
          <p:nvPr/>
        </p:nvCxnSpPr>
        <p:spPr bwMode="auto">
          <a:xfrm>
            <a:off x="6823615" y="4851474"/>
            <a:ext cx="266481" cy="0"/>
          </a:xfrm>
          <a:prstGeom prst="line">
            <a:avLst/>
          </a:prstGeom>
          <a:solidFill>
            <a:srgbClr val="6699FF"/>
          </a:solidFill>
          <a:ln w="12700" cap="flat" cmpd="sng" algn="ctr">
            <a:solidFill>
              <a:schemeClr val="tx1"/>
            </a:solidFill>
            <a:prstDash val="solid"/>
            <a:round/>
            <a:headEnd type="none" w="med" len="med"/>
            <a:tailEnd type="none" w="med" len="med"/>
          </a:ln>
          <a:effectLst/>
        </p:spPr>
      </p:cxnSp>
      <p:sp>
        <p:nvSpPr>
          <p:cNvPr id="17" name="Textfeld 16"/>
          <p:cNvSpPr txBox="1"/>
          <p:nvPr/>
        </p:nvSpPr>
        <p:spPr>
          <a:xfrm>
            <a:off x="7193652" y="4682197"/>
            <a:ext cx="1563120" cy="338554"/>
          </a:xfrm>
          <a:prstGeom prst="rect">
            <a:avLst/>
          </a:prstGeom>
          <a:noFill/>
        </p:spPr>
        <p:txBody>
          <a:bodyPr wrap="none" rtlCol="0">
            <a:spAutoFit/>
          </a:bodyPr>
          <a:lstStyle/>
          <a:p>
            <a:pPr algn="l">
              <a:spcBef>
                <a:spcPts val="0"/>
              </a:spcBef>
            </a:pPr>
            <a:r>
              <a:rPr lang="de-DE" sz="1600" dirty="0">
                <a:solidFill>
                  <a:schemeClr val="tx1"/>
                </a:solidFill>
                <a:latin typeface="+mn-lt"/>
              </a:rPr>
              <a:t>Verknüpfungen</a:t>
            </a:r>
          </a:p>
        </p:txBody>
      </p:sp>
      <p:sp>
        <p:nvSpPr>
          <p:cNvPr id="20" name="Rechteck 19"/>
          <p:cNvSpPr/>
          <p:nvPr/>
        </p:nvSpPr>
        <p:spPr>
          <a:xfrm>
            <a:off x="3055789" y="3237541"/>
            <a:ext cx="1808657" cy="419450"/>
          </a:xfrm>
          <a:prstGeom prst="rect">
            <a:avLst/>
          </a:prstGeom>
          <a:ln>
            <a:solidFill>
              <a:srgbClr val="00B050"/>
            </a:solidFill>
          </a:ln>
        </p:spPr>
        <p:style>
          <a:lnRef idx="2">
            <a:schemeClr val="accent2"/>
          </a:lnRef>
          <a:fillRef idx="1">
            <a:schemeClr val="lt1"/>
          </a:fillRef>
          <a:effectRef idx="0">
            <a:schemeClr val="accent2"/>
          </a:effectRef>
          <a:fontRef idx="minor">
            <a:schemeClr val="dk1"/>
          </a:fontRef>
        </p:style>
        <p:txBody>
          <a:bodyPr wrap="none" rtlCol="0" anchor="t">
            <a:noAutofit/>
          </a:bodyPr>
          <a:lstStyle/>
          <a:p>
            <a:pPr algn="ctr"/>
            <a:r>
              <a:rPr lang="de-DE" sz="1600" dirty="0"/>
              <a:t>Proxy-Objekt</a:t>
            </a:r>
          </a:p>
        </p:txBody>
      </p:sp>
      <p:cxnSp>
        <p:nvCxnSpPr>
          <p:cNvPr id="21" name="Gerader Verbinder 20"/>
          <p:cNvCxnSpPr>
            <a:cxnSpLocks/>
            <a:endCxn id="20" idx="1"/>
          </p:cNvCxnSpPr>
          <p:nvPr/>
        </p:nvCxnSpPr>
        <p:spPr bwMode="auto">
          <a:xfrm>
            <a:off x="2367892" y="3435728"/>
            <a:ext cx="687897" cy="11538"/>
          </a:xfrm>
          <a:prstGeom prst="line">
            <a:avLst/>
          </a:prstGeom>
          <a:solidFill>
            <a:srgbClr val="6699FF"/>
          </a:solidFill>
          <a:ln w="12700" cap="flat" cmpd="sng" algn="ctr">
            <a:solidFill>
              <a:schemeClr val="tx1"/>
            </a:solidFill>
            <a:prstDash val="solid"/>
            <a:round/>
            <a:headEnd type="none" w="med" len="med"/>
            <a:tailEnd type="none" w="med" len="med"/>
          </a:ln>
          <a:effectLst/>
        </p:spPr>
      </p:cxnSp>
      <p:sp>
        <p:nvSpPr>
          <p:cNvPr id="25" name="Rechteck 24"/>
          <p:cNvSpPr/>
          <p:nvPr/>
        </p:nvSpPr>
        <p:spPr>
          <a:xfrm>
            <a:off x="6823615" y="5084406"/>
            <a:ext cx="298638" cy="193691"/>
          </a:xfrm>
          <a:prstGeom prst="rect">
            <a:avLst/>
          </a:prstGeom>
          <a:ln>
            <a:solidFill>
              <a:srgbClr val="00B050"/>
            </a:solidFill>
          </a:ln>
        </p:spPr>
        <p:style>
          <a:lnRef idx="2">
            <a:schemeClr val="accent2"/>
          </a:lnRef>
          <a:fillRef idx="1">
            <a:schemeClr val="lt1"/>
          </a:fillRef>
          <a:effectRef idx="0">
            <a:schemeClr val="accent2"/>
          </a:effectRef>
          <a:fontRef idx="minor">
            <a:schemeClr val="dk1"/>
          </a:fontRef>
        </p:style>
        <p:txBody>
          <a:bodyPr wrap="none" rtlCol="0" anchor="t">
            <a:noAutofit/>
          </a:bodyPr>
          <a:lstStyle/>
          <a:p>
            <a:pPr algn="ctr"/>
            <a:endParaRPr lang="de-DE" sz="1600" dirty="0"/>
          </a:p>
        </p:txBody>
      </p:sp>
      <p:sp>
        <p:nvSpPr>
          <p:cNvPr id="26" name="Textfeld 25"/>
          <p:cNvSpPr txBox="1"/>
          <p:nvPr/>
        </p:nvSpPr>
        <p:spPr>
          <a:xfrm>
            <a:off x="7193652" y="5011974"/>
            <a:ext cx="891591" cy="338554"/>
          </a:xfrm>
          <a:prstGeom prst="rect">
            <a:avLst/>
          </a:prstGeom>
          <a:noFill/>
        </p:spPr>
        <p:txBody>
          <a:bodyPr wrap="none" rtlCol="0">
            <a:spAutoFit/>
          </a:bodyPr>
          <a:lstStyle/>
          <a:p>
            <a:pPr algn="l">
              <a:spcBef>
                <a:spcPts val="0"/>
              </a:spcBef>
            </a:pPr>
            <a:r>
              <a:rPr lang="de-DE" sz="1600" dirty="0">
                <a:solidFill>
                  <a:schemeClr val="tx1"/>
                </a:solidFill>
                <a:latin typeface="+mn-lt"/>
              </a:rPr>
              <a:t>Objekte</a:t>
            </a:r>
          </a:p>
        </p:txBody>
      </p:sp>
      <p:sp>
        <p:nvSpPr>
          <p:cNvPr id="27" name="Rechteck 26"/>
          <p:cNvSpPr/>
          <p:nvPr/>
        </p:nvSpPr>
        <p:spPr>
          <a:xfrm>
            <a:off x="6823615" y="5414182"/>
            <a:ext cx="298638" cy="193691"/>
          </a:xfrm>
          <a:prstGeom prst="rect">
            <a:avLst/>
          </a:prstGeom>
          <a:ln>
            <a:solidFill>
              <a:srgbClr val="FF0000"/>
            </a:solidFill>
          </a:ln>
        </p:spPr>
        <p:style>
          <a:lnRef idx="2">
            <a:schemeClr val="accent2"/>
          </a:lnRef>
          <a:fillRef idx="1">
            <a:schemeClr val="lt1"/>
          </a:fillRef>
          <a:effectRef idx="0">
            <a:schemeClr val="accent2"/>
          </a:effectRef>
          <a:fontRef idx="minor">
            <a:schemeClr val="dk1"/>
          </a:fontRef>
        </p:style>
        <p:txBody>
          <a:bodyPr wrap="none" rtlCol="0" anchor="t">
            <a:noAutofit/>
          </a:bodyPr>
          <a:lstStyle/>
          <a:p>
            <a:pPr algn="ctr"/>
            <a:endParaRPr lang="de-DE" sz="1600" dirty="0"/>
          </a:p>
        </p:txBody>
      </p:sp>
      <p:sp>
        <p:nvSpPr>
          <p:cNvPr id="28" name="Textfeld 27"/>
          <p:cNvSpPr txBox="1"/>
          <p:nvPr/>
        </p:nvSpPr>
        <p:spPr>
          <a:xfrm>
            <a:off x="7210077" y="5341750"/>
            <a:ext cx="1790747" cy="338554"/>
          </a:xfrm>
          <a:prstGeom prst="rect">
            <a:avLst/>
          </a:prstGeom>
          <a:noFill/>
        </p:spPr>
        <p:txBody>
          <a:bodyPr wrap="none" rtlCol="0">
            <a:spAutoFit/>
          </a:bodyPr>
          <a:lstStyle/>
          <a:p>
            <a:pPr algn="l">
              <a:spcBef>
                <a:spcPts val="0"/>
              </a:spcBef>
            </a:pPr>
            <a:r>
              <a:rPr lang="de-DE" sz="1600" dirty="0">
                <a:solidFill>
                  <a:schemeClr val="tx1"/>
                </a:solidFill>
                <a:latin typeface="+mn-lt"/>
              </a:rPr>
              <a:t>Feste Verbindung</a:t>
            </a:r>
          </a:p>
        </p:txBody>
      </p:sp>
      <p:sp>
        <p:nvSpPr>
          <p:cNvPr id="29" name="Rechteck 28"/>
          <p:cNvSpPr/>
          <p:nvPr/>
        </p:nvSpPr>
        <p:spPr>
          <a:xfrm>
            <a:off x="6823615" y="5830282"/>
            <a:ext cx="298638" cy="193691"/>
          </a:xfrm>
          <a:prstGeom prst="rect">
            <a:avLst/>
          </a:prstGeom>
          <a:ln>
            <a:solidFill>
              <a:srgbClr val="7030A0"/>
            </a:solidFill>
          </a:ln>
        </p:spPr>
        <p:style>
          <a:lnRef idx="2">
            <a:schemeClr val="accent2"/>
          </a:lnRef>
          <a:fillRef idx="1">
            <a:schemeClr val="lt1"/>
          </a:fillRef>
          <a:effectRef idx="0">
            <a:schemeClr val="accent2"/>
          </a:effectRef>
          <a:fontRef idx="minor">
            <a:schemeClr val="dk1"/>
          </a:fontRef>
        </p:style>
        <p:txBody>
          <a:bodyPr wrap="none" rtlCol="0" anchor="t">
            <a:noAutofit/>
          </a:bodyPr>
          <a:lstStyle/>
          <a:p>
            <a:pPr algn="ctr"/>
            <a:endParaRPr lang="de-DE" sz="1600" dirty="0"/>
          </a:p>
        </p:txBody>
      </p:sp>
      <p:sp>
        <p:nvSpPr>
          <p:cNvPr id="30" name="Textfeld 29"/>
          <p:cNvSpPr txBox="1"/>
          <p:nvPr/>
        </p:nvSpPr>
        <p:spPr>
          <a:xfrm>
            <a:off x="7210077" y="5757850"/>
            <a:ext cx="776175" cy="338554"/>
          </a:xfrm>
          <a:prstGeom prst="rect">
            <a:avLst/>
          </a:prstGeom>
          <a:noFill/>
        </p:spPr>
        <p:txBody>
          <a:bodyPr wrap="none" rtlCol="0">
            <a:spAutoFit/>
          </a:bodyPr>
          <a:lstStyle/>
          <a:p>
            <a:pPr algn="l">
              <a:spcBef>
                <a:spcPts val="0"/>
              </a:spcBef>
            </a:pPr>
            <a:r>
              <a:rPr lang="de-DE" sz="1600" dirty="0">
                <a:solidFill>
                  <a:schemeClr val="tx1"/>
                </a:solidFill>
                <a:latin typeface="+mn-lt"/>
              </a:rPr>
              <a:t>Ebene</a:t>
            </a:r>
          </a:p>
        </p:txBody>
      </p:sp>
      <p:sp>
        <p:nvSpPr>
          <p:cNvPr id="31" name="Rechteck 30"/>
          <p:cNvSpPr/>
          <p:nvPr/>
        </p:nvSpPr>
        <p:spPr>
          <a:xfrm>
            <a:off x="5565781" y="3289806"/>
            <a:ext cx="1808657" cy="419450"/>
          </a:xfrm>
          <a:prstGeom prst="rect">
            <a:avLst/>
          </a:prstGeom>
          <a:ln>
            <a:solidFill>
              <a:srgbClr val="00B050"/>
            </a:solidFill>
          </a:ln>
        </p:spPr>
        <p:style>
          <a:lnRef idx="2">
            <a:schemeClr val="accent2"/>
          </a:lnRef>
          <a:fillRef idx="1">
            <a:schemeClr val="lt1"/>
          </a:fillRef>
          <a:effectRef idx="0">
            <a:schemeClr val="accent2"/>
          </a:effectRef>
          <a:fontRef idx="minor">
            <a:schemeClr val="dk1"/>
          </a:fontRef>
        </p:style>
        <p:txBody>
          <a:bodyPr wrap="none" rtlCol="0" anchor="t">
            <a:noAutofit/>
          </a:bodyPr>
          <a:lstStyle/>
          <a:p>
            <a:pPr algn="ctr"/>
            <a:r>
              <a:rPr lang="de-DE" sz="1600" dirty="0"/>
              <a:t>Antrieb-Schlitten</a:t>
            </a:r>
          </a:p>
        </p:txBody>
      </p:sp>
      <p:cxnSp>
        <p:nvCxnSpPr>
          <p:cNvPr id="32" name="Gerader Verbinder 31"/>
          <p:cNvCxnSpPr>
            <a:cxnSpLocks/>
            <a:stCxn id="20" idx="3"/>
            <a:endCxn id="31" idx="1"/>
          </p:cNvCxnSpPr>
          <p:nvPr/>
        </p:nvCxnSpPr>
        <p:spPr bwMode="auto">
          <a:xfrm>
            <a:off x="4864446" y="3447266"/>
            <a:ext cx="701335" cy="52265"/>
          </a:xfrm>
          <a:prstGeom prst="line">
            <a:avLst/>
          </a:prstGeom>
          <a:solidFill>
            <a:srgbClr val="6699FF"/>
          </a:solidFill>
          <a:ln w="12700" cap="flat" cmpd="sng" algn="ctr">
            <a:solidFill>
              <a:schemeClr val="tx1"/>
            </a:solidFill>
            <a:prstDash val="solid"/>
            <a:round/>
            <a:headEnd type="none" w="med" len="med"/>
            <a:tailEnd type="none" w="med" len="med"/>
          </a:ln>
          <a:effectLst/>
        </p:spPr>
      </p:cxnSp>
      <p:sp>
        <p:nvSpPr>
          <p:cNvPr id="37" name="Rechteck 36"/>
          <p:cNvSpPr/>
          <p:nvPr/>
        </p:nvSpPr>
        <p:spPr>
          <a:xfrm>
            <a:off x="298858" y="1637175"/>
            <a:ext cx="4716591" cy="2314480"/>
          </a:xfrm>
          <a:prstGeom prst="rect">
            <a:avLst/>
          </a:prstGeom>
          <a:noFill/>
          <a:ln>
            <a:solidFill>
              <a:srgbClr val="7030A0"/>
            </a:solidFill>
          </a:ln>
        </p:spPr>
        <p:style>
          <a:lnRef idx="2">
            <a:schemeClr val="accent2"/>
          </a:lnRef>
          <a:fillRef idx="1">
            <a:schemeClr val="lt1"/>
          </a:fillRef>
          <a:effectRef idx="0">
            <a:schemeClr val="accent2"/>
          </a:effectRef>
          <a:fontRef idx="minor">
            <a:schemeClr val="dk1"/>
          </a:fontRef>
        </p:style>
        <p:txBody>
          <a:bodyPr wrap="none" rtlCol="0" anchor="t">
            <a:noAutofit/>
          </a:bodyPr>
          <a:lstStyle/>
          <a:p>
            <a:pPr algn="ctr"/>
            <a:r>
              <a:rPr lang="de-DE" sz="1600" dirty="0"/>
              <a:t>Komponentenebene</a:t>
            </a:r>
          </a:p>
        </p:txBody>
      </p:sp>
      <p:sp>
        <p:nvSpPr>
          <p:cNvPr id="38" name="Rechteck 37"/>
          <p:cNvSpPr/>
          <p:nvPr/>
        </p:nvSpPr>
        <p:spPr>
          <a:xfrm>
            <a:off x="147855" y="1185051"/>
            <a:ext cx="7426236" cy="3001496"/>
          </a:xfrm>
          <a:prstGeom prst="rect">
            <a:avLst/>
          </a:prstGeom>
          <a:noFill/>
          <a:ln>
            <a:solidFill>
              <a:srgbClr val="7030A0"/>
            </a:solidFill>
          </a:ln>
        </p:spPr>
        <p:style>
          <a:lnRef idx="2">
            <a:schemeClr val="accent2"/>
          </a:lnRef>
          <a:fillRef idx="1">
            <a:schemeClr val="lt1"/>
          </a:fillRef>
          <a:effectRef idx="0">
            <a:schemeClr val="accent2"/>
          </a:effectRef>
          <a:fontRef idx="minor">
            <a:schemeClr val="dk1"/>
          </a:fontRef>
        </p:style>
        <p:txBody>
          <a:bodyPr wrap="none" rtlCol="0" anchor="t">
            <a:noAutofit/>
          </a:bodyPr>
          <a:lstStyle/>
          <a:p>
            <a:pPr algn="ctr"/>
            <a:r>
              <a:rPr lang="de-DE" sz="1600" dirty="0"/>
              <a:t>Baugruppenebene</a:t>
            </a:r>
          </a:p>
        </p:txBody>
      </p:sp>
      <p:pic>
        <p:nvPicPr>
          <p:cNvPr id="39" name="Grafik 38"/>
          <p:cNvPicPr>
            <a:picLocks noChangeAspect="1"/>
          </p:cNvPicPr>
          <p:nvPr/>
        </p:nvPicPr>
        <p:blipFill>
          <a:blip r:embed="rId2"/>
          <a:stretch>
            <a:fillRect/>
          </a:stretch>
        </p:blipFill>
        <p:spPr>
          <a:xfrm>
            <a:off x="3805752" y="746055"/>
            <a:ext cx="1760029" cy="254901"/>
          </a:xfrm>
          <a:prstGeom prst="rect">
            <a:avLst/>
          </a:prstGeom>
        </p:spPr>
      </p:pic>
    </p:spTree>
    <p:extLst>
      <p:ext uri="{BB962C8B-B14F-4D97-AF65-F5344CB8AC3E}">
        <p14:creationId xmlns:p14="http://schemas.microsoft.com/office/powerpoint/2010/main" val="1314224877"/>
      </p:ext>
    </p:extLst>
  </p:cSld>
  <p:clrMapOvr>
    <a:masterClrMapping/>
  </p:clrMapOvr>
  <p:transition>
    <p:strips dir="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Zusammenfassung</a:t>
            </a:r>
          </a:p>
        </p:txBody>
      </p:sp>
      <p:sp>
        <p:nvSpPr>
          <p:cNvPr id="3" name="Inhaltsplatzhalter 2"/>
          <p:cNvSpPr>
            <a:spLocks noGrp="1"/>
          </p:cNvSpPr>
          <p:nvPr>
            <p:ph idx="1"/>
          </p:nvPr>
        </p:nvSpPr>
        <p:spPr/>
        <p:txBody>
          <a:bodyPr/>
          <a:lstStyle/>
          <a:p>
            <a:r>
              <a:rPr lang="de-DE" b="1" dirty="0"/>
              <a:t>Das Ersetzen eines Teil</a:t>
            </a:r>
            <a:r>
              <a:rPr lang="de-DE" dirty="0"/>
              <a:t> in einer Baugruppe erlaubt, dass die Kinematik beibehalten wird.</a:t>
            </a:r>
          </a:p>
          <a:p>
            <a:r>
              <a:rPr lang="de-DE" dirty="0"/>
              <a:t>Ggf. führt man der Ersatzassistent durch, um die Verknüpfung der Kinematik wiederherzustellen</a:t>
            </a:r>
          </a:p>
          <a:p>
            <a:r>
              <a:rPr lang="de-DE" dirty="0"/>
              <a:t>Beim neu hinzugefügten Teil (anstatt ersetzen) muss der Starrkörper mit dem entsprechenden Teil verknüpft werden.</a:t>
            </a:r>
          </a:p>
          <a:p>
            <a:r>
              <a:rPr lang="de-DE" b="1" dirty="0"/>
              <a:t>Das Ersetzen einer Baugruppe</a:t>
            </a:r>
            <a:r>
              <a:rPr lang="de-DE" dirty="0"/>
              <a:t> in einer Oberbaugruppe erlaubt, dass die Kinematik beibehalten wird, nur wenn</a:t>
            </a:r>
            <a:r>
              <a:rPr lang="de-DE" b="1" dirty="0"/>
              <a:t> </a:t>
            </a:r>
            <a:r>
              <a:rPr lang="de-DE" dirty="0"/>
              <a:t>die Baugruppe mit dem gleichen Template erstellt wird.</a:t>
            </a:r>
          </a:p>
          <a:p>
            <a:r>
              <a:rPr lang="de-DE" dirty="0"/>
              <a:t>Gleicher Teil/Baugruppe darf nicht 2 mal als Starrkörper definiert.</a:t>
            </a:r>
          </a:p>
          <a:p>
            <a:r>
              <a:rPr lang="de-DE" dirty="0"/>
              <a:t>Templates sind möglich auch bei hoher Baugruppenebene. Voraussetzung: Die Unterbaugruppen müssen auch mit Templates erstellt werden.</a:t>
            </a:r>
          </a:p>
          <a:p>
            <a:r>
              <a:rPr lang="de-DE" dirty="0"/>
              <a:t>Es ist möglich, mehrere Teile und Baugruppen zusammen als ein Starrkörper definiert werden. Dieses Kenntnis ist wichtig für die Performance des Systems.</a:t>
            </a:r>
          </a:p>
        </p:txBody>
      </p:sp>
      <p:sp>
        <p:nvSpPr>
          <p:cNvPr id="4" name="Foliennummernplatzhalter 3"/>
          <p:cNvSpPr>
            <a:spLocks noGrp="1"/>
          </p:cNvSpPr>
          <p:nvPr>
            <p:ph type="sldNum" sz="quarter" idx="10"/>
          </p:nvPr>
        </p:nvSpPr>
        <p:spPr/>
        <p:txBody>
          <a:bodyPr/>
          <a:lstStyle/>
          <a:p>
            <a:fld id="{A9D39160-6622-4657-899B-E48054115A88}" type="slidenum">
              <a:rPr lang="de-DE" smtClean="0"/>
              <a:t>13</a:t>
            </a:fld>
            <a:endParaRPr lang="de-DE"/>
          </a:p>
        </p:txBody>
      </p:sp>
    </p:spTree>
    <p:extLst>
      <p:ext uri="{BB962C8B-B14F-4D97-AF65-F5344CB8AC3E}">
        <p14:creationId xmlns:p14="http://schemas.microsoft.com/office/powerpoint/2010/main" val="2564467487"/>
      </p:ext>
    </p:extLst>
  </p:cSld>
  <p:clrMapOvr>
    <a:masterClrMapping/>
  </p:clrMapOvr>
  <p:transition>
    <p:strips dir="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Platzierung der Bauteile beim Einbau und Begrenzung des </a:t>
            </a:r>
            <a:r>
              <a:rPr lang="de-DE" dirty="0" err="1"/>
              <a:t>Verfahrwegs</a:t>
            </a:r>
            <a:endParaRPr lang="de-DE" dirty="0"/>
          </a:p>
        </p:txBody>
      </p:sp>
      <p:sp>
        <p:nvSpPr>
          <p:cNvPr id="3" name="Inhaltsplatzhalter 2"/>
          <p:cNvSpPr>
            <a:spLocks noGrp="1"/>
          </p:cNvSpPr>
          <p:nvPr>
            <p:ph idx="1"/>
          </p:nvPr>
        </p:nvSpPr>
        <p:spPr/>
        <p:txBody>
          <a:bodyPr/>
          <a:lstStyle/>
          <a:p>
            <a:r>
              <a:rPr lang="de-DE" dirty="0"/>
              <a:t>Teile werden beim Einbau in der Baugruppe nach absolutem </a:t>
            </a:r>
            <a:r>
              <a:rPr lang="de-DE" dirty="0" err="1"/>
              <a:t>Ksys</a:t>
            </a:r>
            <a:r>
              <a:rPr lang="de-DE" dirty="0"/>
              <a:t> geordnet. Die Lage und Orientierung der Teile in der Baugruppe bezieht sich zwischen dem abs. </a:t>
            </a:r>
            <a:r>
              <a:rPr lang="de-DE" dirty="0" err="1"/>
              <a:t>Ksys</a:t>
            </a:r>
            <a:r>
              <a:rPr lang="de-DE" dirty="0"/>
              <a:t> der Baugruppe und Teile.  </a:t>
            </a:r>
          </a:p>
          <a:p>
            <a:r>
              <a:rPr lang="de-DE" dirty="0"/>
              <a:t>Baugruppen von Schunk, wenn sie aus CADENAS heruntergeladen wird, hat die richtige Orientierung und Lage, </a:t>
            </a:r>
            <a:r>
              <a:rPr lang="de-DE" dirty="0">
                <a:solidFill>
                  <a:srgbClr val="FF0000"/>
                </a:solidFill>
              </a:rPr>
              <a:t>die von dem Konstrukteur selbst definiert wird. (Das ist eine Vermutung)-&gt; für uns Intern als </a:t>
            </a:r>
            <a:r>
              <a:rPr lang="de-DE" dirty="0" err="1">
                <a:solidFill>
                  <a:srgbClr val="FF0000"/>
                </a:solidFill>
              </a:rPr>
              <a:t>vermutung</a:t>
            </a:r>
            <a:endParaRPr lang="de-DE" dirty="0">
              <a:solidFill>
                <a:srgbClr val="FF0000"/>
              </a:solidFill>
            </a:endParaRPr>
          </a:p>
          <a:p>
            <a:r>
              <a:rPr lang="de-DE" dirty="0"/>
              <a:t>Abs. </a:t>
            </a:r>
            <a:r>
              <a:rPr lang="de-DE" dirty="0" err="1"/>
              <a:t>Ksys</a:t>
            </a:r>
            <a:r>
              <a:rPr lang="de-DE" dirty="0"/>
              <a:t> unterscheidet sich von Produkten zu Produkten</a:t>
            </a:r>
          </a:p>
          <a:p>
            <a:r>
              <a:rPr lang="de-DE" dirty="0"/>
              <a:t>Die Baugruppen enthalten Informationen über die Lage und Orientierung der einzelnen eingebauten Teile. </a:t>
            </a:r>
          </a:p>
          <a:p>
            <a:r>
              <a:rPr lang="de-DE" dirty="0"/>
              <a:t>Mögliche Vorgehensweise für die Versorgung des Modells in der richtigen Einbaulage</a:t>
            </a:r>
          </a:p>
          <a:p>
            <a:pPr lvl="1"/>
            <a:r>
              <a:rPr lang="de-DE" dirty="0" err="1"/>
              <a:t>Kinematisierung</a:t>
            </a:r>
            <a:r>
              <a:rPr lang="de-DE" dirty="0"/>
              <a:t> der vorhandenen Baugruppen </a:t>
            </a:r>
          </a:p>
          <a:p>
            <a:pPr lvl="1"/>
            <a:r>
              <a:rPr lang="de-DE" dirty="0"/>
              <a:t>Einbau in Templates und nachträgliche Orientierung der Teile</a:t>
            </a:r>
          </a:p>
          <a:p>
            <a:r>
              <a:rPr lang="de-DE" dirty="0"/>
              <a:t>Begrenzung des </a:t>
            </a:r>
            <a:r>
              <a:rPr lang="de-DE" dirty="0" err="1"/>
              <a:t>Verfahrweges</a:t>
            </a:r>
            <a:r>
              <a:rPr lang="de-DE" dirty="0"/>
              <a:t> kann durch 2 Methoden gemacht werden</a:t>
            </a:r>
          </a:p>
          <a:p>
            <a:pPr lvl="1"/>
            <a:r>
              <a:rPr lang="de-DE" dirty="0"/>
              <a:t>Begrenzung durch Signaladapter</a:t>
            </a:r>
          </a:p>
          <a:p>
            <a:pPr lvl="1"/>
            <a:r>
              <a:rPr lang="de-DE" dirty="0"/>
              <a:t>Begrenzung durch Laufzeitverhalten</a:t>
            </a:r>
          </a:p>
          <a:p>
            <a:r>
              <a:rPr lang="de-DE" dirty="0"/>
              <a:t>Laufzeitverhalten überschreibt Signaladapter</a:t>
            </a:r>
          </a:p>
          <a:p>
            <a:r>
              <a:rPr lang="de-DE" dirty="0"/>
              <a:t>Laufzeitverhalten ist „unsichtbarer“ als Signaladapter für den Benutzer</a:t>
            </a:r>
          </a:p>
          <a:p>
            <a:endParaRPr lang="de-DE" dirty="0"/>
          </a:p>
        </p:txBody>
      </p:sp>
      <p:sp>
        <p:nvSpPr>
          <p:cNvPr id="4" name="Foliennummernplatzhalter 3"/>
          <p:cNvSpPr>
            <a:spLocks noGrp="1"/>
          </p:cNvSpPr>
          <p:nvPr>
            <p:ph type="sldNum" sz="quarter" idx="10"/>
          </p:nvPr>
        </p:nvSpPr>
        <p:spPr/>
        <p:txBody>
          <a:bodyPr/>
          <a:lstStyle/>
          <a:p>
            <a:pPr>
              <a:defRPr/>
            </a:pPr>
            <a:fld id="{9C627952-6151-4529-9944-8E5B9BE8E15C}" type="slidenum">
              <a:rPr lang="de-DE" smtClean="0">
                <a:solidFill>
                  <a:prstClr val="white"/>
                </a:solidFill>
              </a:rPr>
              <a:pPr>
                <a:defRPr/>
              </a:pPr>
              <a:t>14</a:t>
            </a:fld>
            <a:endParaRPr lang="de-DE">
              <a:solidFill>
                <a:prstClr val="white"/>
              </a:solidFill>
            </a:endParaRPr>
          </a:p>
        </p:txBody>
      </p:sp>
    </p:spTree>
    <p:extLst>
      <p:ext uri="{BB962C8B-B14F-4D97-AF65-F5344CB8AC3E}">
        <p14:creationId xmlns:p14="http://schemas.microsoft.com/office/powerpoint/2010/main" val="2970755325"/>
      </p:ext>
    </p:extLst>
  </p:cSld>
  <p:clrMapOvr>
    <a:masterClrMapping/>
  </p:clrMapOvr>
  <p:transition>
    <p:strips dir="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241303" y="404813"/>
            <a:ext cx="6437731" cy="576262"/>
          </a:xfrm>
        </p:spPr>
        <p:txBody>
          <a:bodyPr/>
          <a:lstStyle/>
          <a:p>
            <a:r>
              <a:rPr lang="de-DE" dirty="0"/>
              <a:t>Work </a:t>
            </a:r>
            <a:r>
              <a:rPr lang="de-DE" dirty="0" err="1"/>
              <a:t>coordinate</a:t>
            </a:r>
            <a:r>
              <a:rPr lang="de-DE" dirty="0"/>
              <a:t> </a:t>
            </a:r>
            <a:r>
              <a:rPr lang="de-DE" dirty="0" err="1"/>
              <a:t>system</a:t>
            </a:r>
            <a:r>
              <a:rPr lang="de-DE" dirty="0"/>
              <a:t> (WCS) und absolute </a:t>
            </a:r>
            <a:r>
              <a:rPr lang="de-DE" dirty="0" err="1"/>
              <a:t>coordinate</a:t>
            </a:r>
            <a:r>
              <a:rPr lang="de-DE" dirty="0"/>
              <a:t> </a:t>
            </a:r>
            <a:r>
              <a:rPr lang="de-DE" dirty="0" err="1"/>
              <a:t>system</a:t>
            </a:r>
            <a:endParaRPr lang="de-DE" dirty="0"/>
          </a:p>
        </p:txBody>
      </p:sp>
      <p:pic>
        <p:nvPicPr>
          <p:cNvPr id="5" name="Inhaltsplatzhalter 4"/>
          <p:cNvPicPr>
            <a:picLocks noGrp="1" noChangeAspect="1"/>
          </p:cNvPicPr>
          <p:nvPr>
            <p:ph idx="1"/>
          </p:nvPr>
        </p:nvPicPr>
        <p:blipFill>
          <a:blip r:embed="rId2"/>
          <a:stretch>
            <a:fillRect/>
          </a:stretch>
        </p:blipFill>
        <p:spPr>
          <a:xfrm>
            <a:off x="2789765" y="1313937"/>
            <a:ext cx="4238381" cy="3771712"/>
          </a:xfrm>
          <a:prstGeom prst="rect">
            <a:avLst/>
          </a:prstGeom>
        </p:spPr>
      </p:pic>
      <p:sp>
        <p:nvSpPr>
          <p:cNvPr id="4" name="Foliennummernplatzhalter 3"/>
          <p:cNvSpPr>
            <a:spLocks noGrp="1"/>
          </p:cNvSpPr>
          <p:nvPr>
            <p:ph type="sldNum" sz="quarter" idx="10"/>
          </p:nvPr>
        </p:nvSpPr>
        <p:spPr/>
        <p:txBody>
          <a:bodyPr/>
          <a:lstStyle/>
          <a:p>
            <a:pPr>
              <a:defRPr/>
            </a:pPr>
            <a:fld id="{9C627952-6151-4529-9944-8E5B9BE8E15C}" type="slidenum">
              <a:rPr lang="de-DE" smtClean="0">
                <a:solidFill>
                  <a:prstClr val="white"/>
                </a:solidFill>
              </a:rPr>
              <a:pPr>
                <a:defRPr/>
              </a:pPr>
              <a:t>15</a:t>
            </a:fld>
            <a:endParaRPr lang="de-DE">
              <a:solidFill>
                <a:prstClr val="white"/>
              </a:solidFill>
            </a:endParaRPr>
          </a:p>
        </p:txBody>
      </p:sp>
      <p:sp>
        <p:nvSpPr>
          <p:cNvPr id="6" name="Textfeld 5"/>
          <p:cNvSpPr txBox="1"/>
          <p:nvPr/>
        </p:nvSpPr>
        <p:spPr>
          <a:xfrm>
            <a:off x="1687557" y="3331921"/>
            <a:ext cx="662361" cy="338554"/>
          </a:xfrm>
          <a:prstGeom prst="rect">
            <a:avLst/>
          </a:prstGeom>
          <a:noFill/>
          <a:ln>
            <a:solidFill>
              <a:schemeClr val="tx1"/>
            </a:solidFill>
          </a:ln>
        </p:spPr>
        <p:txBody>
          <a:bodyPr wrap="none" rtlCol="0">
            <a:spAutoFit/>
          </a:bodyPr>
          <a:lstStyle/>
          <a:p>
            <a:pPr algn="l">
              <a:spcBef>
                <a:spcPts val="0"/>
              </a:spcBef>
            </a:pPr>
            <a:r>
              <a:rPr lang="de-DE" sz="1600" dirty="0">
                <a:solidFill>
                  <a:schemeClr val="tx1"/>
                </a:solidFill>
                <a:latin typeface="+mn-lt"/>
              </a:rPr>
              <a:t>WCS</a:t>
            </a:r>
          </a:p>
        </p:txBody>
      </p:sp>
      <p:cxnSp>
        <p:nvCxnSpPr>
          <p:cNvPr id="7" name="Gerader Verbinder 6"/>
          <p:cNvCxnSpPr>
            <a:stCxn id="11" idx="3"/>
            <a:endCxn id="8" idx="2"/>
          </p:cNvCxnSpPr>
          <p:nvPr/>
        </p:nvCxnSpPr>
        <p:spPr bwMode="auto">
          <a:xfrm flipV="1">
            <a:off x="2349918" y="1995383"/>
            <a:ext cx="2204476" cy="204094"/>
          </a:xfrm>
          <a:prstGeom prst="line">
            <a:avLst/>
          </a:prstGeom>
          <a:solidFill>
            <a:srgbClr val="6699FF"/>
          </a:solidFill>
          <a:ln w="12700" cap="flat" cmpd="sng" algn="ctr">
            <a:solidFill>
              <a:schemeClr val="tx1"/>
            </a:solidFill>
            <a:prstDash val="solid"/>
            <a:round/>
            <a:headEnd type="none" w="med" len="med"/>
            <a:tailEnd type="none" w="med" len="med"/>
          </a:ln>
          <a:effectLst/>
        </p:spPr>
      </p:cxnSp>
      <p:sp>
        <p:nvSpPr>
          <p:cNvPr id="8" name="Ellipse 7"/>
          <p:cNvSpPr/>
          <p:nvPr/>
        </p:nvSpPr>
        <p:spPr>
          <a:xfrm>
            <a:off x="4554394" y="1634656"/>
            <a:ext cx="757234" cy="721453"/>
          </a:xfrm>
          <a:prstGeom prst="ellipse">
            <a:avLst/>
          </a:prstGeom>
          <a:noFill/>
          <a:ln>
            <a:solidFill>
              <a:schemeClr val="tx1"/>
            </a:solidFill>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endParaRPr lang="de-DE" sz="1100" dirty="0"/>
          </a:p>
        </p:txBody>
      </p:sp>
      <p:sp>
        <p:nvSpPr>
          <p:cNvPr id="11" name="Textfeld 10"/>
          <p:cNvSpPr txBox="1"/>
          <p:nvPr/>
        </p:nvSpPr>
        <p:spPr>
          <a:xfrm>
            <a:off x="1413443" y="2030200"/>
            <a:ext cx="936475" cy="338554"/>
          </a:xfrm>
          <a:prstGeom prst="rect">
            <a:avLst/>
          </a:prstGeom>
          <a:noFill/>
          <a:ln>
            <a:solidFill>
              <a:schemeClr val="tx1"/>
            </a:solidFill>
          </a:ln>
        </p:spPr>
        <p:txBody>
          <a:bodyPr wrap="none" rtlCol="0">
            <a:spAutoFit/>
          </a:bodyPr>
          <a:lstStyle/>
          <a:p>
            <a:pPr algn="l">
              <a:spcBef>
                <a:spcPts val="0"/>
              </a:spcBef>
            </a:pPr>
            <a:r>
              <a:rPr lang="de-DE" sz="1600" dirty="0">
                <a:solidFill>
                  <a:schemeClr val="tx1"/>
                </a:solidFill>
                <a:latin typeface="+mn-lt"/>
              </a:rPr>
              <a:t>Abs. CS</a:t>
            </a:r>
          </a:p>
        </p:txBody>
      </p:sp>
      <p:cxnSp>
        <p:nvCxnSpPr>
          <p:cNvPr id="12" name="Gerader Verbinder 11"/>
          <p:cNvCxnSpPr>
            <a:stCxn id="6" idx="3"/>
            <a:endCxn id="13" idx="2"/>
          </p:cNvCxnSpPr>
          <p:nvPr/>
        </p:nvCxnSpPr>
        <p:spPr bwMode="auto">
          <a:xfrm flipV="1">
            <a:off x="2349918" y="3302563"/>
            <a:ext cx="2330310" cy="198635"/>
          </a:xfrm>
          <a:prstGeom prst="line">
            <a:avLst/>
          </a:prstGeom>
          <a:solidFill>
            <a:srgbClr val="6699FF"/>
          </a:solidFill>
          <a:ln w="12700" cap="flat" cmpd="sng" algn="ctr">
            <a:solidFill>
              <a:schemeClr val="tx1"/>
            </a:solidFill>
            <a:prstDash val="solid"/>
            <a:round/>
            <a:headEnd type="none" w="med" len="med"/>
            <a:tailEnd type="none" w="med" len="med"/>
          </a:ln>
          <a:effectLst/>
        </p:spPr>
      </p:cxnSp>
      <p:sp>
        <p:nvSpPr>
          <p:cNvPr id="13" name="Ellipse 12"/>
          <p:cNvSpPr/>
          <p:nvPr/>
        </p:nvSpPr>
        <p:spPr>
          <a:xfrm>
            <a:off x="4680228" y="2941836"/>
            <a:ext cx="757234" cy="721453"/>
          </a:xfrm>
          <a:prstGeom prst="ellipse">
            <a:avLst/>
          </a:prstGeom>
          <a:noFill/>
          <a:ln>
            <a:solidFill>
              <a:schemeClr val="tx1"/>
            </a:solidFill>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endParaRPr lang="de-DE" sz="1100" dirty="0"/>
          </a:p>
        </p:txBody>
      </p:sp>
      <p:sp>
        <p:nvSpPr>
          <p:cNvPr id="22" name="Textfeld 21"/>
          <p:cNvSpPr txBox="1"/>
          <p:nvPr/>
        </p:nvSpPr>
        <p:spPr>
          <a:xfrm>
            <a:off x="1687557" y="5585487"/>
            <a:ext cx="5589992" cy="584775"/>
          </a:xfrm>
          <a:prstGeom prst="rect">
            <a:avLst/>
          </a:prstGeom>
          <a:noFill/>
        </p:spPr>
        <p:txBody>
          <a:bodyPr wrap="none" rtlCol="0">
            <a:spAutoFit/>
          </a:bodyPr>
          <a:lstStyle/>
          <a:p>
            <a:pPr marL="285750" indent="-285750" algn="l">
              <a:spcBef>
                <a:spcPts val="0"/>
              </a:spcBef>
              <a:buFont typeface="Arial" panose="020B0604020202020204" pitchFamily="34" charset="0"/>
              <a:buChar char="•"/>
            </a:pPr>
            <a:r>
              <a:rPr lang="de-DE" sz="1600" dirty="0">
                <a:solidFill>
                  <a:schemeClr val="tx1"/>
                </a:solidFill>
                <a:latin typeface="+mn-lt"/>
              </a:rPr>
              <a:t>Das abs. Koordinatensystem ist normal unsichtbar. </a:t>
            </a:r>
            <a:br>
              <a:rPr lang="de-DE" sz="1600" dirty="0">
                <a:solidFill>
                  <a:schemeClr val="tx1"/>
                </a:solidFill>
                <a:latin typeface="+mn-lt"/>
              </a:rPr>
            </a:br>
            <a:r>
              <a:rPr lang="de-DE" sz="1600" dirty="0">
                <a:solidFill>
                  <a:schemeClr val="tx1"/>
                </a:solidFill>
                <a:latin typeface="+mn-lt"/>
              </a:rPr>
              <a:t>Hier wird‘s gezeigt um den Unterschied zu verdeutlichen</a:t>
            </a:r>
          </a:p>
        </p:txBody>
      </p:sp>
    </p:spTree>
    <p:extLst>
      <p:ext uri="{BB962C8B-B14F-4D97-AF65-F5344CB8AC3E}">
        <p14:creationId xmlns:p14="http://schemas.microsoft.com/office/powerpoint/2010/main" val="2469056904"/>
      </p:ext>
    </p:extLst>
  </p:cSld>
  <p:clrMapOvr>
    <a:masterClrMapping/>
  </p:clrMapOvr>
  <p:transition>
    <p:strips dir="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Begrenzung des </a:t>
            </a:r>
            <a:r>
              <a:rPr lang="de-DE" dirty="0" err="1"/>
              <a:t>Verfahrweges</a:t>
            </a:r>
            <a:endParaRPr lang="de-DE" dirty="0"/>
          </a:p>
        </p:txBody>
      </p:sp>
      <p:pic>
        <p:nvPicPr>
          <p:cNvPr id="6" name="Inhaltsplatzhalter 5"/>
          <p:cNvPicPr>
            <a:picLocks noGrp="1" noChangeAspect="1"/>
          </p:cNvPicPr>
          <p:nvPr>
            <p:ph idx="1"/>
          </p:nvPr>
        </p:nvPicPr>
        <p:blipFill>
          <a:blip r:embed="rId2"/>
          <a:stretch>
            <a:fillRect/>
          </a:stretch>
        </p:blipFill>
        <p:spPr>
          <a:xfrm>
            <a:off x="1367636" y="1622070"/>
            <a:ext cx="7398631" cy="4525963"/>
          </a:xfrm>
          <a:prstGeom prst="rect">
            <a:avLst/>
          </a:prstGeom>
        </p:spPr>
      </p:pic>
      <p:sp>
        <p:nvSpPr>
          <p:cNvPr id="4" name="Foliennummernplatzhalter 3"/>
          <p:cNvSpPr>
            <a:spLocks noGrp="1"/>
          </p:cNvSpPr>
          <p:nvPr>
            <p:ph type="sldNum" sz="quarter" idx="10"/>
          </p:nvPr>
        </p:nvSpPr>
        <p:spPr/>
        <p:txBody>
          <a:bodyPr/>
          <a:lstStyle/>
          <a:p>
            <a:pPr>
              <a:defRPr/>
            </a:pPr>
            <a:fld id="{9C627952-6151-4529-9944-8E5B9BE8E15C}" type="slidenum">
              <a:rPr lang="de-DE" smtClean="0">
                <a:solidFill>
                  <a:prstClr val="white"/>
                </a:solidFill>
              </a:rPr>
              <a:pPr>
                <a:defRPr/>
              </a:pPr>
              <a:t>16</a:t>
            </a:fld>
            <a:endParaRPr lang="de-DE">
              <a:solidFill>
                <a:prstClr val="white"/>
              </a:solidFill>
            </a:endParaRPr>
          </a:p>
        </p:txBody>
      </p:sp>
      <p:sp>
        <p:nvSpPr>
          <p:cNvPr id="5" name="Textfeld 4"/>
          <p:cNvSpPr txBox="1"/>
          <p:nvPr/>
        </p:nvSpPr>
        <p:spPr>
          <a:xfrm>
            <a:off x="457200" y="1191237"/>
            <a:ext cx="1779654" cy="338554"/>
          </a:xfrm>
          <a:prstGeom prst="rect">
            <a:avLst/>
          </a:prstGeom>
          <a:noFill/>
        </p:spPr>
        <p:txBody>
          <a:bodyPr wrap="none" rtlCol="0">
            <a:spAutoFit/>
          </a:bodyPr>
          <a:lstStyle/>
          <a:p>
            <a:pPr algn="l">
              <a:spcBef>
                <a:spcPts val="0"/>
              </a:spcBef>
            </a:pPr>
            <a:r>
              <a:rPr lang="de-DE" sz="1600" dirty="0">
                <a:solidFill>
                  <a:schemeClr val="tx1"/>
                </a:solidFill>
                <a:latin typeface="+mn-lt"/>
              </a:rPr>
              <a:t>Mit Signaladapter</a:t>
            </a:r>
          </a:p>
        </p:txBody>
      </p:sp>
      <p:sp>
        <p:nvSpPr>
          <p:cNvPr id="7" name="Rechteck 6"/>
          <p:cNvSpPr/>
          <p:nvPr/>
        </p:nvSpPr>
        <p:spPr>
          <a:xfrm>
            <a:off x="1795245" y="3967993"/>
            <a:ext cx="2642532" cy="444616"/>
          </a:xfrm>
          <a:prstGeom prst="rect">
            <a:avLst/>
          </a:prstGeom>
          <a:noFill/>
          <a:ln>
            <a:solidFill>
              <a:srgbClr val="00B050"/>
            </a:solidFill>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endParaRPr lang="de-DE" sz="1100" dirty="0"/>
          </a:p>
        </p:txBody>
      </p:sp>
      <p:sp>
        <p:nvSpPr>
          <p:cNvPr id="8" name="Rechteck 7"/>
          <p:cNvSpPr/>
          <p:nvPr/>
        </p:nvSpPr>
        <p:spPr>
          <a:xfrm>
            <a:off x="1795245" y="4751162"/>
            <a:ext cx="1979802" cy="450011"/>
          </a:xfrm>
          <a:prstGeom prst="rect">
            <a:avLst/>
          </a:prstGeom>
          <a:noFill/>
          <a:ln>
            <a:solidFill>
              <a:srgbClr val="00B050"/>
            </a:solidFill>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endParaRPr lang="de-DE" sz="1100" dirty="0"/>
          </a:p>
        </p:txBody>
      </p:sp>
      <p:sp>
        <p:nvSpPr>
          <p:cNvPr id="11" name="Rechteck 10"/>
          <p:cNvSpPr/>
          <p:nvPr/>
        </p:nvSpPr>
        <p:spPr>
          <a:xfrm>
            <a:off x="1795245" y="3182423"/>
            <a:ext cx="2642532" cy="447018"/>
          </a:xfrm>
          <a:prstGeom prst="rect">
            <a:avLst/>
          </a:prstGeom>
          <a:noFill/>
          <a:ln>
            <a:solidFill>
              <a:srgbClr val="00B050"/>
            </a:solidFill>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endParaRPr lang="de-DE" sz="1100" dirty="0"/>
          </a:p>
        </p:txBody>
      </p:sp>
      <p:cxnSp>
        <p:nvCxnSpPr>
          <p:cNvPr id="13" name="Gerader Verbinder 12"/>
          <p:cNvCxnSpPr>
            <a:stCxn id="11" idx="3"/>
            <a:endCxn id="14" idx="1"/>
          </p:cNvCxnSpPr>
          <p:nvPr/>
        </p:nvCxnSpPr>
        <p:spPr bwMode="auto">
          <a:xfrm>
            <a:off x="4437777" y="3405932"/>
            <a:ext cx="2734811" cy="1038122"/>
          </a:xfrm>
          <a:prstGeom prst="line">
            <a:avLst/>
          </a:prstGeom>
          <a:solidFill>
            <a:srgbClr val="6699FF"/>
          </a:solidFill>
          <a:ln w="12700" cap="flat" cmpd="sng" algn="ctr">
            <a:solidFill>
              <a:srgbClr val="00B050"/>
            </a:solidFill>
            <a:prstDash val="dash"/>
            <a:round/>
            <a:headEnd type="none" w="med" len="med"/>
            <a:tailEnd type="none" w="med" len="med"/>
          </a:ln>
          <a:effectLst/>
        </p:spPr>
      </p:cxnSp>
      <p:sp>
        <p:nvSpPr>
          <p:cNvPr id="14" name="Rechteck 13"/>
          <p:cNvSpPr/>
          <p:nvPr/>
        </p:nvSpPr>
        <p:spPr>
          <a:xfrm>
            <a:off x="7172588" y="4311941"/>
            <a:ext cx="612396" cy="264225"/>
          </a:xfrm>
          <a:prstGeom prst="rect">
            <a:avLst/>
          </a:prstGeom>
          <a:noFill/>
          <a:ln>
            <a:solidFill>
              <a:srgbClr val="00B050"/>
            </a:solidFill>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endParaRPr lang="de-DE" sz="1100" dirty="0"/>
          </a:p>
        </p:txBody>
      </p:sp>
      <p:sp>
        <p:nvSpPr>
          <p:cNvPr id="15" name="Rechteck 14"/>
          <p:cNvSpPr/>
          <p:nvPr/>
        </p:nvSpPr>
        <p:spPr>
          <a:xfrm>
            <a:off x="7172588" y="4849571"/>
            <a:ext cx="612396" cy="264225"/>
          </a:xfrm>
          <a:prstGeom prst="rect">
            <a:avLst/>
          </a:prstGeom>
          <a:noFill/>
          <a:ln>
            <a:solidFill>
              <a:srgbClr val="00B050"/>
            </a:solidFill>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endParaRPr lang="de-DE" sz="1100" dirty="0"/>
          </a:p>
        </p:txBody>
      </p:sp>
      <p:cxnSp>
        <p:nvCxnSpPr>
          <p:cNvPr id="16" name="Gerader Verbinder 15"/>
          <p:cNvCxnSpPr/>
          <p:nvPr/>
        </p:nvCxnSpPr>
        <p:spPr bwMode="auto">
          <a:xfrm>
            <a:off x="4450360" y="4344970"/>
            <a:ext cx="2722228" cy="636713"/>
          </a:xfrm>
          <a:prstGeom prst="line">
            <a:avLst/>
          </a:prstGeom>
          <a:solidFill>
            <a:srgbClr val="6699FF"/>
          </a:solidFill>
          <a:ln w="12700" cap="flat" cmpd="sng" algn="ctr">
            <a:solidFill>
              <a:srgbClr val="00B050"/>
            </a:solidFill>
            <a:prstDash val="dash"/>
            <a:round/>
            <a:headEnd type="none" w="med" len="med"/>
            <a:tailEnd type="none" w="med" len="med"/>
          </a:ln>
          <a:effectLst/>
        </p:spPr>
      </p:cxnSp>
      <p:sp>
        <p:nvSpPr>
          <p:cNvPr id="20" name="Rechteck 19"/>
          <p:cNvSpPr/>
          <p:nvPr/>
        </p:nvSpPr>
        <p:spPr>
          <a:xfrm>
            <a:off x="1724486" y="2427437"/>
            <a:ext cx="2931404" cy="3654581"/>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endParaRPr lang="de-DE" sz="1100" dirty="0"/>
          </a:p>
        </p:txBody>
      </p:sp>
      <p:cxnSp>
        <p:nvCxnSpPr>
          <p:cNvPr id="21" name="Gerader Verbinder 20"/>
          <p:cNvCxnSpPr>
            <a:endCxn id="25" idx="1"/>
          </p:cNvCxnSpPr>
          <p:nvPr/>
        </p:nvCxnSpPr>
        <p:spPr bwMode="auto">
          <a:xfrm>
            <a:off x="4655890" y="4241399"/>
            <a:ext cx="2529281" cy="390351"/>
          </a:xfrm>
          <a:prstGeom prst="line">
            <a:avLst/>
          </a:prstGeom>
          <a:solidFill>
            <a:srgbClr val="6699FF"/>
          </a:solidFill>
          <a:ln w="12700" cap="flat" cmpd="sng" algn="ctr">
            <a:solidFill>
              <a:srgbClr val="FF0000"/>
            </a:solidFill>
            <a:prstDash val="dash"/>
            <a:round/>
            <a:headEnd type="none" w="med" len="med"/>
            <a:tailEnd type="none" w="med" len="med"/>
          </a:ln>
          <a:effectLst/>
        </p:spPr>
      </p:cxnSp>
      <p:sp>
        <p:nvSpPr>
          <p:cNvPr id="25" name="Rechteck 24"/>
          <p:cNvSpPr/>
          <p:nvPr/>
        </p:nvSpPr>
        <p:spPr>
          <a:xfrm>
            <a:off x="7185171" y="4565693"/>
            <a:ext cx="650147" cy="132113"/>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endParaRPr lang="de-DE" sz="1100" dirty="0"/>
          </a:p>
        </p:txBody>
      </p:sp>
      <p:sp>
        <p:nvSpPr>
          <p:cNvPr id="28" name="Textfeld 27"/>
          <p:cNvSpPr txBox="1"/>
          <p:nvPr/>
        </p:nvSpPr>
        <p:spPr>
          <a:xfrm>
            <a:off x="386353" y="4189103"/>
            <a:ext cx="934871" cy="338554"/>
          </a:xfrm>
          <a:prstGeom prst="rect">
            <a:avLst/>
          </a:prstGeom>
          <a:noFill/>
          <a:ln>
            <a:solidFill>
              <a:schemeClr val="tx1"/>
            </a:solidFill>
          </a:ln>
        </p:spPr>
        <p:txBody>
          <a:bodyPr wrap="none" rtlCol="0">
            <a:spAutoFit/>
          </a:bodyPr>
          <a:lstStyle/>
          <a:p>
            <a:pPr algn="l">
              <a:spcBef>
                <a:spcPts val="0"/>
              </a:spcBef>
            </a:pPr>
            <a:r>
              <a:rPr lang="de-DE" sz="1600" dirty="0">
                <a:solidFill>
                  <a:schemeClr val="tx1"/>
                </a:solidFill>
                <a:latin typeface="+mn-lt"/>
              </a:rPr>
              <a:t>Eingabe</a:t>
            </a:r>
          </a:p>
        </p:txBody>
      </p:sp>
      <p:sp>
        <p:nvSpPr>
          <p:cNvPr id="29" name="Textfeld 28"/>
          <p:cNvSpPr txBox="1"/>
          <p:nvPr/>
        </p:nvSpPr>
        <p:spPr>
          <a:xfrm>
            <a:off x="170461" y="3402038"/>
            <a:ext cx="1143262" cy="338554"/>
          </a:xfrm>
          <a:prstGeom prst="rect">
            <a:avLst/>
          </a:prstGeom>
          <a:noFill/>
          <a:ln>
            <a:solidFill>
              <a:schemeClr val="tx1"/>
            </a:solidFill>
          </a:ln>
        </p:spPr>
        <p:txBody>
          <a:bodyPr wrap="none" rtlCol="0">
            <a:spAutoFit/>
          </a:bodyPr>
          <a:lstStyle/>
          <a:p>
            <a:pPr algn="l">
              <a:spcBef>
                <a:spcPts val="0"/>
              </a:spcBef>
            </a:pPr>
            <a:r>
              <a:rPr lang="de-DE" sz="1600" dirty="0">
                <a:solidFill>
                  <a:schemeClr val="tx1"/>
                </a:solidFill>
                <a:latin typeface="+mn-lt"/>
              </a:rPr>
              <a:t>Parameter</a:t>
            </a:r>
          </a:p>
        </p:txBody>
      </p:sp>
      <p:cxnSp>
        <p:nvCxnSpPr>
          <p:cNvPr id="31" name="Gerader Verbinder 30"/>
          <p:cNvCxnSpPr>
            <a:stCxn id="28" idx="3"/>
            <a:endCxn id="7" idx="1"/>
          </p:cNvCxnSpPr>
          <p:nvPr/>
        </p:nvCxnSpPr>
        <p:spPr bwMode="auto">
          <a:xfrm flipV="1">
            <a:off x="1321224" y="4190301"/>
            <a:ext cx="474021" cy="168079"/>
          </a:xfrm>
          <a:prstGeom prst="line">
            <a:avLst/>
          </a:prstGeom>
          <a:solidFill>
            <a:srgbClr val="6699FF"/>
          </a:solidFill>
          <a:ln w="12700" cap="flat" cmpd="sng" algn="ctr">
            <a:solidFill>
              <a:schemeClr val="tx1"/>
            </a:solidFill>
            <a:prstDash val="solid"/>
            <a:round/>
            <a:headEnd type="none" w="med" len="med"/>
            <a:tailEnd type="none" w="med" len="med"/>
          </a:ln>
          <a:effectLst/>
        </p:spPr>
      </p:cxnSp>
      <p:cxnSp>
        <p:nvCxnSpPr>
          <p:cNvPr id="34" name="Gerader Verbinder 33"/>
          <p:cNvCxnSpPr>
            <a:stCxn id="29" idx="3"/>
            <a:endCxn id="11" idx="1"/>
          </p:cNvCxnSpPr>
          <p:nvPr/>
        </p:nvCxnSpPr>
        <p:spPr bwMode="auto">
          <a:xfrm flipV="1">
            <a:off x="1313723" y="3405932"/>
            <a:ext cx="481522" cy="165383"/>
          </a:xfrm>
          <a:prstGeom prst="line">
            <a:avLst/>
          </a:prstGeom>
          <a:solidFill>
            <a:srgbClr val="6699FF"/>
          </a:solidFill>
          <a:ln w="12700" cap="flat" cmpd="sng" algn="ctr">
            <a:solidFill>
              <a:schemeClr val="tx1"/>
            </a:solidFill>
            <a:prstDash val="solid"/>
            <a:round/>
            <a:headEnd type="none" w="med" len="med"/>
            <a:tailEnd type="none" w="med" len="med"/>
          </a:ln>
          <a:effectLst/>
        </p:spPr>
      </p:cxnSp>
      <p:sp>
        <p:nvSpPr>
          <p:cNvPr id="42" name="Textfeld 41"/>
          <p:cNvSpPr txBox="1"/>
          <p:nvPr/>
        </p:nvSpPr>
        <p:spPr>
          <a:xfrm>
            <a:off x="493458" y="4976167"/>
            <a:ext cx="822661" cy="338554"/>
          </a:xfrm>
          <a:prstGeom prst="rect">
            <a:avLst/>
          </a:prstGeom>
          <a:noFill/>
          <a:ln>
            <a:solidFill>
              <a:schemeClr val="tx1"/>
            </a:solidFill>
          </a:ln>
        </p:spPr>
        <p:txBody>
          <a:bodyPr wrap="none" rtlCol="0">
            <a:spAutoFit/>
          </a:bodyPr>
          <a:lstStyle/>
          <a:p>
            <a:pPr algn="l">
              <a:spcBef>
                <a:spcPts val="0"/>
              </a:spcBef>
            </a:pPr>
            <a:r>
              <a:rPr lang="de-DE" sz="1600" dirty="0">
                <a:solidFill>
                  <a:schemeClr val="tx1"/>
                </a:solidFill>
                <a:latin typeface="+mn-lt"/>
              </a:rPr>
              <a:t>Formel</a:t>
            </a:r>
          </a:p>
        </p:txBody>
      </p:sp>
      <p:cxnSp>
        <p:nvCxnSpPr>
          <p:cNvPr id="43" name="Gerader Verbinder 42"/>
          <p:cNvCxnSpPr>
            <a:stCxn id="42" idx="3"/>
            <a:endCxn id="8" idx="1"/>
          </p:cNvCxnSpPr>
          <p:nvPr/>
        </p:nvCxnSpPr>
        <p:spPr bwMode="auto">
          <a:xfrm flipV="1">
            <a:off x="1316119" y="4976168"/>
            <a:ext cx="479126" cy="169276"/>
          </a:xfrm>
          <a:prstGeom prst="line">
            <a:avLst/>
          </a:prstGeom>
          <a:solidFill>
            <a:srgbClr val="6699FF"/>
          </a:solidFill>
          <a:ln w="12700" cap="flat" cmpd="sng" algn="ctr">
            <a:solidFill>
              <a:schemeClr val="tx1"/>
            </a:solidFill>
            <a:prstDash val="solid"/>
            <a:round/>
            <a:headEnd type="none" w="med" len="med"/>
            <a:tailEnd type="none" w="med" len="med"/>
          </a:ln>
          <a:effectLst/>
        </p:spPr>
      </p:cxnSp>
    </p:spTree>
    <p:extLst>
      <p:ext uri="{BB962C8B-B14F-4D97-AF65-F5344CB8AC3E}">
        <p14:creationId xmlns:p14="http://schemas.microsoft.com/office/powerpoint/2010/main" val="4290166182"/>
      </p:ext>
    </p:extLst>
  </p:cSld>
  <p:clrMapOvr>
    <a:masterClrMapping/>
  </p:clrMapOvr>
  <p:transition>
    <p:strips dir="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nhaltsplatzhalter 8"/>
          <p:cNvPicPr>
            <a:picLocks noGrp="1" noChangeAspect="1"/>
          </p:cNvPicPr>
          <p:nvPr>
            <p:ph idx="1"/>
          </p:nvPr>
        </p:nvPicPr>
        <p:blipFill>
          <a:blip r:embed="rId2"/>
          <a:stretch>
            <a:fillRect/>
          </a:stretch>
        </p:blipFill>
        <p:spPr>
          <a:xfrm>
            <a:off x="103923" y="1911545"/>
            <a:ext cx="8910025" cy="3790015"/>
          </a:xfrm>
          <a:prstGeom prst="rect">
            <a:avLst/>
          </a:prstGeom>
        </p:spPr>
      </p:pic>
      <p:sp>
        <p:nvSpPr>
          <p:cNvPr id="2" name="Titel 1"/>
          <p:cNvSpPr>
            <a:spLocks noGrp="1"/>
          </p:cNvSpPr>
          <p:nvPr>
            <p:ph type="title"/>
          </p:nvPr>
        </p:nvSpPr>
        <p:spPr/>
        <p:txBody>
          <a:bodyPr/>
          <a:lstStyle/>
          <a:p>
            <a:r>
              <a:rPr lang="de-DE" dirty="0"/>
              <a:t>Begrenzung des </a:t>
            </a:r>
            <a:r>
              <a:rPr lang="de-DE" dirty="0" err="1"/>
              <a:t>Verfahrweges</a:t>
            </a:r>
            <a:endParaRPr lang="de-DE" dirty="0"/>
          </a:p>
        </p:txBody>
      </p:sp>
      <p:sp>
        <p:nvSpPr>
          <p:cNvPr id="4" name="Foliennummernplatzhalter 3"/>
          <p:cNvSpPr>
            <a:spLocks noGrp="1"/>
          </p:cNvSpPr>
          <p:nvPr>
            <p:ph type="sldNum" sz="quarter" idx="10"/>
          </p:nvPr>
        </p:nvSpPr>
        <p:spPr/>
        <p:txBody>
          <a:bodyPr/>
          <a:lstStyle/>
          <a:p>
            <a:pPr>
              <a:defRPr/>
            </a:pPr>
            <a:fld id="{9C627952-6151-4529-9944-8E5B9BE8E15C}" type="slidenum">
              <a:rPr lang="de-DE" smtClean="0">
                <a:solidFill>
                  <a:prstClr val="white"/>
                </a:solidFill>
              </a:rPr>
              <a:pPr>
                <a:defRPr/>
              </a:pPr>
              <a:t>17</a:t>
            </a:fld>
            <a:endParaRPr lang="de-DE">
              <a:solidFill>
                <a:prstClr val="white"/>
              </a:solidFill>
            </a:endParaRPr>
          </a:p>
        </p:txBody>
      </p:sp>
      <p:sp>
        <p:nvSpPr>
          <p:cNvPr id="5" name="Textfeld 4"/>
          <p:cNvSpPr txBox="1"/>
          <p:nvPr/>
        </p:nvSpPr>
        <p:spPr>
          <a:xfrm>
            <a:off x="457200" y="1191237"/>
            <a:ext cx="2066591" cy="338554"/>
          </a:xfrm>
          <a:prstGeom prst="rect">
            <a:avLst/>
          </a:prstGeom>
          <a:noFill/>
        </p:spPr>
        <p:txBody>
          <a:bodyPr wrap="none" rtlCol="0">
            <a:spAutoFit/>
          </a:bodyPr>
          <a:lstStyle/>
          <a:p>
            <a:pPr algn="l">
              <a:spcBef>
                <a:spcPts val="0"/>
              </a:spcBef>
            </a:pPr>
            <a:r>
              <a:rPr lang="de-DE" sz="1600" dirty="0">
                <a:solidFill>
                  <a:schemeClr val="tx1"/>
                </a:solidFill>
                <a:latin typeface="+mn-lt"/>
              </a:rPr>
              <a:t>Mit Laufzeitausdruck</a:t>
            </a:r>
          </a:p>
        </p:txBody>
      </p:sp>
      <p:sp>
        <p:nvSpPr>
          <p:cNvPr id="7" name="Rechteck 6"/>
          <p:cNvSpPr/>
          <p:nvPr/>
        </p:nvSpPr>
        <p:spPr>
          <a:xfrm>
            <a:off x="3994209" y="3704821"/>
            <a:ext cx="1323362" cy="349828"/>
          </a:xfrm>
          <a:prstGeom prst="rect">
            <a:avLst/>
          </a:prstGeom>
          <a:noFill/>
          <a:ln>
            <a:solidFill>
              <a:srgbClr val="00B050"/>
            </a:solidFill>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endParaRPr lang="de-DE" sz="1100" dirty="0"/>
          </a:p>
        </p:txBody>
      </p:sp>
      <p:sp>
        <p:nvSpPr>
          <p:cNvPr id="8" name="Rechteck 7"/>
          <p:cNvSpPr/>
          <p:nvPr/>
        </p:nvSpPr>
        <p:spPr>
          <a:xfrm>
            <a:off x="3864528" y="4723122"/>
            <a:ext cx="1504426" cy="374470"/>
          </a:xfrm>
          <a:prstGeom prst="rect">
            <a:avLst/>
          </a:prstGeom>
          <a:noFill/>
          <a:ln>
            <a:solidFill>
              <a:srgbClr val="00B050"/>
            </a:solidFill>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endParaRPr lang="de-DE" sz="1100" dirty="0"/>
          </a:p>
        </p:txBody>
      </p:sp>
      <p:sp>
        <p:nvSpPr>
          <p:cNvPr id="11" name="Rechteck 10"/>
          <p:cNvSpPr/>
          <p:nvPr/>
        </p:nvSpPr>
        <p:spPr>
          <a:xfrm>
            <a:off x="3942826" y="2818378"/>
            <a:ext cx="1426128" cy="327494"/>
          </a:xfrm>
          <a:prstGeom prst="rect">
            <a:avLst/>
          </a:prstGeom>
          <a:noFill/>
          <a:ln>
            <a:solidFill>
              <a:srgbClr val="00B050"/>
            </a:solidFill>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endParaRPr lang="de-DE" sz="1100" dirty="0"/>
          </a:p>
        </p:txBody>
      </p:sp>
      <p:cxnSp>
        <p:nvCxnSpPr>
          <p:cNvPr id="13" name="Gerader Verbinder 12"/>
          <p:cNvCxnSpPr>
            <a:stCxn id="11" idx="3"/>
            <a:endCxn id="14" idx="1"/>
          </p:cNvCxnSpPr>
          <p:nvPr/>
        </p:nvCxnSpPr>
        <p:spPr bwMode="auto">
          <a:xfrm>
            <a:off x="5368954" y="2982125"/>
            <a:ext cx="2321346" cy="1264834"/>
          </a:xfrm>
          <a:prstGeom prst="line">
            <a:avLst/>
          </a:prstGeom>
          <a:solidFill>
            <a:srgbClr val="6699FF"/>
          </a:solidFill>
          <a:ln w="12700" cap="flat" cmpd="sng" algn="ctr">
            <a:solidFill>
              <a:srgbClr val="00B050"/>
            </a:solidFill>
            <a:prstDash val="dash"/>
            <a:round/>
            <a:headEnd type="none" w="med" len="med"/>
            <a:tailEnd type="none" w="med" len="med"/>
          </a:ln>
          <a:effectLst/>
        </p:spPr>
      </p:cxnSp>
      <p:sp>
        <p:nvSpPr>
          <p:cNvPr id="14" name="Rechteck 13"/>
          <p:cNvSpPr/>
          <p:nvPr/>
        </p:nvSpPr>
        <p:spPr>
          <a:xfrm>
            <a:off x="7690300" y="4203083"/>
            <a:ext cx="925194" cy="87752"/>
          </a:xfrm>
          <a:prstGeom prst="rect">
            <a:avLst/>
          </a:prstGeom>
          <a:noFill/>
          <a:ln>
            <a:solidFill>
              <a:srgbClr val="00B050"/>
            </a:solidFill>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endParaRPr lang="de-DE" sz="1100" dirty="0"/>
          </a:p>
        </p:txBody>
      </p:sp>
      <p:sp>
        <p:nvSpPr>
          <p:cNvPr id="15" name="Rechteck 14"/>
          <p:cNvSpPr/>
          <p:nvPr/>
        </p:nvSpPr>
        <p:spPr>
          <a:xfrm>
            <a:off x="7690300" y="4672589"/>
            <a:ext cx="572856" cy="201415"/>
          </a:xfrm>
          <a:prstGeom prst="rect">
            <a:avLst/>
          </a:prstGeom>
          <a:noFill/>
          <a:ln>
            <a:solidFill>
              <a:srgbClr val="00B050"/>
            </a:solidFill>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endParaRPr lang="de-DE" sz="1100" dirty="0"/>
          </a:p>
        </p:txBody>
      </p:sp>
      <p:cxnSp>
        <p:nvCxnSpPr>
          <p:cNvPr id="16" name="Gerader Verbinder 15"/>
          <p:cNvCxnSpPr>
            <a:stCxn id="7" idx="3"/>
            <a:endCxn id="15" idx="1"/>
          </p:cNvCxnSpPr>
          <p:nvPr/>
        </p:nvCxnSpPr>
        <p:spPr bwMode="auto">
          <a:xfrm>
            <a:off x="5317571" y="3879735"/>
            <a:ext cx="2372729" cy="893562"/>
          </a:xfrm>
          <a:prstGeom prst="line">
            <a:avLst/>
          </a:prstGeom>
          <a:solidFill>
            <a:srgbClr val="6699FF"/>
          </a:solidFill>
          <a:ln w="12700" cap="flat" cmpd="sng" algn="ctr">
            <a:solidFill>
              <a:srgbClr val="00B050"/>
            </a:solidFill>
            <a:prstDash val="dash"/>
            <a:round/>
            <a:headEnd type="none" w="med" len="med"/>
            <a:tailEnd type="none" w="med" len="med"/>
          </a:ln>
          <a:effectLst/>
        </p:spPr>
      </p:cxnSp>
      <p:cxnSp>
        <p:nvCxnSpPr>
          <p:cNvPr id="21" name="Gerader Verbinder 20"/>
          <p:cNvCxnSpPr>
            <a:stCxn id="53" idx="3"/>
            <a:endCxn id="25" idx="1"/>
          </p:cNvCxnSpPr>
          <p:nvPr/>
        </p:nvCxnSpPr>
        <p:spPr bwMode="auto">
          <a:xfrm>
            <a:off x="1621480" y="2845842"/>
            <a:ext cx="2321346" cy="1123603"/>
          </a:xfrm>
          <a:prstGeom prst="line">
            <a:avLst/>
          </a:prstGeom>
          <a:solidFill>
            <a:srgbClr val="6699FF"/>
          </a:solidFill>
          <a:ln w="12700" cap="flat" cmpd="sng" algn="ctr">
            <a:solidFill>
              <a:srgbClr val="FF0000"/>
            </a:solidFill>
            <a:prstDash val="dash"/>
            <a:round/>
            <a:headEnd type="none" w="med" len="med"/>
            <a:tailEnd type="none" w="med" len="med"/>
          </a:ln>
          <a:effectLst/>
        </p:spPr>
      </p:cxnSp>
      <p:sp>
        <p:nvSpPr>
          <p:cNvPr id="25" name="Rechteck 24"/>
          <p:cNvSpPr/>
          <p:nvPr/>
        </p:nvSpPr>
        <p:spPr>
          <a:xfrm>
            <a:off x="3942826" y="2561546"/>
            <a:ext cx="1426128" cy="2815797"/>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endParaRPr lang="de-DE" sz="1100" dirty="0"/>
          </a:p>
        </p:txBody>
      </p:sp>
      <p:sp>
        <p:nvSpPr>
          <p:cNvPr id="28" name="Textfeld 27"/>
          <p:cNvSpPr txBox="1"/>
          <p:nvPr/>
        </p:nvSpPr>
        <p:spPr>
          <a:xfrm>
            <a:off x="2670561" y="3795073"/>
            <a:ext cx="934871" cy="338554"/>
          </a:xfrm>
          <a:prstGeom prst="rect">
            <a:avLst/>
          </a:prstGeom>
          <a:solidFill>
            <a:schemeClr val="bg1"/>
          </a:solidFill>
          <a:ln>
            <a:solidFill>
              <a:schemeClr val="tx1"/>
            </a:solidFill>
          </a:ln>
        </p:spPr>
        <p:txBody>
          <a:bodyPr wrap="none" rtlCol="0">
            <a:spAutoFit/>
          </a:bodyPr>
          <a:lstStyle/>
          <a:p>
            <a:pPr algn="l">
              <a:spcBef>
                <a:spcPts val="0"/>
              </a:spcBef>
            </a:pPr>
            <a:r>
              <a:rPr lang="de-DE" sz="1600" dirty="0">
                <a:solidFill>
                  <a:schemeClr val="tx1"/>
                </a:solidFill>
                <a:latin typeface="+mn-lt"/>
              </a:rPr>
              <a:t>Eingabe</a:t>
            </a:r>
          </a:p>
        </p:txBody>
      </p:sp>
      <p:sp>
        <p:nvSpPr>
          <p:cNvPr id="29" name="Textfeld 28"/>
          <p:cNvSpPr txBox="1"/>
          <p:nvPr/>
        </p:nvSpPr>
        <p:spPr>
          <a:xfrm>
            <a:off x="2443032" y="2905669"/>
            <a:ext cx="1143262" cy="338554"/>
          </a:xfrm>
          <a:prstGeom prst="rect">
            <a:avLst/>
          </a:prstGeom>
          <a:solidFill>
            <a:schemeClr val="bg1"/>
          </a:solidFill>
          <a:ln>
            <a:solidFill>
              <a:schemeClr val="tx1"/>
            </a:solidFill>
          </a:ln>
        </p:spPr>
        <p:txBody>
          <a:bodyPr wrap="none" rtlCol="0">
            <a:spAutoFit/>
          </a:bodyPr>
          <a:lstStyle/>
          <a:p>
            <a:pPr algn="l">
              <a:spcBef>
                <a:spcPts val="0"/>
              </a:spcBef>
            </a:pPr>
            <a:r>
              <a:rPr lang="de-DE" sz="1600" dirty="0">
                <a:solidFill>
                  <a:schemeClr val="tx1"/>
                </a:solidFill>
                <a:latin typeface="+mn-lt"/>
              </a:rPr>
              <a:t>Parameter</a:t>
            </a:r>
          </a:p>
        </p:txBody>
      </p:sp>
      <p:cxnSp>
        <p:nvCxnSpPr>
          <p:cNvPr id="31" name="Gerader Verbinder 30"/>
          <p:cNvCxnSpPr>
            <a:stCxn id="28" idx="3"/>
            <a:endCxn id="7" idx="1"/>
          </p:cNvCxnSpPr>
          <p:nvPr/>
        </p:nvCxnSpPr>
        <p:spPr bwMode="auto">
          <a:xfrm flipV="1">
            <a:off x="3605432" y="3879735"/>
            <a:ext cx="388777" cy="84615"/>
          </a:xfrm>
          <a:prstGeom prst="line">
            <a:avLst/>
          </a:prstGeom>
          <a:solidFill>
            <a:srgbClr val="6699FF"/>
          </a:solidFill>
          <a:ln w="12700" cap="flat" cmpd="sng" algn="ctr">
            <a:solidFill>
              <a:schemeClr val="tx1"/>
            </a:solidFill>
            <a:prstDash val="solid"/>
            <a:round/>
            <a:headEnd type="none" w="med" len="med"/>
            <a:tailEnd type="none" w="med" len="med"/>
          </a:ln>
          <a:effectLst/>
        </p:spPr>
      </p:cxnSp>
      <p:cxnSp>
        <p:nvCxnSpPr>
          <p:cNvPr id="34" name="Gerader Verbinder 33"/>
          <p:cNvCxnSpPr>
            <a:stCxn id="29" idx="3"/>
            <a:endCxn id="11" idx="1"/>
          </p:cNvCxnSpPr>
          <p:nvPr/>
        </p:nvCxnSpPr>
        <p:spPr bwMode="auto">
          <a:xfrm flipV="1">
            <a:off x="3586294" y="2982125"/>
            <a:ext cx="356532" cy="92821"/>
          </a:xfrm>
          <a:prstGeom prst="line">
            <a:avLst/>
          </a:prstGeom>
          <a:solidFill>
            <a:srgbClr val="6699FF"/>
          </a:solidFill>
          <a:ln w="12700" cap="flat" cmpd="sng" algn="ctr">
            <a:solidFill>
              <a:schemeClr val="tx1"/>
            </a:solidFill>
            <a:prstDash val="solid"/>
            <a:round/>
            <a:headEnd type="none" w="med" len="med"/>
            <a:tailEnd type="none" w="med" len="med"/>
          </a:ln>
          <a:effectLst/>
        </p:spPr>
      </p:cxnSp>
      <p:sp>
        <p:nvSpPr>
          <p:cNvPr id="42" name="Textfeld 41"/>
          <p:cNvSpPr txBox="1"/>
          <p:nvPr/>
        </p:nvSpPr>
        <p:spPr>
          <a:xfrm>
            <a:off x="2782771" y="4874004"/>
            <a:ext cx="822661" cy="338554"/>
          </a:xfrm>
          <a:prstGeom prst="rect">
            <a:avLst/>
          </a:prstGeom>
          <a:solidFill>
            <a:schemeClr val="bg1"/>
          </a:solidFill>
          <a:ln>
            <a:solidFill>
              <a:schemeClr val="tx1"/>
            </a:solidFill>
          </a:ln>
        </p:spPr>
        <p:txBody>
          <a:bodyPr wrap="none" rtlCol="0">
            <a:spAutoFit/>
          </a:bodyPr>
          <a:lstStyle/>
          <a:p>
            <a:pPr algn="l">
              <a:spcBef>
                <a:spcPts val="0"/>
              </a:spcBef>
            </a:pPr>
            <a:r>
              <a:rPr lang="de-DE" sz="1600" dirty="0">
                <a:solidFill>
                  <a:schemeClr val="tx1"/>
                </a:solidFill>
                <a:latin typeface="+mn-lt"/>
              </a:rPr>
              <a:t>Formel</a:t>
            </a:r>
          </a:p>
        </p:txBody>
      </p:sp>
      <p:cxnSp>
        <p:nvCxnSpPr>
          <p:cNvPr id="43" name="Gerader Verbinder 42"/>
          <p:cNvCxnSpPr>
            <a:stCxn id="42" idx="3"/>
            <a:endCxn id="8" idx="1"/>
          </p:cNvCxnSpPr>
          <p:nvPr/>
        </p:nvCxnSpPr>
        <p:spPr bwMode="auto">
          <a:xfrm flipV="1">
            <a:off x="3605432" y="4910357"/>
            <a:ext cx="259096" cy="132924"/>
          </a:xfrm>
          <a:prstGeom prst="line">
            <a:avLst/>
          </a:prstGeom>
          <a:solidFill>
            <a:srgbClr val="6699FF"/>
          </a:solidFill>
          <a:ln w="12700" cap="flat" cmpd="sng" algn="ctr">
            <a:solidFill>
              <a:schemeClr val="tx1"/>
            </a:solidFill>
            <a:prstDash val="solid"/>
            <a:round/>
            <a:headEnd type="none" w="med" len="med"/>
            <a:tailEnd type="none" w="med" len="med"/>
          </a:ln>
          <a:effectLst/>
        </p:spPr>
      </p:cxnSp>
      <p:sp>
        <p:nvSpPr>
          <p:cNvPr id="53" name="Rechteck 52"/>
          <p:cNvSpPr/>
          <p:nvPr/>
        </p:nvSpPr>
        <p:spPr>
          <a:xfrm>
            <a:off x="297832" y="2786014"/>
            <a:ext cx="1323648" cy="119656"/>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endParaRPr lang="de-DE" sz="1100" dirty="0"/>
          </a:p>
        </p:txBody>
      </p:sp>
    </p:spTree>
    <p:extLst>
      <p:ext uri="{BB962C8B-B14F-4D97-AF65-F5344CB8AC3E}">
        <p14:creationId xmlns:p14="http://schemas.microsoft.com/office/powerpoint/2010/main" val="2891375302"/>
      </p:ext>
    </p:extLst>
  </p:cSld>
  <p:clrMapOvr>
    <a:masterClrMapping/>
  </p:clrMapOvr>
  <p:transition>
    <p:strips dir="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Exportieren und Importieren in Teamcenter</a:t>
            </a:r>
          </a:p>
        </p:txBody>
      </p:sp>
      <p:sp>
        <p:nvSpPr>
          <p:cNvPr id="3" name="Inhaltsplatzhalter 2"/>
          <p:cNvSpPr>
            <a:spLocks noGrp="1"/>
          </p:cNvSpPr>
          <p:nvPr>
            <p:ph idx="1"/>
          </p:nvPr>
        </p:nvSpPr>
        <p:spPr/>
        <p:txBody>
          <a:bodyPr/>
          <a:lstStyle/>
          <a:p>
            <a:r>
              <a:rPr lang="de-DE" dirty="0"/>
              <a:t>Das </a:t>
            </a:r>
            <a:r>
              <a:rPr lang="de-DE" dirty="0" err="1"/>
              <a:t>kin</a:t>
            </a:r>
            <a:r>
              <a:rPr lang="de-DE" dirty="0"/>
              <a:t>. Verhalten wird zusammen mit dem Modell in Teamcenter gespeichert. Beim Exportieren sind die </a:t>
            </a:r>
            <a:r>
              <a:rPr lang="de-DE" dirty="0" err="1"/>
              <a:t>kin</a:t>
            </a:r>
            <a:r>
              <a:rPr lang="de-DE" dirty="0"/>
              <a:t>. Verhalten noch vorhanden.</a:t>
            </a:r>
          </a:p>
          <a:p>
            <a:r>
              <a:rPr lang="de-DE" dirty="0"/>
              <a:t>Beim Laden der Baugruppe gibt‘s Schwierigkeiten, die entsprechenden Teile zu finden. Die Teile müssen nachträglich geladen werden, damit sie in der Baugruppe auch geladen sind.</a:t>
            </a:r>
          </a:p>
          <a:p>
            <a:r>
              <a:rPr lang="de-DE" dirty="0"/>
              <a:t>Wenn das leere Template, das mit Kinematik ohne die Teile ist, in Teamcenter gespeichert wird, verliert es seine Baugruppenstruktur, und wird als ein Teil geladen. </a:t>
            </a:r>
          </a:p>
          <a:p>
            <a:endParaRPr lang="de-DE" dirty="0"/>
          </a:p>
        </p:txBody>
      </p:sp>
      <p:sp>
        <p:nvSpPr>
          <p:cNvPr id="4" name="Foliennummernplatzhalter 3"/>
          <p:cNvSpPr>
            <a:spLocks noGrp="1"/>
          </p:cNvSpPr>
          <p:nvPr>
            <p:ph type="sldNum" sz="quarter" idx="10"/>
          </p:nvPr>
        </p:nvSpPr>
        <p:spPr/>
        <p:txBody>
          <a:bodyPr/>
          <a:lstStyle/>
          <a:p>
            <a:pPr>
              <a:defRPr/>
            </a:pPr>
            <a:fld id="{9C627952-6151-4529-9944-8E5B9BE8E15C}" type="slidenum">
              <a:rPr lang="de-DE" smtClean="0">
                <a:solidFill>
                  <a:prstClr val="white"/>
                </a:solidFill>
              </a:rPr>
              <a:pPr>
                <a:defRPr/>
              </a:pPr>
              <a:t>18</a:t>
            </a:fld>
            <a:endParaRPr lang="de-DE">
              <a:solidFill>
                <a:prstClr val="white"/>
              </a:solidFill>
            </a:endParaRPr>
          </a:p>
        </p:txBody>
      </p:sp>
    </p:spTree>
    <p:extLst>
      <p:ext uri="{BB962C8B-B14F-4D97-AF65-F5344CB8AC3E}">
        <p14:creationId xmlns:p14="http://schemas.microsoft.com/office/powerpoint/2010/main" val="647692147"/>
      </p:ext>
    </p:extLst>
  </p:cSld>
  <p:clrMapOvr>
    <a:masterClrMapping/>
  </p:clrMapOvr>
  <p:transition>
    <p:strips dir="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241303" y="404813"/>
            <a:ext cx="5882660" cy="576262"/>
          </a:xfrm>
        </p:spPr>
        <p:txBody>
          <a:bodyPr/>
          <a:lstStyle/>
          <a:p>
            <a:r>
              <a:rPr lang="de-DE" dirty="0"/>
              <a:t>Kin. Modell ohne Teile, nach Export/Import in Teamcenter</a:t>
            </a:r>
          </a:p>
        </p:txBody>
      </p:sp>
      <p:pic>
        <p:nvPicPr>
          <p:cNvPr id="5" name="Inhaltsplatzhalter 4"/>
          <p:cNvPicPr>
            <a:picLocks noGrp="1" noChangeAspect="1"/>
          </p:cNvPicPr>
          <p:nvPr>
            <p:ph idx="1"/>
          </p:nvPr>
        </p:nvPicPr>
        <p:blipFill>
          <a:blip r:embed="rId2"/>
          <a:stretch>
            <a:fillRect/>
          </a:stretch>
        </p:blipFill>
        <p:spPr>
          <a:xfrm>
            <a:off x="2025942" y="1053724"/>
            <a:ext cx="4986858" cy="2566230"/>
          </a:xfrm>
          <a:prstGeom prst="rect">
            <a:avLst/>
          </a:prstGeom>
        </p:spPr>
      </p:pic>
      <p:sp>
        <p:nvSpPr>
          <p:cNvPr id="4" name="Foliennummernplatzhalter 3"/>
          <p:cNvSpPr>
            <a:spLocks noGrp="1"/>
          </p:cNvSpPr>
          <p:nvPr>
            <p:ph type="sldNum" sz="quarter" idx="10"/>
          </p:nvPr>
        </p:nvSpPr>
        <p:spPr/>
        <p:txBody>
          <a:bodyPr/>
          <a:lstStyle/>
          <a:p>
            <a:pPr>
              <a:defRPr/>
            </a:pPr>
            <a:fld id="{9C627952-6151-4529-9944-8E5B9BE8E15C}" type="slidenum">
              <a:rPr lang="de-DE" smtClean="0">
                <a:solidFill>
                  <a:prstClr val="white"/>
                </a:solidFill>
              </a:rPr>
              <a:pPr>
                <a:defRPr/>
              </a:pPr>
              <a:t>19</a:t>
            </a:fld>
            <a:endParaRPr lang="de-DE">
              <a:solidFill>
                <a:prstClr val="white"/>
              </a:solidFill>
            </a:endParaRPr>
          </a:p>
        </p:txBody>
      </p:sp>
      <p:pic>
        <p:nvPicPr>
          <p:cNvPr id="6" name="Grafik 5"/>
          <p:cNvPicPr>
            <a:picLocks noChangeAspect="1"/>
          </p:cNvPicPr>
          <p:nvPr/>
        </p:nvPicPr>
        <p:blipFill>
          <a:blip r:embed="rId3"/>
          <a:stretch>
            <a:fillRect/>
          </a:stretch>
        </p:blipFill>
        <p:spPr>
          <a:xfrm>
            <a:off x="2025942" y="3723836"/>
            <a:ext cx="4986858" cy="2638879"/>
          </a:xfrm>
          <a:prstGeom prst="rect">
            <a:avLst/>
          </a:prstGeom>
        </p:spPr>
      </p:pic>
      <p:sp>
        <p:nvSpPr>
          <p:cNvPr id="7" name="Rechteck 6"/>
          <p:cNvSpPr/>
          <p:nvPr/>
        </p:nvSpPr>
        <p:spPr>
          <a:xfrm>
            <a:off x="5880683" y="1627464"/>
            <a:ext cx="1191236" cy="1308683"/>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endParaRPr lang="de-DE" sz="1100" dirty="0"/>
          </a:p>
        </p:txBody>
      </p:sp>
      <p:sp>
        <p:nvSpPr>
          <p:cNvPr id="8" name="Rechteck 7"/>
          <p:cNvSpPr/>
          <p:nvPr/>
        </p:nvSpPr>
        <p:spPr>
          <a:xfrm>
            <a:off x="6031684" y="4024451"/>
            <a:ext cx="1115736" cy="1713180"/>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endParaRPr lang="de-DE" sz="1100" dirty="0"/>
          </a:p>
        </p:txBody>
      </p:sp>
      <p:sp>
        <p:nvSpPr>
          <p:cNvPr id="9" name="Rechteck 8"/>
          <p:cNvSpPr/>
          <p:nvPr/>
        </p:nvSpPr>
        <p:spPr>
          <a:xfrm>
            <a:off x="2025942" y="1526796"/>
            <a:ext cx="838898" cy="973123"/>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endParaRPr lang="de-DE" sz="1100" dirty="0"/>
          </a:p>
        </p:txBody>
      </p:sp>
      <p:sp>
        <p:nvSpPr>
          <p:cNvPr id="10" name="Rechteck 9"/>
          <p:cNvSpPr/>
          <p:nvPr/>
        </p:nvSpPr>
        <p:spPr>
          <a:xfrm>
            <a:off x="2025942" y="4093026"/>
            <a:ext cx="1094763" cy="1015869"/>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endParaRPr lang="de-DE" sz="1100" dirty="0"/>
          </a:p>
        </p:txBody>
      </p:sp>
      <p:sp>
        <p:nvSpPr>
          <p:cNvPr id="11" name="Textfeld 10"/>
          <p:cNvSpPr txBox="1"/>
          <p:nvPr/>
        </p:nvSpPr>
        <p:spPr>
          <a:xfrm>
            <a:off x="7543538" y="3139061"/>
            <a:ext cx="1471878" cy="584775"/>
          </a:xfrm>
          <a:prstGeom prst="rect">
            <a:avLst/>
          </a:prstGeom>
          <a:solidFill>
            <a:schemeClr val="bg1"/>
          </a:solidFill>
          <a:ln>
            <a:solidFill>
              <a:schemeClr val="tx1"/>
            </a:solidFill>
          </a:ln>
        </p:spPr>
        <p:txBody>
          <a:bodyPr wrap="none" rtlCol="0">
            <a:spAutoFit/>
          </a:bodyPr>
          <a:lstStyle/>
          <a:p>
            <a:pPr algn="l">
              <a:spcBef>
                <a:spcPts val="0"/>
              </a:spcBef>
            </a:pPr>
            <a:r>
              <a:rPr lang="de-DE" sz="1600" dirty="0">
                <a:solidFill>
                  <a:schemeClr val="tx1"/>
                </a:solidFill>
                <a:latin typeface="+mn-lt"/>
              </a:rPr>
              <a:t>Kinematik</a:t>
            </a:r>
            <a:br>
              <a:rPr lang="de-DE" sz="1600" dirty="0">
                <a:solidFill>
                  <a:schemeClr val="tx1"/>
                </a:solidFill>
                <a:latin typeface="+mn-lt"/>
              </a:rPr>
            </a:br>
            <a:r>
              <a:rPr lang="de-DE" sz="1600" dirty="0">
                <a:solidFill>
                  <a:schemeClr val="tx1"/>
                </a:solidFill>
                <a:latin typeface="+mn-lt"/>
              </a:rPr>
              <a:t>bleibt erhalten</a:t>
            </a:r>
          </a:p>
        </p:txBody>
      </p:sp>
      <p:sp>
        <p:nvSpPr>
          <p:cNvPr id="12" name="Textfeld 11"/>
          <p:cNvSpPr txBox="1"/>
          <p:nvPr/>
        </p:nvSpPr>
        <p:spPr>
          <a:xfrm>
            <a:off x="241303" y="3148639"/>
            <a:ext cx="1369286" cy="830997"/>
          </a:xfrm>
          <a:prstGeom prst="rect">
            <a:avLst/>
          </a:prstGeom>
          <a:solidFill>
            <a:schemeClr val="bg1"/>
          </a:solidFill>
          <a:ln>
            <a:solidFill>
              <a:schemeClr val="tx1"/>
            </a:solidFill>
          </a:ln>
        </p:spPr>
        <p:txBody>
          <a:bodyPr wrap="none" rtlCol="0">
            <a:spAutoFit/>
          </a:bodyPr>
          <a:lstStyle/>
          <a:p>
            <a:pPr algn="l">
              <a:spcBef>
                <a:spcPts val="0"/>
              </a:spcBef>
            </a:pPr>
            <a:r>
              <a:rPr lang="de-DE" sz="1600" dirty="0">
                <a:solidFill>
                  <a:schemeClr val="tx1"/>
                </a:solidFill>
                <a:latin typeface="+mn-lt"/>
              </a:rPr>
              <a:t>Baugruppen-</a:t>
            </a:r>
            <a:br>
              <a:rPr lang="de-DE" sz="1600" dirty="0">
                <a:solidFill>
                  <a:schemeClr val="tx1"/>
                </a:solidFill>
                <a:latin typeface="+mn-lt"/>
              </a:rPr>
            </a:br>
            <a:r>
              <a:rPr lang="de-DE" sz="1600" dirty="0" err="1">
                <a:solidFill>
                  <a:schemeClr val="tx1"/>
                </a:solidFill>
                <a:latin typeface="+mn-lt"/>
              </a:rPr>
              <a:t>struktur</a:t>
            </a:r>
            <a:r>
              <a:rPr lang="de-DE" sz="1600" dirty="0">
                <a:solidFill>
                  <a:schemeClr val="tx1"/>
                </a:solidFill>
                <a:latin typeface="+mn-lt"/>
              </a:rPr>
              <a:t> ist </a:t>
            </a:r>
            <a:br>
              <a:rPr lang="de-DE" sz="1600" dirty="0">
                <a:solidFill>
                  <a:schemeClr val="tx1"/>
                </a:solidFill>
                <a:latin typeface="+mn-lt"/>
              </a:rPr>
            </a:br>
            <a:r>
              <a:rPr lang="de-DE" sz="1600" dirty="0">
                <a:solidFill>
                  <a:schemeClr val="tx1"/>
                </a:solidFill>
                <a:latin typeface="+mn-lt"/>
              </a:rPr>
              <a:t>verloren</a:t>
            </a:r>
          </a:p>
        </p:txBody>
      </p:sp>
      <p:cxnSp>
        <p:nvCxnSpPr>
          <p:cNvPr id="13" name="Gerader Verbinder 12"/>
          <p:cNvCxnSpPr>
            <a:stCxn id="12" idx="3"/>
            <a:endCxn id="9" idx="1"/>
          </p:cNvCxnSpPr>
          <p:nvPr/>
        </p:nvCxnSpPr>
        <p:spPr bwMode="auto">
          <a:xfrm flipV="1">
            <a:off x="1610589" y="2013358"/>
            <a:ext cx="415353" cy="1550780"/>
          </a:xfrm>
          <a:prstGeom prst="line">
            <a:avLst/>
          </a:prstGeom>
          <a:solidFill>
            <a:srgbClr val="6699FF"/>
          </a:solidFill>
          <a:ln w="12700" cap="flat" cmpd="sng" algn="ctr">
            <a:solidFill>
              <a:schemeClr val="tx1"/>
            </a:solidFill>
            <a:prstDash val="solid"/>
            <a:round/>
            <a:headEnd type="none" w="med" len="med"/>
            <a:tailEnd type="none" w="med" len="med"/>
          </a:ln>
          <a:effectLst/>
        </p:spPr>
      </p:cxnSp>
      <p:cxnSp>
        <p:nvCxnSpPr>
          <p:cNvPr id="16" name="Gerader Verbinder 15"/>
          <p:cNvCxnSpPr>
            <a:stCxn id="12" idx="3"/>
            <a:endCxn id="10" idx="1"/>
          </p:cNvCxnSpPr>
          <p:nvPr/>
        </p:nvCxnSpPr>
        <p:spPr bwMode="auto">
          <a:xfrm>
            <a:off x="1610589" y="3564138"/>
            <a:ext cx="415353" cy="1036823"/>
          </a:xfrm>
          <a:prstGeom prst="line">
            <a:avLst/>
          </a:prstGeom>
          <a:solidFill>
            <a:srgbClr val="6699FF"/>
          </a:solidFill>
          <a:ln w="12700" cap="flat" cmpd="sng" algn="ctr">
            <a:solidFill>
              <a:schemeClr val="tx1"/>
            </a:solidFill>
            <a:prstDash val="solid"/>
            <a:round/>
            <a:headEnd type="none" w="med" len="med"/>
            <a:tailEnd type="none" w="med" len="med"/>
          </a:ln>
          <a:effectLst/>
        </p:spPr>
      </p:cxnSp>
      <p:cxnSp>
        <p:nvCxnSpPr>
          <p:cNvPr id="20" name="Gerader Verbinder 19"/>
          <p:cNvCxnSpPr>
            <a:stCxn id="7" idx="3"/>
            <a:endCxn id="11" idx="1"/>
          </p:cNvCxnSpPr>
          <p:nvPr/>
        </p:nvCxnSpPr>
        <p:spPr bwMode="auto">
          <a:xfrm>
            <a:off x="7071919" y="2281806"/>
            <a:ext cx="471619" cy="1149643"/>
          </a:xfrm>
          <a:prstGeom prst="line">
            <a:avLst/>
          </a:prstGeom>
          <a:solidFill>
            <a:srgbClr val="6699FF"/>
          </a:solidFill>
          <a:ln w="12700" cap="flat" cmpd="sng" algn="ctr">
            <a:solidFill>
              <a:schemeClr val="tx1"/>
            </a:solidFill>
            <a:prstDash val="solid"/>
            <a:round/>
            <a:headEnd type="none" w="med" len="med"/>
            <a:tailEnd type="none" w="med" len="med"/>
          </a:ln>
          <a:effectLst/>
        </p:spPr>
      </p:cxnSp>
      <p:cxnSp>
        <p:nvCxnSpPr>
          <p:cNvPr id="23" name="Gerader Verbinder 22"/>
          <p:cNvCxnSpPr>
            <a:stCxn id="8" idx="3"/>
            <a:endCxn id="11" idx="1"/>
          </p:cNvCxnSpPr>
          <p:nvPr/>
        </p:nvCxnSpPr>
        <p:spPr bwMode="auto">
          <a:xfrm flipV="1">
            <a:off x="7147420" y="3431449"/>
            <a:ext cx="396118" cy="1449592"/>
          </a:xfrm>
          <a:prstGeom prst="line">
            <a:avLst/>
          </a:prstGeom>
          <a:solidFill>
            <a:srgbClr val="6699FF"/>
          </a:solidFill>
          <a:ln w="12700" cap="flat" cmpd="sng" algn="ctr">
            <a:solidFill>
              <a:schemeClr val="tx1"/>
            </a:solidFill>
            <a:prstDash val="solid"/>
            <a:round/>
            <a:headEnd type="none" w="med" len="med"/>
            <a:tailEnd type="none" w="med" len="med"/>
          </a:ln>
          <a:effectLst/>
        </p:spPr>
      </p:cxnSp>
      <p:sp>
        <p:nvSpPr>
          <p:cNvPr id="28" name="Textfeld 27"/>
          <p:cNvSpPr txBox="1"/>
          <p:nvPr/>
        </p:nvSpPr>
        <p:spPr>
          <a:xfrm>
            <a:off x="3421065" y="4693385"/>
            <a:ext cx="2475999" cy="338554"/>
          </a:xfrm>
          <a:prstGeom prst="rect">
            <a:avLst/>
          </a:prstGeom>
          <a:solidFill>
            <a:schemeClr val="bg1"/>
          </a:solidFill>
          <a:ln>
            <a:solidFill>
              <a:schemeClr val="tx1"/>
            </a:solidFill>
          </a:ln>
        </p:spPr>
        <p:txBody>
          <a:bodyPr wrap="none" rtlCol="0">
            <a:spAutoFit/>
          </a:bodyPr>
          <a:lstStyle/>
          <a:p>
            <a:pPr algn="l">
              <a:spcBef>
                <a:spcPts val="0"/>
              </a:spcBef>
            </a:pPr>
            <a:r>
              <a:rPr lang="de-DE" sz="1600" dirty="0">
                <a:solidFill>
                  <a:schemeClr val="tx1"/>
                </a:solidFill>
                <a:latin typeface="+mn-lt"/>
              </a:rPr>
              <a:t>Vor Import in Teamcenter</a:t>
            </a:r>
          </a:p>
        </p:txBody>
      </p:sp>
      <p:sp>
        <p:nvSpPr>
          <p:cNvPr id="29" name="Textfeld 28"/>
          <p:cNvSpPr txBox="1"/>
          <p:nvPr/>
        </p:nvSpPr>
        <p:spPr>
          <a:xfrm>
            <a:off x="3048369" y="1895580"/>
            <a:ext cx="2827184" cy="338554"/>
          </a:xfrm>
          <a:prstGeom prst="rect">
            <a:avLst/>
          </a:prstGeom>
          <a:solidFill>
            <a:schemeClr val="bg1"/>
          </a:solidFill>
          <a:ln>
            <a:solidFill>
              <a:schemeClr val="tx1"/>
            </a:solidFill>
          </a:ln>
        </p:spPr>
        <p:txBody>
          <a:bodyPr wrap="none" rtlCol="0">
            <a:spAutoFit/>
          </a:bodyPr>
          <a:lstStyle/>
          <a:p>
            <a:pPr algn="l">
              <a:spcBef>
                <a:spcPts val="0"/>
              </a:spcBef>
            </a:pPr>
            <a:r>
              <a:rPr lang="de-DE" sz="1600" dirty="0">
                <a:solidFill>
                  <a:schemeClr val="tx1"/>
                </a:solidFill>
                <a:latin typeface="+mn-lt"/>
              </a:rPr>
              <a:t>Nach Export aus Teamcenter</a:t>
            </a:r>
          </a:p>
        </p:txBody>
      </p:sp>
    </p:spTree>
    <p:extLst>
      <p:ext uri="{BB962C8B-B14F-4D97-AF65-F5344CB8AC3E}">
        <p14:creationId xmlns:p14="http://schemas.microsoft.com/office/powerpoint/2010/main" val="1535817309"/>
      </p:ext>
    </p:extLst>
  </p:cSld>
  <p:clrMapOvr>
    <a:masterClrMapping/>
  </p:clrMapOvr>
  <p:transition>
    <p:strips dir="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Agenda</a:t>
            </a:r>
          </a:p>
        </p:txBody>
      </p:sp>
      <p:sp>
        <p:nvSpPr>
          <p:cNvPr id="3" name="Inhaltsplatzhalter 2"/>
          <p:cNvSpPr>
            <a:spLocks noGrp="1"/>
          </p:cNvSpPr>
          <p:nvPr>
            <p:ph idx="1"/>
          </p:nvPr>
        </p:nvSpPr>
        <p:spPr/>
        <p:txBody>
          <a:bodyPr/>
          <a:lstStyle/>
          <a:p>
            <a:pPr marL="342900" indent="-342900">
              <a:buFont typeface="+mj-lt"/>
              <a:buAutoNum type="arabicPeriod"/>
            </a:pPr>
            <a:r>
              <a:rPr lang="de-DE" dirty="0"/>
              <a:t>Testfälle für die Kinematik, die über mehrere .</a:t>
            </a:r>
            <a:r>
              <a:rPr lang="de-DE" dirty="0" err="1"/>
              <a:t>prts</a:t>
            </a:r>
            <a:r>
              <a:rPr lang="de-DE" dirty="0"/>
              <a:t> verteilt sind</a:t>
            </a:r>
          </a:p>
          <a:p>
            <a:pPr marL="342900" indent="-342900">
              <a:buFont typeface="+mj-lt"/>
              <a:buAutoNum type="arabicPeriod"/>
            </a:pPr>
            <a:r>
              <a:rPr lang="de-DE" dirty="0"/>
              <a:t>Platzierung der Teile beim Einbauen</a:t>
            </a:r>
          </a:p>
          <a:p>
            <a:pPr marL="342900" indent="-342900">
              <a:buFont typeface="+mj-lt"/>
              <a:buAutoNum type="arabicPeriod"/>
            </a:pPr>
            <a:r>
              <a:rPr lang="de-DE" dirty="0"/>
              <a:t>Begrenzung des </a:t>
            </a:r>
            <a:r>
              <a:rPr lang="de-DE" dirty="0" err="1"/>
              <a:t>Verfahrweges</a:t>
            </a:r>
            <a:r>
              <a:rPr lang="de-DE" dirty="0"/>
              <a:t> von Schunk Produkten</a:t>
            </a:r>
          </a:p>
          <a:p>
            <a:pPr marL="342900" indent="-342900">
              <a:buFont typeface="+mj-lt"/>
              <a:buAutoNum type="arabicPeriod"/>
            </a:pPr>
            <a:r>
              <a:rPr lang="de-DE" dirty="0"/>
              <a:t>Verhalten des Modells beim Import/Export in Teamcenter</a:t>
            </a:r>
          </a:p>
          <a:p>
            <a:pPr marL="342900" indent="-342900">
              <a:buFont typeface="+mj-lt"/>
              <a:buAutoNum type="arabicPeriod"/>
            </a:pPr>
            <a:r>
              <a:rPr lang="de-DE" dirty="0" err="1"/>
              <a:t>Lessons</a:t>
            </a:r>
            <a:r>
              <a:rPr lang="de-DE" dirty="0"/>
              <a:t> </a:t>
            </a:r>
            <a:r>
              <a:rPr lang="de-DE" dirty="0" err="1"/>
              <a:t>learnt</a:t>
            </a:r>
            <a:r>
              <a:rPr lang="de-DE" dirty="0"/>
              <a:t> aus der </a:t>
            </a:r>
            <a:r>
              <a:rPr lang="de-DE" dirty="0" err="1"/>
              <a:t>Kinematisierung</a:t>
            </a:r>
            <a:r>
              <a:rPr lang="de-DE" dirty="0"/>
              <a:t> der Messezelle</a:t>
            </a:r>
          </a:p>
          <a:p>
            <a:pPr marL="342900" indent="-342900">
              <a:buFont typeface="+mj-lt"/>
              <a:buAutoNum type="arabicPeriod"/>
            </a:pPr>
            <a:r>
              <a:rPr lang="de-DE" dirty="0"/>
              <a:t>Voreinstellung von MCD zur Optimierung des Performance</a:t>
            </a:r>
          </a:p>
          <a:p>
            <a:pPr marL="342900" indent="-342900">
              <a:buFont typeface="+mj-lt"/>
              <a:buAutoNum type="arabicPeriod"/>
            </a:pPr>
            <a:endParaRPr lang="de-DE" dirty="0"/>
          </a:p>
        </p:txBody>
      </p:sp>
      <p:sp>
        <p:nvSpPr>
          <p:cNvPr id="4" name="Foliennummernplatzhalter 3"/>
          <p:cNvSpPr>
            <a:spLocks noGrp="1"/>
          </p:cNvSpPr>
          <p:nvPr>
            <p:ph type="sldNum" sz="quarter" idx="10"/>
          </p:nvPr>
        </p:nvSpPr>
        <p:spPr/>
        <p:txBody>
          <a:bodyPr/>
          <a:lstStyle/>
          <a:p>
            <a:pPr>
              <a:defRPr/>
            </a:pPr>
            <a:fld id="{9C627952-6151-4529-9944-8E5B9BE8E15C}" type="slidenum">
              <a:rPr lang="de-DE" smtClean="0">
                <a:solidFill>
                  <a:prstClr val="white"/>
                </a:solidFill>
              </a:rPr>
              <a:pPr>
                <a:defRPr/>
              </a:pPr>
              <a:t>2</a:t>
            </a:fld>
            <a:endParaRPr lang="de-DE">
              <a:solidFill>
                <a:prstClr val="white"/>
              </a:solidFill>
            </a:endParaRPr>
          </a:p>
        </p:txBody>
      </p:sp>
    </p:spTree>
    <p:extLst>
      <p:ext uri="{BB962C8B-B14F-4D97-AF65-F5344CB8AC3E}">
        <p14:creationId xmlns:p14="http://schemas.microsoft.com/office/powerpoint/2010/main" val="3981541834"/>
      </p:ext>
    </p:extLst>
  </p:cSld>
  <p:clrMapOvr>
    <a:masterClrMapping/>
  </p:clrMapOvr>
  <p:transition>
    <p:strips dir="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a:t>Lessons</a:t>
            </a:r>
            <a:r>
              <a:rPr lang="de-DE" dirty="0"/>
              <a:t> </a:t>
            </a:r>
            <a:r>
              <a:rPr lang="de-DE" dirty="0" err="1"/>
              <a:t>learnt</a:t>
            </a:r>
            <a:r>
              <a:rPr lang="de-DE" dirty="0"/>
              <a:t> aus der </a:t>
            </a:r>
            <a:r>
              <a:rPr lang="de-DE" dirty="0" err="1"/>
              <a:t>Kinematisierung</a:t>
            </a:r>
            <a:r>
              <a:rPr lang="de-DE" dirty="0"/>
              <a:t> der Messezelle</a:t>
            </a:r>
          </a:p>
        </p:txBody>
      </p:sp>
      <p:sp>
        <p:nvSpPr>
          <p:cNvPr id="3" name="Inhaltsplatzhalter 2"/>
          <p:cNvSpPr>
            <a:spLocks noGrp="1"/>
          </p:cNvSpPr>
          <p:nvPr>
            <p:ph idx="1"/>
          </p:nvPr>
        </p:nvSpPr>
        <p:spPr/>
        <p:txBody>
          <a:bodyPr/>
          <a:lstStyle/>
          <a:p>
            <a:r>
              <a:rPr lang="de-DE" dirty="0"/>
              <a:t>Nacheinander folgende Operationen können mit Verkettung der Operationen realisiert werden</a:t>
            </a:r>
          </a:p>
          <a:p>
            <a:r>
              <a:rPr lang="de-DE" dirty="0"/>
              <a:t>Entkopplung von Operationen lässt sich mit Zustandsvariablen realisieren – Analog wie bei einer SPS-Programmierung. Zustandsvariablen, oder innere Variablen werden mit Signaladapter definiert</a:t>
            </a:r>
          </a:p>
          <a:p>
            <a:r>
              <a:rPr lang="de-DE" dirty="0"/>
              <a:t>Greifen und Loslassen von Teilen werden mit der Funktion „feste Verbindung“ durchgeführt</a:t>
            </a:r>
          </a:p>
          <a:p>
            <a:r>
              <a:rPr lang="de-DE" dirty="0"/>
              <a:t>Möglichst mehrere Teile zusammen als ein Starrkörper definieren, insofern möglich ist. Z.B., die Adapterplatte und die Schlitten eines linearen Antriebs sind zwar 2 versch. Teile, aber sie werden zusammen als ein einziger Starrkörper definiert, damit die feste Verbindung zw. denen gespart werden kann. Grund ist, Performance und Stabilität</a:t>
            </a:r>
          </a:p>
          <a:p>
            <a:endParaRPr lang="de-DE" dirty="0"/>
          </a:p>
          <a:p>
            <a:endParaRPr lang="de-DE" dirty="0"/>
          </a:p>
          <a:p>
            <a:endParaRPr lang="de-DE" dirty="0"/>
          </a:p>
          <a:p>
            <a:endParaRPr lang="de-DE" dirty="0"/>
          </a:p>
        </p:txBody>
      </p:sp>
      <p:sp>
        <p:nvSpPr>
          <p:cNvPr id="4" name="Foliennummernplatzhalter 3"/>
          <p:cNvSpPr>
            <a:spLocks noGrp="1"/>
          </p:cNvSpPr>
          <p:nvPr>
            <p:ph type="sldNum" sz="quarter" idx="10"/>
          </p:nvPr>
        </p:nvSpPr>
        <p:spPr/>
        <p:txBody>
          <a:bodyPr/>
          <a:lstStyle/>
          <a:p>
            <a:pPr>
              <a:defRPr/>
            </a:pPr>
            <a:fld id="{9C627952-6151-4529-9944-8E5B9BE8E15C}" type="slidenum">
              <a:rPr lang="de-DE" smtClean="0">
                <a:solidFill>
                  <a:prstClr val="white"/>
                </a:solidFill>
              </a:rPr>
              <a:pPr>
                <a:defRPr/>
              </a:pPr>
              <a:t>20</a:t>
            </a:fld>
            <a:endParaRPr lang="de-DE">
              <a:solidFill>
                <a:prstClr val="white"/>
              </a:solidFill>
            </a:endParaRPr>
          </a:p>
        </p:txBody>
      </p:sp>
    </p:spTree>
    <p:extLst>
      <p:ext uri="{BB962C8B-B14F-4D97-AF65-F5344CB8AC3E}">
        <p14:creationId xmlns:p14="http://schemas.microsoft.com/office/powerpoint/2010/main" val="1656439152"/>
      </p:ext>
    </p:extLst>
  </p:cSld>
  <p:clrMapOvr>
    <a:masterClrMapping/>
  </p:clrMapOvr>
  <p:transition>
    <p:strips dir="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Voreinstellung MCD</a:t>
            </a:r>
          </a:p>
        </p:txBody>
      </p:sp>
      <p:sp>
        <p:nvSpPr>
          <p:cNvPr id="3" name="Inhaltsplatzhalter 2"/>
          <p:cNvSpPr>
            <a:spLocks noGrp="1"/>
          </p:cNvSpPr>
          <p:nvPr>
            <p:ph idx="1"/>
          </p:nvPr>
        </p:nvSpPr>
        <p:spPr/>
        <p:txBody>
          <a:bodyPr/>
          <a:lstStyle/>
          <a:p>
            <a:r>
              <a:rPr lang="de-DE" dirty="0"/>
              <a:t>Lösungsverfahren</a:t>
            </a:r>
          </a:p>
          <a:p>
            <a:pPr lvl="1"/>
            <a:r>
              <a:rPr lang="de-DE" dirty="0"/>
              <a:t>Laufzeitparameter</a:t>
            </a:r>
          </a:p>
          <a:p>
            <a:pPr lvl="2"/>
            <a:r>
              <a:rPr lang="de-DE" dirty="0"/>
              <a:t>Schrittzeit – Zeitschritt pro Physik-Berechnung. Größere Zeitschritt erhöht die Geschwindigkeit, führt aber ggf. zur erhöhten Ungenauigkeit</a:t>
            </a:r>
          </a:p>
          <a:p>
            <a:pPr lvl="2"/>
            <a:r>
              <a:rPr lang="de-DE" dirty="0"/>
              <a:t>Federkraft-Multiplikator – Erhöht die Steifigkeit der Verbindungen. Zu hohem Wert führt zur Instabilität</a:t>
            </a:r>
          </a:p>
          <a:p>
            <a:pPr lvl="1"/>
            <a:r>
              <a:rPr lang="de-DE" dirty="0"/>
              <a:t>Einstellung des </a:t>
            </a:r>
            <a:r>
              <a:rPr lang="de-DE" dirty="0" err="1"/>
              <a:t>Lösungsverfahtens</a:t>
            </a:r>
            <a:endParaRPr lang="de-DE" dirty="0"/>
          </a:p>
          <a:p>
            <a:pPr lvl="2"/>
            <a:r>
              <a:rPr lang="de-DE" dirty="0"/>
              <a:t>Toleranz – Ungenauigkeit in der Verbindungen. Höhere Toleranz führt zur schnelleren Rechenzeit, aber mehr Spiel</a:t>
            </a:r>
          </a:p>
          <a:p>
            <a:pPr lvl="2"/>
            <a:r>
              <a:rPr lang="de-DE" dirty="0"/>
              <a:t>Betrag der Fehlerreduzierung – Ein Einflussfaktor für die Geschwindigkeit der Berechnung der Position. Zu hoher Wert führt zu Instabilität. ( max. Wert ~ 200)</a:t>
            </a:r>
          </a:p>
          <a:p>
            <a:pPr lvl="2"/>
            <a:r>
              <a:rPr lang="de-DE" dirty="0"/>
              <a:t>Maximale Iteration – Anzahl der max. Iteration pro Zeitschritt für die Berechnung der Lage. Höherer Wert führt zur besseren Stabilität, allerdings tauchen Zeitverzögerungen zw. Modell und realer Zeit auf, wenn die Anzahl zu hoch ist.</a:t>
            </a:r>
          </a:p>
        </p:txBody>
      </p:sp>
      <p:sp>
        <p:nvSpPr>
          <p:cNvPr id="4" name="Foliennummernplatzhalter 3"/>
          <p:cNvSpPr>
            <a:spLocks noGrp="1"/>
          </p:cNvSpPr>
          <p:nvPr>
            <p:ph type="sldNum" sz="quarter" idx="10"/>
          </p:nvPr>
        </p:nvSpPr>
        <p:spPr/>
        <p:txBody>
          <a:bodyPr/>
          <a:lstStyle/>
          <a:p>
            <a:fld id="{A9D39160-6622-4657-899B-E48054115A88}" type="slidenum">
              <a:rPr lang="de-DE" smtClean="0"/>
              <a:t>21</a:t>
            </a:fld>
            <a:endParaRPr lang="de-DE"/>
          </a:p>
        </p:txBody>
      </p:sp>
    </p:spTree>
    <p:extLst>
      <p:ext uri="{BB962C8B-B14F-4D97-AF65-F5344CB8AC3E}">
        <p14:creationId xmlns:p14="http://schemas.microsoft.com/office/powerpoint/2010/main" val="816327317"/>
      </p:ext>
    </p:extLst>
  </p:cSld>
  <p:clrMapOvr>
    <a:masterClrMapping/>
  </p:clrMapOvr>
  <p:transition>
    <p:strips dir="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r>
              <a:rPr lang="de-DE" dirty="0" err="1"/>
              <a:t>To</a:t>
            </a:r>
            <a:r>
              <a:rPr lang="de-DE" dirty="0"/>
              <a:t>-do-Liste</a:t>
            </a:r>
          </a:p>
        </p:txBody>
      </p:sp>
      <p:sp>
        <p:nvSpPr>
          <p:cNvPr id="3" name="Untertitel 2"/>
          <p:cNvSpPr>
            <a:spLocks noGrp="1"/>
          </p:cNvSpPr>
          <p:nvPr>
            <p:ph type="subTitle" idx="1"/>
          </p:nvPr>
        </p:nvSpPr>
        <p:spPr/>
        <p:txBody>
          <a:bodyPr/>
          <a:lstStyle/>
          <a:p>
            <a:endParaRPr lang="de-DE"/>
          </a:p>
        </p:txBody>
      </p:sp>
    </p:spTree>
    <p:extLst>
      <p:ext uri="{BB962C8B-B14F-4D97-AF65-F5344CB8AC3E}">
        <p14:creationId xmlns:p14="http://schemas.microsoft.com/office/powerpoint/2010/main" val="835134329"/>
      </p:ext>
    </p:extLst>
  </p:cSld>
  <p:clrMapOvr>
    <a:masterClrMapping/>
  </p:clrMapOvr>
  <p:transition>
    <p:strips dir="ru"/>
  </p:transition>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a:t>To</a:t>
            </a:r>
            <a:r>
              <a:rPr lang="de-DE" dirty="0"/>
              <a:t>-do-Liste KW30</a:t>
            </a:r>
          </a:p>
        </p:txBody>
      </p:sp>
      <p:sp>
        <p:nvSpPr>
          <p:cNvPr id="3" name="Inhaltsplatzhalter 2"/>
          <p:cNvSpPr>
            <a:spLocks noGrp="1"/>
          </p:cNvSpPr>
          <p:nvPr>
            <p:ph idx="1"/>
          </p:nvPr>
        </p:nvSpPr>
        <p:spPr/>
        <p:txBody>
          <a:bodyPr/>
          <a:lstStyle/>
          <a:p>
            <a:r>
              <a:rPr lang="de-DE" dirty="0"/>
              <a:t>Testen der Verknüpfung zw. dem kinematischen und geometrischen Modell </a:t>
            </a:r>
          </a:p>
          <a:p>
            <a:r>
              <a:rPr lang="de-DE" dirty="0"/>
              <a:t>Analyse der Wiedergabe des kinematischen Verhaltens in verschiedenen Ebenen:</a:t>
            </a:r>
          </a:p>
          <a:p>
            <a:pPr lvl="1"/>
            <a:r>
              <a:rPr lang="de-DE" dirty="0"/>
              <a:t>Baugruppen</a:t>
            </a:r>
          </a:p>
          <a:p>
            <a:pPr lvl="1"/>
            <a:r>
              <a:rPr lang="de-DE" dirty="0"/>
              <a:t>Teile</a:t>
            </a:r>
          </a:p>
          <a:p>
            <a:pPr lvl="1"/>
            <a:r>
              <a:rPr lang="de-DE" dirty="0"/>
              <a:t>Gemischt</a:t>
            </a:r>
          </a:p>
          <a:p>
            <a:r>
              <a:rPr lang="de-DE" dirty="0"/>
              <a:t>Modellierung der Messezelle</a:t>
            </a:r>
          </a:p>
          <a:p>
            <a:r>
              <a:rPr lang="de-DE" dirty="0"/>
              <a:t>Bereinigung des Modells zur besseren Handhabung </a:t>
            </a:r>
          </a:p>
          <a:p>
            <a:r>
              <a:rPr lang="de-DE" dirty="0"/>
              <a:t>Austausch des Schunk-Greifers im Modell</a:t>
            </a:r>
          </a:p>
        </p:txBody>
      </p:sp>
      <p:sp>
        <p:nvSpPr>
          <p:cNvPr id="4" name="Foliennummernplatzhalter 3"/>
          <p:cNvSpPr>
            <a:spLocks noGrp="1"/>
          </p:cNvSpPr>
          <p:nvPr>
            <p:ph type="sldNum" sz="quarter" idx="10"/>
          </p:nvPr>
        </p:nvSpPr>
        <p:spPr/>
        <p:txBody>
          <a:bodyPr/>
          <a:lstStyle/>
          <a:p>
            <a:fld id="{A9D39160-6622-4657-899B-E48054115A88}" type="slidenum">
              <a:rPr lang="de-DE" smtClean="0"/>
              <a:t>23</a:t>
            </a:fld>
            <a:endParaRPr lang="de-DE"/>
          </a:p>
        </p:txBody>
      </p:sp>
    </p:spTree>
    <p:extLst>
      <p:ext uri="{BB962C8B-B14F-4D97-AF65-F5344CB8AC3E}">
        <p14:creationId xmlns:p14="http://schemas.microsoft.com/office/powerpoint/2010/main" val="1438177817"/>
      </p:ext>
    </p:extLst>
  </p:cSld>
  <p:clrMapOvr>
    <a:masterClrMapping/>
  </p:clrMapOvr>
  <p:transition>
    <p:strips dir="ru"/>
  </p:transition>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a:t>To</a:t>
            </a:r>
            <a:r>
              <a:rPr lang="de-DE" dirty="0"/>
              <a:t>-do-Liste KW31</a:t>
            </a:r>
          </a:p>
        </p:txBody>
      </p:sp>
      <p:sp>
        <p:nvSpPr>
          <p:cNvPr id="3" name="Inhaltsplatzhalter 2"/>
          <p:cNvSpPr>
            <a:spLocks noGrp="1"/>
          </p:cNvSpPr>
          <p:nvPr>
            <p:ph idx="1"/>
          </p:nvPr>
        </p:nvSpPr>
        <p:spPr/>
        <p:txBody>
          <a:bodyPr/>
          <a:lstStyle/>
          <a:p>
            <a:r>
              <a:rPr lang="de-DE" dirty="0"/>
              <a:t>Exportieren von </a:t>
            </a:r>
            <a:r>
              <a:rPr lang="de-DE" dirty="0" err="1"/>
              <a:t>kin</a:t>
            </a:r>
            <a:r>
              <a:rPr lang="de-DE" dirty="0"/>
              <a:t>. Verhalten</a:t>
            </a:r>
          </a:p>
          <a:p>
            <a:r>
              <a:rPr lang="de-DE" dirty="0"/>
              <a:t>Aufbau der Struktur von einem Template</a:t>
            </a:r>
          </a:p>
          <a:p>
            <a:r>
              <a:rPr lang="de-DE" dirty="0"/>
              <a:t>Exemplarisches Beispiel der Kinematik; Testen ihre Grenze und Wiedergabe anhand 3 kleines Beispiel von 3 Fällen</a:t>
            </a:r>
          </a:p>
          <a:p>
            <a:r>
              <a:rPr lang="de-DE" dirty="0"/>
              <a:t>Herausfinden der versch. Variante der Greifer. Darstellung des Austauschs der Finger, und der Einfluss auf die Kinematik</a:t>
            </a:r>
          </a:p>
          <a:p>
            <a:r>
              <a:rPr lang="de-DE" dirty="0"/>
              <a:t>Exportieren und Importieren der Teile mit Kinematik über Teamcenter und überprüfen die Veränderung an dem Modell</a:t>
            </a:r>
          </a:p>
          <a:p>
            <a:r>
              <a:rPr lang="de-DE" dirty="0"/>
              <a:t>Verbesserung der Dokumentation</a:t>
            </a:r>
          </a:p>
          <a:p>
            <a:endParaRPr lang="de-DE" dirty="0"/>
          </a:p>
          <a:p>
            <a:endParaRPr lang="de-DE" dirty="0"/>
          </a:p>
        </p:txBody>
      </p:sp>
      <p:sp>
        <p:nvSpPr>
          <p:cNvPr id="4" name="Foliennummernplatzhalter 3"/>
          <p:cNvSpPr>
            <a:spLocks noGrp="1"/>
          </p:cNvSpPr>
          <p:nvPr>
            <p:ph type="sldNum" sz="quarter" idx="10"/>
          </p:nvPr>
        </p:nvSpPr>
        <p:spPr/>
        <p:txBody>
          <a:bodyPr/>
          <a:lstStyle/>
          <a:p>
            <a:fld id="{A9D39160-6622-4657-899B-E48054115A88}" type="slidenum">
              <a:rPr lang="de-DE" smtClean="0"/>
              <a:t>24</a:t>
            </a:fld>
            <a:endParaRPr lang="de-DE"/>
          </a:p>
        </p:txBody>
      </p:sp>
    </p:spTree>
    <p:extLst>
      <p:ext uri="{BB962C8B-B14F-4D97-AF65-F5344CB8AC3E}">
        <p14:creationId xmlns:p14="http://schemas.microsoft.com/office/powerpoint/2010/main" val="3581787223"/>
      </p:ext>
    </p:extLst>
  </p:cSld>
  <p:clrMapOvr>
    <a:masterClrMapping/>
  </p:clrMapOvr>
  <p:transition>
    <p:strips dir="ru"/>
  </p:transition>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a:t>To</a:t>
            </a:r>
            <a:r>
              <a:rPr lang="de-DE" dirty="0"/>
              <a:t>-do-Liste KW32</a:t>
            </a:r>
          </a:p>
        </p:txBody>
      </p:sp>
      <p:sp>
        <p:nvSpPr>
          <p:cNvPr id="3" name="Inhaltsplatzhalter 2"/>
          <p:cNvSpPr>
            <a:spLocks noGrp="1"/>
          </p:cNvSpPr>
          <p:nvPr>
            <p:ph idx="1"/>
          </p:nvPr>
        </p:nvSpPr>
        <p:spPr/>
        <p:txBody>
          <a:bodyPr/>
          <a:lstStyle/>
          <a:p>
            <a:r>
              <a:rPr lang="de-DE" dirty="0"/>
              <a:t>Einarbeitung in Datenbanksystem und Versorgung der Bibliothek</a:t>
            </a:r>
          </a:p>
          <a:p>
            <a:r>
              <a:rPr lang="de-DE" dirty="0"/>
              <a:t>Verständnis über Baugruppenstruktur in Teamcenter</a:t>
            </a:r>
          </a:p>
          <a:p>
            <a:r>
              <a:rPr lang="de-DE" dirty="0"/>
              <a:t>Begrenzung des </a:t>
            </a:r>
            <a:r>
              <a:rPr lang="de-DE" dirty="0" err="1"/>
              <a:t>Verfahrweges</a:t>
            </a:r>
            <a:r>
              <a:rPr lang="de-DE" dirty="0"/>
              <a:t> – Besprechung der Vorgehensweise</a:t>
            </a:r>
          </a:p>
          <a:p>
            <a:pPr lvl="1"/>
            <a:r>
              <a:rPr lang="de-DE" dirty="0"/>
              <a:t>Mit Laufzeitparameter?</a:t>
            </a:r>
          </a:p>
          <a:p>
            <a:pPr lvl="1"/>
            <a:r>
              <a:rPr lang="de-DE" dirty="0"/>
              <a:t>Mit Signaladapter?</a:t>
            </a:r>
          </a:p>
          <a:p>
            <a:r>
              <a:rPr lang="de-DE" dirty="0"/>
              <a:t>Platzierung der Bauteile – Präsentation des aktuellen </a:t>
            </a:r>
            <a:r>
              <a:rPr lang="de-DE" dirty="0" err="1"/>
              <a:t>Kenntnisses</a:t>
            </a:r>
            <a:r>
              <a:rPr lang="de-DE" dirty="0"/>
              <a:t> und Besprechung über die Vorgehensweise</a:t>
            </a:r>
          </a:p>
          <a:p>
            <a:r>
              <a:rPr lang="de-DE" dirty="0"/>
              <a:t>Verbesserung der Dokumentation</a:t>
            </a:r>
          </a:p>
          <a:p>
            <a:r>
              <a:rPr lang="de-DE" dirty="0"/>
              <a:t>Nachverfolgung der AEP von Herr </a:t>
            </a:r>
            <a:r>
              <a:rPr lang="de-DE" dirty="0" err="1"/>
              <a:t>Ehmer</a:t>
            </a:r>
            <a:endParaRPr lang="de-DE" dirty="0"/>
          </a:p>
          <a:p>
            <a:endParaRPr lang="de-DE" dirty="0"/>
          </a:p>
          <a:p>
            <a:endParaRPr lang="de-DE" dirty="0"/>
          </a:p>
        </p:txBody>
      </p:sp>
      <p:sp>
        <p:nvSpPr>
          <p:cNvPr id="4" name="Foliennummernplatzhalter 3"/>
          <p:cNvSpPr>
            <a:spLocks noGrp="1"/>
          </p:cNvSpPr>
          <p:nvPr>
            <p:ph type="sldNum" sz="quarter" idx="10"/>
          </p:nvPr>
        </p:nvSpPr>
        <p:spPr/>
        <p:txBody>
          <a:bodyPr/>
          <a:lstStyle/>
          <a:p>
            <a:fld id="{A9D39160-6622-4657-899B-E48054115A88}" type="slidenum">
              <a:rPr lang="de-DE" smtClean="0"/>
              <a:t>25</a:t>
            </a:fld>
            <a:endParaRPr lang="de-DE"/>
          </a:p>
        </p:txBody>
      </p:sp>
    </p:spTree>
    <p:extLst>
      <p:ext uri="{BB962C8B-B14F-4D97-AF65-F5344CB8AC3E}">
        <p14:creationId xmlns:p14="http://schemas.microsoft.com/office/powerpoint/2010/main" val="2520336579"/>
      </p:ext>
    </p:extLst>
  </p:cSld>
  <p:clrMapOvr>
    <a:masterClrMapping/>
  </p:clrMapOvr>
  <p:transition>
    <p:strips dir="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a:t>To</a:t>
            </a:r>
            <a:r>
              <a:rPr lang="de-DE" dirty="0"/>
              <a:t>-do-Liste KW36</a:t>
            </a:r>
          </a:p>
        </p:txBody>
      </p:sp>
      <p:sp>
        <p:nvSpPr>
          <p:cNvPr id="3" name="Inhaltsplatzhalter 2"/>
          <p:cNvSpPr>
            <a:spLocks noGrp="1"/>
          </p:cNvSpPr>
          <p:nvPr>
            <p:ph idx="1"/>
          </p:nvPr>
        </p:nvSpPr>
        <p:spPr/>
        <p:txBody>
          <a:bodyPr/>
          <a:lstStyle/>
          <a:p>
            <a:r>
              <a:rPr lang="de-DE" dirty="0"/>
              <a:t>Verbesserung Dokumentation der Vorgehensweise der </a:t>
            </a:r>
            <a:r>
              <a:rPr lang="de-DE" dirty="0" err="1"/>
              <a:t>Kinematisierung</a:t>
            </a:r>
            <a:endParaRPr lang="de-DE" dirty="0"/>
          </a:p>
          <a:p>
            <a:r>
              <a:rPr lang="de-DE" dirty="0"/>
              <a:t>Templates Verbesserung</a:t>
            </a:r>
          </a:p>
          <a:p>
            <a:r>
              <a:rPr lang="de-DE" dirty="0"/>
              <a:t>Einarbeitung in Datenbank und Teamcenter</a:t>
            </a:r>
          </a:p>
          <a:p>
            <a:endParaRPr lang="de-DE" dirty="0"/>
          </a:p>
        </p:txBody>
      </p:sp>
      <p:sp>
        <p:nvSpPr>
          <p:cNvPr id="4" name="Foliennummernplatzhalter 3"/>
          <p:cNvSpPr>
            <a:spLocks noGrp="1"/>
          </p:cNvSpPr>
          <p:nvPr>
            <p:ph type="sldNum" sz="quarter" idx="10"/>
          </p:nvPr>
        </p:nvSpPr>
        <p:spPr/>
        <p:txBody>
          <a:bodyPr/>
          <a:lstStyle/>
          <a:p>
            <a:pPr>
              <a:defRPr/>
            </a:pPr>
            <a:fld id="{9C627952-6151-4529-9944-8E5B9BE8E15C}" type="slidenum">
              <a:rPr lang="de-DE" smtClean="0">
                <a:solidFill>
                  <a:prstClr val="white"/>
                </a:solidFill>
              </a:rPr>
              <a:pPr>
                <a:defRPr/>
              </a:pPr>
              <a:t>26</a:t>
            </a:fld>
            <a:endParaRPr lang="de-DE">
              <a:solidFill>
                <a:prstClr val="white"/>
              </a:solidFill>
            </a:endParaRPr>
          </a:p>
        </p:txBody>
      </p:sp>
    </p:spTree>
    <p:extLst>
      <p:ext uri="{BB962C8B-B14F-4D97-AF65-F5344CB8AC3E}">
        <p14:creationId xmlns:p14="http://schemas.microsoft.com/office/powerpoint/2010/main" val="3421311097"/>
      </p:ext>
    </p:extLst>
  </p:cSld>
  <p:clrMapOvr>
    <a:masterClrMapping/>
  </p:clrMapOvr>
  <p:transition>
    <p:strips dir="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r>
              <a:rPr lang="de-DE" dirty="0"/>
              <a:t>Eigennotizen</a:t>
            </a:r>
          </a:p>
        </p:txBody>
      </p:sp>
      <p:sp>
        <p:nvSpPr>
          <p:cNvPr id="3" name="Untertitel 2"/>
          <p:cNvSpPr>
            <a:spLocks noGrp="1"/>
          </p:cNvSpPr>
          <p:nvPr>
            <p:ph type="subTitle" idx="1"/>
          </p:nvPr>
        </p:nvSpPr>
        <p:spPr/>
        <p:txBody>
          <a:bodyPr/>
          <a:lstStyle/>
          <a:p>
            <a:endParaRPr lang="de-DE"/>
          </a:p>
        </p:txBody>
      </p:sp>
    </p:spTree>
    <p:extLst>
      <p:ext uri="{BB962C8B-B14F-4D97-AF65-F5344CB8AC3E}">
        <p14:creationId xmlns:p14="http://schemas.microsoft.com/office/powerpoint/2010/main" val="2380711040"/>
      </p:ext>
    </p:extLst>
  </p:cSld>
  <p:clrMapOvr>
    <a:masterClrMapping/>
  </p:clrMapOvr>
  <p:transition>
    <p:strips dir="ru"/>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Vorbereitung des Modells</a:t>
            </a:r>
          </a:p>
        </p:txBody>
      </p:sp>
      <p:sp>
        <p:nvSpPr>
          <p:cNvPr id="3" name="Inhaltsplatzhalter 2"/>
          <p:cNvSpPr>
            <a:spLocks noGrp="1"/>
          </p:cNvSpPr>
          <p:nvPr>
            <p:ph idx="1"/>
          </p:nvPr>
        </p:nvSpPr>
        <p:spPr/>
        <p:txBody>
          <a:bodyPr/>
          <a:lstStyle/>
          <a:p>
            <a:r>
              <a:rPr lang="de-DE" dirty="0"/>
              <a:t>Unnötige Teile ausgeblendet</a:t>
            </a:r>
          </a:p>
          <a:p>
            <a:r>
              <a:rPr lang="de-DE" dirty="0"/>
              <a:t>In der Einstellung </a:t>
            </a:r>
            <a:r>
              <a:rPr lang="de-DE" i="1" dirty="0"/>
              <a:t>Ansicht &gt; Visualisierung &gt; Voreinstellung </a:t>
            </a:r>
            <a:r>
              <a:rPr lang="de-DE" dirty="0"/>
              <a:t> unter der Leiste </a:t>
            </a:r>
            <a:r>
              <a:rPr lang="de-DE" i="1" dirty="0"/>
              <a:t>Visuell</a:t>
            </a:r>
            <a:r>
              <a:rPr lang="de-DE" dirty="0"/>
              <a:t> wird </a:t>
            </a:r>
            <a:r>
              <a:rPr lang="de-DE" i="1" dirty="0"/>
              <a:t>Licht von zwei Seiten</a:t>
            </a:r>
            <a:r>
              <a:rPr lang="de-DE" dirty="0"/>
              <a:t> ausgeschaltet</a:t>
            </a:r>
          </a:p>
          <a:p>
            <a:r>
              <a:rPr lang="de-DE" dirty="0"/>
              <a:t>Kurventoleranz (bei „Linie“)</a:t>
            </a:r>
          </a:p>
          <a:p>
            <a:pPr lvl="1"/>
            <a:r>
              <a:rPr lang="de-DE" dirty="0"/>
              <a:t>Anfangswert: 	0.0050</a:t>
            </a:r>
          </a:p>
          <a:p>
            <a:pPr lvl="1"/>
            <a:r>
              <a:rPr lang="de-DE" dirty="0"/>
              <a:t>Neuwert:	1.0000</a:t>
            </a:r>
          </a:p>
          <a:p>
            <a:r>
              <a:rPr lang="de-DE" dirty="0"/>
              <a:t>Auflösung in „Facettenbildung“ auf „grob“ eingestellt</a:t>
            </a:r>
          </a:p>
          <a:p>
            <a:pPr lvl="1"/>
            <a:r>
              <a:rPr lang="de-DE" dirty="0"/>
              <a:t>Auflösungstoleranzwerte bei „Kante“ und „Fläche“ auf 0.5000 eingestellt (von 0.0100)</a:t>
            </a:r>
          </a:p>
          <a:p>
            <a:endParaRPr lang="de-DE" dirty="0"/>
          </a:p>
          <a:p>
            <a:endParaRPr lang="de-DE" dirty="0"/>
          </a:p>
        </p:txBody>
      </p:sp>
      <p:sp>
        <p:nvSpPr>
          <p:cNvPr id="4" name="Foliennummernplatzhalter 3"/>
          <p:cNvSpPr>
            <a:spLocks noGrp="1"/>
          </p:cNvSpPr>
          <p:nvPr>
            <p:ph type="sldNum" sz="quarter" idx="10"/>
          </p:nvPr>
        </p:nvSpPr>
        <p:spPr/>
        <p:txBody>
          <a:bodyPr/>
          <a:lstStyle/>
          <a:p>
            <a:fld id="{A9D39160-6622-4657-899B-E48054115A88}" type="slidenum">
              <a:rPr lang="de-DE" smtClean="0"/>
              <a:t>28</a:t>
            </a:fld>
            <a:endParaRPr lang="de-DE"/>
          </a:p>
        </p:txBody>
      </p:sp>
    </p:spTree>
    <p:extLst>
      <p:ext uri="{BB962C8B-B14F-4D97-AF65-F5344CB8AC3E}">
        <p14:creationId xmlns:p14="http://schemas.microsoft.com/office/powerpoint/2010/main" val="1594596178"/>
      </p:ext>
    </p:extLst>
  </p:cSld>
  <p:clrMapOvr>
    <a:masterClrMapping/>
  </p:clrMapOvr>
  <p:transition>
    <p:strips dir="ru"/>
  </p:transition>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Fragen</a:t>
            </a:r>
          </a:p>
        </p:txBody>
      </p:sp>
      <p:sp>
        <p:nvSpPr>
          <p:cNvPr id="3" name="Inhaltsplatzhalter 2"/>
          <p:cNvSpPr>
            <a:spLocks noGrp="1"/>
          </p:cNvSpPr>
          <p:nvPr>
            <p:ph idx="1"/>
          </p:nvPr>
        </p:nvSpPr>
        <p:spPr/>
        <p:txBody>
          <a:bodyPr/>
          <a:lstStyle/>
          <a:p>
            <a:r>
              <a:rPr lang="de-DE" dirty="0"/>
              <a:t>ID von Teilen und Starrkörper?</a:t>
            </a:r>
          </a:p>
          <a:p>
            <a:r>
              <a:rPr lang="de-DE" dirty="0"/>
              <a:t>Objekt-Zuweisung zwischen kinematischen Elementen und Teilen/Baugruppen (Fragen an Herr Braun)</a:t>
            </a:r>
          </a:p>
          <a:p>
            <a:endParaRPr lang="de-DE" dirty="0"/>
          </a:p>
        </p:txBody>
      </p:sp>
      <p:sp>
        <p:nvSpPr>
          <p:cNvPr id="4" name="Foliennummernplatzhalter 3"/>
          <p:cNvSpPr>
            <a:spLocks noGrp="1"/>
          </p:cNvSpPr>
          <p:nvPr>
            <p:ph type="sldNum" sz="quarter" idx="10"/>
          </p:nvPr>
        </p:nvSpPr>
        <p:spPr/>
        <p:txBody>
          <a:bodyPr/>
          <a:lstStyle/>
          <a:p>
            <a:fld id="{A9D39160-6622-4657-899B-E48054115A88}" type="slidenum">
              <a:rPr lang="de-DE" smtClean="0"/>
              <a:t>29</a:t>
            </a:fld>
            <a:endParaRPr lang="de-DE"/>
          </a:p>
        </p:txBody>
      </p:sp>
    </p:spTree>
    <p:extLst>
      <p:ext uri="{BB962C8B-B14F-4D97-AF65-F5344CB8AC3E}">
        <p14:creationId xmlns:p14="http://schemas.microsoft.com/office/powerpoint/2010/main" val="1151391165"/>
      </p:ext>
    </p:extLst>
  </p:cSld>
  <p:clrMapOvr>
    <a:masterClrMapping/>
  </p:clrMapOvr>
  <p:transition>
    <p:strips dir="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Testfälle Ergebnisse</a:t>
            </a:r>
          </a:p>
        </p:txBody>
      </p:sp>
      <p:sp>
        <p:nvSpPr>
          <p:cNvPr id="4" name="Foliennummernplatzhalter 3"/>
          <p:cNvSpPr>
            <a:spLocks noGrp="1"/>
          </p:cNvSpPr>
          <p:nvPr>
            <p:ph type="sldNum" sz="quarter" idx="10"/>
          </p:nvPr>
        </p:nvSpPr>
        <p:spPr/>
        <p:txBody>
          <a:bodyPr/>
          <a:lstStyle/>
          <a:p>
            <a:pPr>
              <a:defRPr/>
            </a:pPr>
            <a:fld id="{9C627952-6151-4529-9944-8E5B9BE8E15C}" type="slidenum">
              <a:rPr lang="de-DE" smtClean="0">
                <a:solidFill>
                  <a:prstClr val="white"/>
                </a:solidFill>
              </a:rPr>
              <a:pPr>
                <a:defRPr/>
              </a:pPr>
              <a:t>3</a:t>
            </a:fld>
            <a:endParaRPr lang="de-DE">
              <a:solidFill>
                <a:prstClr val="white"/>
              </a:solidFill>
            </a:endParaRPr>
          </a:p>
        </p:txBody>
      </p:sp>
      <p:pic>
        <p:nvPicPr>
          <p:cNvPr id="5" name="Inhaltsplatzhalter 4"/>
          <p:cNvPicPr>
            <a:picLocks noGrp="1" noChangeAspect="1"/>
          </p:cNvPicPr>
          <p:nvPr>
            <p:ph idx="1"/>
          </p:nvPr>
        </p:nvPicPr>
        <p:blipFill>
          <a:blip r:embed="rId2"/>
          <a:stretch>
            <a:fillRect/>
          </a:stretch>
        </p:blipFill>
        <p:spPr>
          <a:xfrm>
            <a:off x="390089" y="2000034"/>
            <a:ext cx="8376626" cy="3536700"/>
          </a:xfrm>
          <a:prstGeom prst="rect">
            <a:avLst/>
          </a:prstGeom>
        </p:spPr>
      </p:pic>
      <p:sp>
        <p:nvSpPr>
          <p:cNvPr id="6" name="Ellipse 5"/>
          <p:cNvSpPr/>
          <p:nvPr/>
        </p:nvSpPr>
        <p:spPr>
          <a:xfrm>
            <a:off x="3355596" y="2845595"/>
            <a:ext cx="1291905" cy="1845578"/>
          </a:xfrm>
          <a:prstGeom prst="ellipse">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endParaRPr lang="de-DE" sz="1100" dirty="0"/>
          </a:p>
        </p:txBody>
      </p:sp>
      <p:sp>
        <p:nvSpPr>
          <p:cNvPr id="3" name="Rechteck 2"/>
          <p:cNvSpPr/>
          <p:nvPr/>
        </p:nvSpPr>
        <p:spPr>
          <a:xfrm>
            <a:off x="662730" y="3045204"/>
            <a:ext cx="696286" cy="117446"/>
          </a:xfrm>
          <a:prstGeom prst="rect">
            <a:avLst/>
          </a:prstGeom>
          <a:noFill/>
          <a:ln w="12700">
            <a:solidFill>
              <a:srgbClr val="FF0000"/>
            </a:solidFill>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endParaRPr lang="de-DE" sz="1100" dirty="0"/>
          </a:p>
        </p:txBody>
      </p:sp>
      <p:cxnSp>
        <p:nvCxnSpPr>
          <p:cNvPr id="8" name="Gerader Verbinder 7"/>
          <p:cNvCxnSpPr>
            <a:stCxn id="3" idx="3"/>
            <a:endCxn id="6" idx="2"/>
          </p:cNvCxnSpPr>
          <p:nvPr/>
        </p:nvCxnSpPr>
        <p:spPr bwMode="auto">
          <a:xfrm>
            <a:off x="1359016" y="3103927"/>
            <a:ext cx="1996580" cy="664457"/>
          </a:xfrm>
          <a:prstGeom prst="line">
            <a:avLst/>
          </a:prstGeom>
          <a:solidFill>
            <a:srgbClr val="6699FF"/>
          </a:solidFill>
          <a:ln w="12700" cap="flat" cmpd="sng" algn="ctr">
            <a:solidFill>
              <a:srgbClr val="FF0000"/>
            </a:solidFill>
            <a:prstDash val="dash"/>
            <a:round/>
            <a:headEnd type="none" w="med" len="med"/>
            <a:tailEnd type="none" w="med" len="med"/>
          </a:ln>
          <a:effectLst/>
        </p:spPr>
      </p:cxnSp>
      <p:sp>
        <p:nvSpPr>
          <p:cNvPr id="9" name="Textfeld 8"/>
          <p:cNvSpPr txBox="1"/>
          <p:nvPr/>
        </p:nvSpPr>
        <p:spPr>
          <a:xfrm>
            <a:off x="2290194" y="6082355"/>
            <a:ext cx="2130804" cy="338554"/>
          </a:xfrm>
          <a:prstGeom prst="rect">
            <a:avLst/>
          </a:prstGeom>
          <a:noFill/>
        </p:spPr>
        <p:txBody>
          <a:bodyPr wrap="square" rtlCol="0">
            <a:spAutoFit/>
          </a:bodyPr>
          <a:lstStyle/>
          <a:p>
            <a:pPr algn="l">
              <a:spcBef>
                <a:spcPts val="0"/>
              </a:spcBef>
            </a:pPr>
            <a:r>
              <a:rPr lang="de-DE" sz="1600" dirty="0">
                <a:solidFill>
                  <a:schemeClr val="tx1"/>
                </a:solidFill>
                <a:latin typeface="+mn-lt"/>
              </a:rPr>
              <a:t>Siehe nächste Folie</a:t>
            </a:r>
          </a:p>
        </p:txBody>
      </p:sp>
      <p:cxnSp>
        <p:nvCxnSpPr>
          <p:cNvPr id="11" name="Gerader Verbinder 10"/>
          <p:cNvCxnSpPr>
            <a:stCxn id="9" idx="0"/>
            <a:endCxn id="6" idx="4"/>
          </p:cNvCxnSpPr>
          <p:nvPr/>
        </p:nvCxnSpPr>
        <p:spPr bwMode="auto">
          <a:xfrm flipV="1">
            <a:off x="3355596" y="4691173"/>
            <a:ext cx="645953" cy="1391182"/>
          </a:xfrm>
          <a:prstGeom prst="line">
            <a:avLst/>
          </a:prstGeom>
          <a:solidFill>
            <a:srgbClr val="6699FF"/>
          </a:solidFill>
          <a:ln w="12700" cap="flat" cmpd="sng" algn="ctr">
            <a:solidFill>
              <a:schemeClr val="tx1"/>
            </a:solidFill>
            <a:prstDash val="solid"/>
            <a:round/>
            <a:headEnd type="none" w="med" len="med"/>
            <a:tailEnd type="none" w="med" len="med"/>
          </a:ln>
          <a:effectLst/>
        </p:spPr>
      </p:cxnSp>
      <p:sp>
        <p:nvSpPr>
          <p:cNvPr id="12" name="Rechteck 11"/>
          <p:cNvSpPr/>
          <p:nvPr/>
        </p:nvSpPr>
        <p:spPr>
          <a:xfrm>
            <a:off x="6393808" y="2987345"/>
            <a:ext cx="1835791" cy="57860"/>
          </a:xfrm>
          <a:prstGeom prst="rect">
            <a:avLst/>
          </a:prstGeom>
          <a:noFill/>
          <a:ln w="9525">
            <a:solidFill>
              <a:srgbClr val="FF0000"/>
            </a:solidFill>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endParaRPr lang="de-DE" sz="1100" dirty="0"/>
          </a:p>
        </p:txBody>
      </p:sp>
      <p:sp>
        <p:nvSpPr>
          <p:cNvPr id="13" name="Rechteck 12"/>
          <p:cNvSpPr/>
          <p:nvPr/>
        </p:nvSpPr>
        <p:spPr>
          <a:xfrm>
            <a:off x="6393808" y="3868189"/>
            <a:ext cx="1835791" cy="57860"/>
          </a:xfrm>
          <a:prstGeom prst="rect">
            <a:avLst/>
          </a:prstGeom>
          <a:noFill/>
          <a:ln w="9525">
            <a:solidFill>
              <a:srgbClr val="FF0000"/>
            </a:solidFill>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endParaRPr lang="de-DE" sz="1100" dirty="0"/>
          </a:p>
        </p:txBody>
      </p:sp>
      <p:sp>
        <p:nvSpPr>
          <p:cNvPr id="14" name="Rechteck 13"/>
          <p:cNvSpPr/>
          <p:nvPr/>
        </p:nvSpPr>
        <p:spPr>
          <a:xfrm>
            <a:off x="6393808" y="4032516"/>
            <a:ext cx="1835791" cy="57860"/>
          </a:xfrm>
          <a:prstGeom prst="rect">
            <a:avLst/>
          </a:prstGeom>
          <a:noFill/>
          <a:ln w="9525">
            <a:solidFill>
              <a:srgbClr val="FF0000"/>
            </a:solidFill>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endParaRPr lang="de-DE" sz="1100" dirty="0"/>
          </a:p>
        </p:txBody>
      </p:sp>
      <p:sp>
        <p:nvSpPr>
          <p:cNvPr id="15" name="Rechteck 14"/>
          <p:cNvSpPr/>
          <p:nvPr/>
        </p:nvSpPr>
        <p:spPr>
          <a:xfrm>
            <a:off x="6393807" y="3349677"/>
            <a:ext cx="1835791" cy="57860"/>
          </a:xfrm>
          <a:prstGeom prst="rect">
            <a:avLst/>
          </a:prstGeom>
          <a:noFill/>
          <a:ln w="9525">
            <a:solidFill>
              <a:srgbClr val="FF0000"/>
            </a:solidFill>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endParaRPr lang="de-DE" sz="1100" dirty="0"/>
          </a:p>
        </p:txBody>
      </p:sp>
      <p:sp>
        <p:nvSpPr>
          <p:cNvPr id="16" name="Rechteck 15"/>
          <p:cNvSpPr/>
          <p:nvPr/>
        </p:nvSpPr>
        <p:spPr>
          <a:xfrm>
            <a:off x="6336005" y="4658026"/>
            <a:ext cx="1835791" cy="165644"/>
          </a:xfrm>
          <a:prstGeom prst="rect">
            <a:avLst/>
          </a:prstGeom>
          <a:noFill/>
          <a:ln w="9525">
            <a:solidFill>
              <a:srgbClr val="FF0000"/>
            </a:solidFill>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endParaRPr lang="de-DE" sz="1100" dirty="0"/>
          </a:p>
        </p:txBody>
      </p:sp>
      <p:sp>
        <p:nvSpPr>
          <p:cNvPr id="17" name="Rechteck 16"/>
          <p:cNvSpPr/>
          <p:nvPr/>
        </p:nvSpPr>
        <p:spPr>
          <a:xfrm>
            <a:off x="6336004" y="5097380"/>
            <a:ext cx="1835791" cy="165644"/>
          </a:xfrm>
          <a:prstGeom prst="rect">
            <a:avLst/>
          </a:prstGeom>
          <a:noFill/>
          <a:ln w="9525">
            <a:solidFill>
              <a:srgbClr val="FF0000"/>
            </a:solidFill>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endParaRPr lang="de-DE" sz="1100" dirty="0"/>
          </a:p>
        </p:txBody>
      </p:sp>
      <p:cxnSp>
        <p:nvCxnSpPr>
          <p:cNvPr id="18" name="Gerader Verbinder 17"/>
          <p:cNvCxnSpPr>
            <a:stCxn id="6" idx="6"/>
            <a:endCxn id="12" idx="1"/>
          </p:cNvCxnSpPr>
          <p:nvPr/>
        </p:nvCxnSpPr>
        <p:spPr bwMode="auto">
          <a:xfrm flipV="1">
            <a:off x="4647501" y="3016275"/>
            <a:ext cx="1746307" cy="752109"/>
          </a:xfrm>
          <a:prstGeom prst="line">
            <a:avLst/>
          </a:prstGeom>
          <a:solidFill>
            <a:srgbClr val="6699FF"/>
          </a:solidFill>
          <a:ln w="6350" cap="flat" cmpd="sng" algn="ctr">
            <a:solidFill>
              <a:srgbClr val="FF0000"/>
            </a:solidFill>
            <a:prstDash val="dash"/>
            <a:round/>
            <a:headEnd type="none" w="med" len="med"/>
            <a:tailEnd type="none" w="med" len="med"/>
          </a:ln>
          <a:effectLst/>
        </p:spPr>
      </p:cxnSp>
      <p:cxnSp>
        <p:nvCxnSpPr>
          <p:cNvPr id="21" name="Gerader Verbinder 20"/>
          <p:cNvCxnSpPr>
            <a:stCxn id="6" idx="6"/>
            <a:endCxn id="15" idx="1"/>
          </p:cNvCxnSpPr>
          <p:nvPr/>
        </p:nvCxnSpPr>
        <p:spPr bwMode="auto">
          <a:xfrm flipV="1">
            <a:off x="4647501" y="3378607"/>
            <a:ext cx="1746306" cy="389777"/>
          </a:xfrm>
          <a:prstGeom prst="line">
            <a:avLst/>
          </a:prstGeom>
          <a:solidFill>
            <a:srgbClr val="6699FF"/>
          </a:solidFill>
          <a:ln w="6350" cap="flat" cmpd="sng" algn="ctr">
            <a:solidFill>
              <a:srgbClr val="FF0000"/>
            </a:solidFill>
            <a:prstDash val="dash"/>
            <a:round/>
            <a:headEnd type="none" w="med" len="med"/>
            <a:tailEnd type="none" w="med" len="med"/>
          </a:ln>
          <a:effectLst/>
        </p:spPr>
      </p:cxnSp>
      <p:cxnSp>
        <p:nvCxnSpPr>
          <p:cNvPr id="24" name="Gerader Verbinder 23"/>
          <p:cNvCxnSpPr>
            <a:stCxn id="6" idx="6"/>
            <a:endCxn id="13" idx="1"/>
          </p:cNvCxnSpPr>
          <p:nvPr/>
        </p:nvCxnSpPr>
        <p:spPr bwMode="auto">
          <a:xfrm>
            <a:off x="4647501" y="3768384"/>
            <a:ext cx="1746307" cy="128735"/>
          </a:xfrm>
          <a:prstGeom prst="line">
            <a:avLst/>
          </a:prstGeom>
          <a:solidFill>
            <a:srgbClr val="6699FF"/>
          </a:solidFill>
          <a:ln w="6350" cap="flat" cmpd="sng" algn="ctr">
            <a:solidFill>
              <a:srgbClr val="FF0000"/>
            </a:solidFill>
            <a:prstDash val="dash"/>
            <a:round/>
            <a:headEnd type="none" w="med" len="med"/>
            <a:tailEnd type="none" w="med" len="med"/>
          </a:ln>
          <a:effectLst/>
        </p:spPr>
      </p:cxnSp>
      <p:cxnSp>
        <p:nvCxnSpPr>
          <p:cNvPr id="29" name="Gerader Verbinder 28"/>
          <p:cNvCxnSpPr>
            <a:stCxn id="6" idx="6"/>
            <a:endCxn id="16" idx="1"/>
          </p:cNvCxnSpPr>
          <p:nvPr/>
        </p:nvCxnSpPr>
        <p:spPr bwMode="auto">
          <a:xfrm>
            <a:off x="4647501" y="3768384"/>
            <a:ext cx="1688504" cy="972464"/>
          </a:xfrm>
          <a:prstGeom prst="line">
            <a:avLst/>
          </a:prstGeom>
          <a:solidFill>
            <a:srgbClr val="6699FF"/>
          </a:solidFill>
          <a:ln w="6350" cap="flat" cmpd="sng" algn="ctr">
            <a:solidFill>
              <a:srgbClr val="FF0000"/>
            </a:solidFill>
            <a:prstDash val="dash"/>
            <a:round/>
            <a:headEnd type="none" w="med" len="med"/>
            <a:tailEnd type="none" w="med" len="med"/>
          </a:ln>
          <a:effectLst/>
        </p:spPr>
      </p:cxnSp>
      <p:cxnSp>
        <p:nvCxnSpPr>
          <p:cNvPr id="32" name="Gerader Verbinder 31"/>
          <p:cNvCxnSpPr>
            <a:stCxn id="6" idx="6"/>
            <a:endCxn id="17" idx="1"/>
          </p:cNvCxnSpPr>
          <p:nvPr/>
        </p:nvCxnSpPr>
        <p:spPr bwMode="auto">
          <a:xfrm>
            <a:off x="4647501" y="3768384"/>
            <a:ext cx="1688503" cy="1411818"/>
          </a:xfrm>
          <a:prstGeom prst="line">
            <a:avLst/>
          </a:prstGeom>
          <a:solidFill>
            <a:srgbClr val="6699FF"/>
          </a:solidFill>
          <a:ln w="6350" cap="flat" cmpd="sng" algn="ctr">
            <a:solidFill>
              <a:srgbClr val="FF0000"/>
            </a:solidFill>
            <a:prstDash val="dash"/>
            <a:round/>
            <a:headEnd type="none" w="med" len="med"/>
            <a:tailEnd type="none" w="med" len="med"/>
          </a:ln>
          <a:effectLst/>
        </p:spPr>
      </p:cxnSp>
      <p:sp>
        <p:nvSpPr>
          <p:cNvPr id="22" name="Textfeld 21"/>
          <p:cNvSpPr txBox="1"/>
          <p:nvPr/>
        </p:nvSpPr>
        <p:spPr>
          <a:xfrm>
            <a:off x="241303" y="1208098"/>
            <a:ext cx="7938392" cy="584775"/>
          </a:xfrm>
          <a:prstGeom prst="rect">
            <a:avLst/>
          </a:prstGeom>
          <a:noFill/>
        </p:spPr>
        <p:txBody>
          <a:bodyPr wrap="none" rtlCol="0">
            <a:spAutoFit/>
          </a:bodyPr>
          <a:lstStyle/>
          <a:p>
            <a:pPr marL="285750" indent="-285750">
              <a:spcBef>
                <a:spcPts val="0"/>
              </a:spcBef>
              <a:buFont typeface="Arial" panose="020B0604020202020204" pitchFamily="34" charset="0"/>
              <a:buChar char="•"/>
            </a:pPr>
            <a:r>
              <a:rPr lang="de-DE" sz="1600" dirty="0">
                <a:solidFill>
                  <a:schemeClr val="tx1"/>
                </a:solidFill>
                <a:latin typeface="+mn-lt"/>
              </a:rPr>
              <a:t>In diesem Beispiel enthält </a:t>
            </a:r>
            <a:r>
              <a:rPr lang="de-DE" sz="1600" i="1" dirty="0">
                <a:solidFill>
                  <a:schemeClr val="tx1"/>
                </a:solidFill>
                <a:latin typeface="+mn-lt"/>
              </a:rPr>
              <a:t>Antrieb</a:t>
            </a:r>
            <a:r>
              <a:rPr lang="de-DE" sz="1600" dirty="0">
                <a:solidFill>
                  <a:schemeClr val="tx1"/>
                </a:solidFill>
                <a:latin typeface="+mn-lt"/>
              </a:rPr>
              <a:t> und </a:t>
            </a:r>
            <a:r>
              <a:rPr lang="de-DE" sz="1600" i="1" dirty="0">
                <a:solidFill>
                  <a:schemeClr val="tx1"/>
                </a:solidFill>
                <a:latin typeface="+mn-lt"/>
              </a:rPr>
              <a:t>Greifer</a:t>
            </a:r>
            <a:r>
              <a:rPr lang="de-DE" sz="1600" dirty="0">
                <a:solidFill>
                  <a:schemeClr val="tx1"/>
                </a:solidFill>
                <a:latin typeface="+mn-lt"/>
              </a:rPr>
              <a:t> jeweils ihre eigene Kinematik. Beim </a:t>
            </a:r>
            <a:br>
              <a:rPr lang="de-DE" sz="1600" dirty="0">
                <a:solidFill>
                  <a:schemeClr val="tx1"/>
                </a:solidFill>
                <a:latin typeface="+mn-lt"/>
              </a:rPr>
            </a:br>
            <a:r>
              <a:rPr lang="de-DE" sz="1600" dirty="0">
                <a:solidFill>
                  <a:schemeClr val="tx1"/>
                </a:solidFill>
                <a:latin typeface="+mn-lt"/>
              </a:rPr>
              <a:t>Zusammenbau wird ihre Kinematik von der übergeordneten Baugruppe geerbt </a:t>
            </a:r>
          </a:p>
        </p:txBody>
      </p:sp>
    </p:spTree>
    <p:extLst>
      <p:ext uri="{BB962C8B-B14F-4D97-AF65-F5344CB8AC3E}">
        <p14:creationId xmlns:p14="http://schemas.microsoft.com/office/powerpoint/2010/main" val="1184565296"/>
      </p:ext>
    </p:extLst>
  </p:cSld>
  <p:clrMapOvr>
    <a:masterClrMapping/>
  </p:clrMapOvr>
  <p:transition>
    <p:strips dir="ru"/>
  </p:transition>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a:t>Kinematisierung</a:t>
            </a:r>
            <a:r>
              <a:rPr lang="de-DE" dirty="0"/>
              <a:t> des Modells</a:t>
            </a:r>
          </a:p>
        </p:txBody>
      </p:sp>
      <p:sp>
        <p:nvSpPr>
          <p:cNvPr id="3" name="Inhaltsplatzhalter 2"/>
          <p:cNvSpPr>
            <a:spLocks noGrp="1"/>
          </p:cNvSpPr>
          <p:nvPr>
            <p:ph idx="1"/>
          </p:nvPr>
        </p:nvSpPr>
        <p:spPr>
          <a:xfrm>
            <a:off x="457200" y="1239480"/>
            <a:ext cx="8229600" cy="4525963"/>
          </a:xfrm>
        </p:spPr>
        <p:txBody>
          <a:bodyPr/>
          <a:lstStyle/>
          <a:p>
            <a:r>
              <a:rPr lang="de-DE" dirty="0"/>
              <a:t>In welcher Baugruppe bzw. Teil sich der Physik befindet, wird vom Benutzer selbst definiert. Erfolgt durch die Definition von den übergeordneten Komponenten in den jeweiligen Physik-Elementen</a:t>
            </a:r>
          </a:p>
          <a:p>
            <a:endParaRPr lang="de-DE" dirty="0"/>
          </a:p>
          <a:p>
            <a:endParaRPr lang="de-DE" dirty="0"/>
          </a:p>
        </p:txBody>
      </p:sp>
      <p:pic>
        <p:nvPicPr>
          <p:cNvPr id="4" name="Grafik 3"/>
          <p:cNvPicPr>
            <a:picLocks noChangeAspect="1"/>
          </p:cNvPicPr>
          <p:nvPr/>
        </p:nvPicPr>
        <p:blipFill>
          <a:blip r:embed="rId2"/>
          <a:stretch>
            <a:fillRect/>
          </a:stretch>
        </p:blipFill>
        <p:spPr>
          <a:xfrm>
            <a:off x="910205" y="2038525"/>
            <a:ext cx="7609730" cy="4280473"/>
          </a:xfrm>
          <a:prstGeom prst="rect">
            <a:avLst/>
          </a:prstGeom>
        </p:spPr>
      </p:pic>
      <p:sp>
        <p:nvSpPr>
          <p:cNvPr id="5" name="Ellipse 4"/>
          <p:cNvSpPr/>
          <p:nvPr/>
        </p:nvSpPr>
        <p:spPr>
          <a:xfrm>
            <a:off x="2333535" y="2667699"/>
            <a:ext cx="1370198" cy="1031846"/>
          </a:xfrm>
          <a:prstGeom prst="ellipse">
            <a:avLst/>
          </a:prstGeom>
          <a:noFill/>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endParaRPr lang="de-DE" sz="1100" dirty="0"/>
          </a:p>
        </p:txBody>
      </p:sp>
      <p:sp>
        <p:nvSpPr>
          <p:cNvPr id="6" name="Foliennummernplatzhalter 5"/>
          <p:cNvSpPr>
            <a:spLocks noGrp="1"/>
          </p:cNvSpPr>
          <p:nvPr>
            <p:ph type="sldNum" sz="quarter" idx="10"/>
          </p:nvPr>
        </p:nvSpPr>
        <p:spPr/>
        <p:txBody>
          <a:bodyPr/>
          <a:lstStyle/>
          <a:p>
            <a:fld id="{A9D39160-6622-4657-899B-E48054115A88}" type="slidenum">
              <a:rPr lang="de-DE" smtClean="0"/>
              <a:t>30</a:t>
            </a:fld>
            <a:endParaRPr lang="de-DE"/>
          </a:p>
        </p:txBody>
      </p:sp>
    </p:spTree>
    <p:extLst>
      <p:ext uri="{BB962C8B-B14F-4D97-AF65-F5344CB8AC3E}">
        <p14:creationId xmlns:p14="http://schemas.microsoft.com/office/powerpoint/2010/main" val="3570350864"/>
      </p:ext>
    </p:extLst>
  </p:cSld>
  <p:clrMapOvr>
    <a:masterClrMapping/>
  </p:clrMapOvr>
  <p:transition>
    <p:strips dir="ru"/>
  </p:transition>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Eigenes Konzept</a:t>
            </a:r>
          </a:p>
        </p:txBody>
      </p:sp>
      <p:sp>
        <p:nvSpPr>
          <p:cNvPr id="4" name="Rechteck 3"/>
          <p:cNvSpPr/>
          <p:nvPr/>
        </p:nvSpPr>
        <p:spPr>
          <a:xfrm>
            <a:off x="3337416" y="2080470"/>
            <a:ext cx="2777332" cy="1208015"/>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r>
              <a:rPr lang="de-DE" sz="2000" dirty="0"/>
              <a:t>Dateien in</a:t>
            </a:r>
            <a:br>
              <a:rPr lang="de-DE" sz="2000" dirty="0"/>
            </a:br>
            <a:r>
              <a:rPr lang="de-DE" sz="2000" dirty="0"/>
              <a:t>.</a:t>
            </a:r>
            <a:r>
              <a:rPr lang="de-DE" sz="2000" dirty="0" err="1"/>
              <a:t>prt</a:t>
            </a:r>
            <a:r>
              <a:rPr lang="de-DE" sz="2000" dirty="0"/>
              <a:t> Modell in NX10</a:t>
            </a:r>
            <a:br>
              <a:rPr lang="de-DE" sz="2000" dirty="0"/>
            </a:br>
            <a:r>
              <a:rPr lang="de-DE" sz="2000" dirty="0"/>
              <a:t>mit MCD </a:t>
            </a:r>
            <a:r>
              <a:rPr lang="de-DE" sz="2000" dirty="0" err="1"/>
              <a:t>kinematisiert</a:t>
            </a:r>
            <a:endParaRPr lang="de-DE" sz="2000" dirty="0"/>
          </a:p>
        </p:txBody>
      </p:sp>
      <p:cxnSp>
        <p:nvCxnSpPr>
          <p:cNvPr id="6" name="Gerader Verbinder 5"/>
          <p:cNvCxnSpPr/>
          <p:nvPr/>
        </p:nvCxnSpPr>
        <p:spPr bwMode="auto">
          <a:xfrm flipH="1">
            <a:off x="2214694" y="3288485"/>
            <a:ext cx="1694576" cy="679508"/>
          </a:xfrm>
          <a:prstGeom prst="line">
            <a:avLst/>
          </a:prstGeom>
          <a:solidFill>
            <a:srgbClr val="6699FF"/>
          </a:solidFill>
          <a:ln w="12700" cap="flat" cmpd="sng" algn="ctr">
            <a:solidFill>
              <a:schemeClr val="tx1"/>
            </a:solidFill>
            <a:prstDash val="solid"/>
            <a:round/>
            <a:headEnd type="none" w="med" len="med"/>
            <a:tailEnd type="none" w="med" len="med"/>
          </a:ln>
          <a:effectLst/>
        </p:spPr>
      </p:cxnSp>
      <p:sp>
        <p:nvSpPr>
          <p:cNvPr id="7" name="Rechteck 6"/>
          <p:cNvSpPr/>
          <p:nvPr/>
        </p:nvSpPr>
        <p:spPr>
          <a:xfrm>
            <a:off x="837498" y="3967993"/>
            <a:ext cx="1963149" cy="981512"/>
          </a:xfrm>
          <a:prstGeom prst="rect">
            <a:avLst/>
          </a:prstGeom>
          <a:ln/>
        </p:spPr>
        <p:style>
          <a:lnRef idx="2">
            <a:schemeClr val="accent1"/>
          </a:lnRef>
          <a:fillRef idx="1">
            <a:schemeClr val="lt1"/>
          </a:fillRef>
          <a:effectRef idx="0">
            <a:schemeClr val="accent1"/>
          </a:effectRef>
          <a:fontRef idx="minor">
            <a:schemeClr val="dk1"/>
          </a:fontRef>
        </p:style>
        <p:txBody>
          <a:bodyPr wrap="none" rtlCol="0" anchor="ctr">
            <a:noAutofit/>
          </a:bodyPr>
          <a:lstStyle/>
          <a:p>
            <a:pPr algn="ctr"/>
            <a:r>
              <a:rPr lang="de-DE" sz="2000" dirty="0"/>
              <a:t>Baugruppen</a:t>
            </a:r>
            <a:br>
              <a:rPr lang="de-DE" sz="2000" dirty="0"/>
            </a:br>
            <a:r>
              <a:rPr lang="de-DE" sz="2000" dirty="0"/>
              <a:t>mit Teilen</a:t>
            </a:r>
          </a:p>
        </p:txBody>
      </p:sp>
      <p:cxnSp>
        <p:nvCxnSpPr>
          <p:cNvPr id="8" name="Gerader Verbinder 7"/>
          <p:cNvCxnSpPr>
            <a:endCxn id="10" idx="0"/>
          </p:cNvCxnSpPr>
          <p:nvPr/>
        </p:nvCxnSpPr>
        <p:spPr bwMode="auto">
          <a:xfrm flipH="1">
            <a:off x="3753723" y="3288485"/>
            <a:ext cx="676364" cy="679508"/>
          </a:xfrm>
          <a:prstGeom prst="line">
            <a:avLst/>
          </a:prstGeom>
          <a:solidFill>
            <a:srgbClr val="6699FF"/>
          </a:solidFill>
          <a:ln w="12700" cap="flat" cmpd="sng" algn="ctr">
            <a:solidFill>
              <a:schemeClr val="tx1"/>
            </a:solidFill>
            <a:prstDash val="solid"/>
            <a:round/>
            <a:headEnd type="none" w="med" len="med"/>
            <a:tailEnd type="none" w="med" len="med"/>
          </a:ln>
          <a:effectLst/>
        </p:spPr>
      </p:cxnSp>
      <p:sp>
        <p:nvSpPr>
          <p:cNvPr id="10" name="Rechteck 9"/>
          <p:cNvSpPr/>
          <p:nvPr/>
        </p:nvSpPr>
        <p:spPr>
          <a:xfrm>
            <a:off x="2969002" y="3967993"/>
            <a:ext cx="1569442" cy="981512"/>
          </a:xfrm>
          <a:prstGeom prst="rect">
            <a:avLst/>
          </a:prstGeom>
          <a:ln/>
        </p:spPr>
        <p:style>
          <a:lnRef idx="2">
            <a:schemeClr val="accent1"/>
          </a:lnRef>
          <a:fillRef idx="1">
            <a:schemeClr val="lt1"/>
          </a:fillRef>
          <a:effectRef idx="0">
            <a:schemeClr val="accent1"/>
          </a:effectRef>
          <a:fontRef idx="minor">
            <a:schemeClr val="dk1"/>
          </a:fontRef>
        </p:style>
        <p:txBody>
          <a:bodyPr wrap="none" rtlCol="0" anchor="ctr">
            <a:noAutofit/>
          </a:bodyPr>
          <a:lstStyle/>
          <a:p>
            <a:pPr algn="ctr"/>
            <a:r>
              <a:rPr lang="de-DE" sz="2000" dirty="0"/>
              <a:t>Physik- </a:t>
            </a:r>
            <a:br>
              <a:rPr lang="de-DE" sz="2000" dirty="0"/>
            </a:br>
            <a:r>
              <a:rPr lang="de-DE" sz="2000" dirty="0"/>
              <a:t>Elementen</a:t>
            </a:r>
          </a:p>
        </p:txBody>
      </p:sp>
      <p:cxnSp>
        <p:nvCxnSpPr>
          <p:cNvPr id="11" name="Gerader Verbinder 10"/>
          <p:cNvCxnSpPr>
            <a:endCxn id="13" idx="0"/>
          </p:cNvCxnSpPr>
          <p:nvPr/>
        </p:nvCxnSpPr>
        <p:spPr bwMode="auto">
          <a:xfrm>
            <a:off x="5035494" y="3288485"/>
            <a:ext cx="420368" cy="679508"/>
          </a:xfrm>
          <a:prstGeom prst="line">
            <a:avLst/>
          </a:prstGeom>
          <a:solidFill>
            <a:srgbClr val="6699FF"/>
          </a:solidFill>
          <a:ln w="12700" cap="flat" cmpd="sng" algn="ctr">
            <a:solidFill>
              <a:schemeClr val="tx1"/>
            </a:solidFill>
            <a:prstDash val="solid"/>
            <a:round/>
            <a:headEnd type="none" w="med" len="med"/>
            <a:tailEnd type="none" w="med" len="med"/>
          </a:ln>
          <a:effectLst/>
        </p:spPr>
      </p:cxnSp>
      <p:sp>
        <p:nvSpPr>
          <p:cNvPr id="13" name="Rechteck 12"/>
          <p:cNvSpPr/>
          <p:nvPr/>
        </p:nvSpPr>
        <p:spPr>
          <a:xfrm>
            <a:off x="4671141" y="3967993"/>
            <a:ext cx="1569442" cy="981512"/>
          </a:xfrm>
          <a:prstGeom prst="rect">
            <a:avLst/>
          </a:prstGeom>
          <a:ln/>
        </p:spPr>
        <p:style>
          <a:lnRef idx="2">
            <a:schemeClr val="accent1"/>
          </a:lnRef>
          <a:fillRef idx="1">
            <a:schemeClr val="lt1"/>
          </a:fillRef>
          <a:effectRef idx="0">
            <a:schemeClr val="accent1"/>
          </a:effectRef>
          <a:fontRef idx="minor">
            <a:schemeClr val="dk1"/>
          </a:fontRef>
        </p:style>
        <p:txBody>
          <a:bodyPr wrap="none" rtlCol="0" anchor="ctr">
            <a:noAutofit/>
          </a:bodyPr>
          <a:lstStyle/>
          <a:p>
            <a:pPr algn="ctr"/>
            <a:r>
              <a:rPr lang="de-DE" sz="2000" dirty="0"/>
              <a:t>Operations-</a:t>
            </a:r>
            <a:br>
              <a:rPr lang="de-DE" sz="2000" dirty="0"/>
            </a:br>
            <a:r>
              <a:rPr lang="de-DE" sz="2000" dirty="0" err="1"/>
              <a:t>sequenz</a:t>
            </a:r>
            <a:endParaRPr lang="de-DE" sz="2000" dirty="0"/>
          </a:p>
        </p:txBody>
      </p:sp>
      <p:sp>
        <p:nvSpPr>
          <p:cNvPr id="16" name="Rechteck 15"/>
          <p:cNvSpPr/>
          <p:nvPr/>
        </p:nvSpPr>
        <p:spPr>
          <a:xfrm>
            <a:off x="6373280" y="3967993"/>
            <a:ext cx="1569442" cy="981512"/>
          </a:xfrm>
          <a:prstGeom prst="rect">
            <a:avLst/>
          </a:prstGeom>
          <a:ln/>
        </p:spPr>
        <p:style>
          <a:lnRef idx="2">
            <a:schemeClr val="accent1"/>
          </a:lnRef>
          <a:fillRef idx="1">
            <a:schemeClr val="lt1"/>
          </a:fillRef>
          <a:effectRef idx="0">
            <a:schemeClr val="accent1"/>
          </a:effectRef>
          <a:fontRef idx="minor">
            <a:schemeClr val="dk1"/>
          </a:fontRef>
        </p:style>
        <p:txBody>
          <a:bodyPr wrap="none" rtlCol="0" anchor="ctr">
            <a:noAutofit/>
          </a:bodyPr>
          <a:lstStyle/>
          <a:p>
            <a:pPr algn="ctr"/>
            <a:r>
              <a:rPr lang="de-DE" sz="2000" dirty="0"/>
              <a:t>Zwangs-</a:t>
            </a:r>
            <a:br>
              <a:rPr lang="de-DE" sz="2000" dirty="0"/>
            </a:br>
            <a:r>
              <a:rPr lang="de-DE" sz="2000" dirty="0" err="1"/>
              <a:t>bedingung</a:t>
            </a:r>
            <a:endParaRPr lang="de-DE" sz="2000" dirty="0"/>
          </a:p>
        </p:txBody>
      </p:sp>
      <p:cxnSp>
        <p:nvCxnSpPr>
          <p:cNvPr id="18" name="Gerader Verbinder 17"/>
          <p:cNvCxnSpPr>
            <a:endCxn id="16" idx="0"/>
          </p:cNvCxnSpPr>
          <p:nvPr/>
        </p:nvCxnSpPr>
        <p:spPr bwMode="auto">
          <a:xfrm>
            <a:off x="5552809" y="3288485"/>
            <a:ext cx="1605192" cy="679508"/>
          </a:xfrm>
          <a:prstGeom prst="line">
            <a:avLst/>
          </a:prstGeom>
          <a:solidFill>
            <a:srgbClr val="6699FF"/>
          </a:solidFill>
          <a:ln w="12700" cap="flat" cmpd="sng" algn="ctr">
            <a:solidFill>
              <a:schemeClr val="tx1"/>
            </a:solidFill>
            <a:prstDash val="solid"/>
            <a:round/>
            <a:headEnd type="none" w="med" len="med"/>
            <a:tailEnd type="none" w="med" len="med"/>
          </a:ln>
          <a:effectLst/>
        </p:spPr>
      </p:cxnSp>
      <p:sp>
        <p:nvSpPr>
          <p:cNvPr id="3" name="Foliennummernplatzhalter 2"/>
          <p:cNvSpPr>
            <a:spLocks noGrp="1"/>
          </p:cNvSpPr>
          <p:nvPr>
            <p:ph type="sldNum" sz="quarter" idx="10"/>
          </p:nvPr>
        </p:nvSpPr>
        <p:spPr/>
        <p:txBody>
          <a:bodyPr/>
          <a:lstStyle/>
          <a:p>
            <a:fld id="{A9D39160-6622-4657-899B-E48054115A88}" type="slidenum">
              <a:rPr lang="de-DE" smtClean="0"/>
              <a:t>31</a:t>
            </a:fld>
            <a:endParaRPr lang="de-DE"/>
          </a:p>
        </p:txBody>
      </p:sp>
    </p:spTree>
    <p:extLst>
      <p:ext uri="{BB962C8B-B14F-4D97-AF65-F5344CB8AC3E}">
        <p14:creationId xmlns:p14="http://schemas.microsoft.com/office/powerpoint/2010/main" val="134380239"/>
      </p:ext>
    </p:extLst>
  </p:cSld>
  <p:clrMapOvr>
    <a:masterClrMapping/>
  </p:clrMapOvr>
  <p:transition>
    <p:strips dir="ru"/>
  </p:transition>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Eigennotiz zur </a:t>
            </a:r>
            <a:r>
              <a:rPr lang="de-DE" dirty="0" err="1"/>
              <a:t>Kinematisierung</a:t>
            </a:r>
            <a:r>
              <a:rPr lang="de-DE" dirty="0"/>
              <a:t> des Modells</a:t>
            </a:r>
          </a:p>
        </p:txBody>
      </p:sp>
      <p:sp>
        <p:nvSpPr>
          <p:cNvPr id="3" name="Inhaltsplatzhalter 2"/>
          <p:cNvSpPr>
            <a:spLocks noGrp="1"/>
          </p:cNvSpPr>
          <p:nvPr>
            <p:ph idx="1"/>
          </p:nvPr>
        </p:nvSpPr>
        <p:spPr>
          <a:xfrm>
            <a:off x="457200" y="1507927"/>
            <a:ext cx="8229600" cy="4525963"/>
          </a:xfrm>
        </p:spPr>
        <p:txBody>
          <a:bodyPr/>
          <a:lstStyle/>
          <a:p>
            <a:r>
              <a:rPr lang="de-DE" dirty="0"/>
              <a:t>Der Physik sollte in der Ebene definiert werden, wo es keine Varianz mehr gibt. Spricht, die „Basisbaugruppe“, die man als nicht konfigurierbares Teil verkauft.</a:t>
            </a:r>
          </a:p>
          <a:p>
            <a:r>
              <a:rPr lang="de-DE" dirty="0"/>
              <a:t>Bewegliche Teile und mitbewegende Teile müssen mit Physik versehen werden</a:t>
            </a:r>
          </a:p>
          <a:p>
            <a:r>
              <a:rPr lang="de-DE" dirty="0"/>
              <a:t>Statische Teile wird undefiniert gelassen</a:t>
            </a:r>
          </a:p>
          <a:p>
            <a:r>
              <a:rPr lang="de-DE" dirty="0"/>
              <a:t>Grundsatz für Physik-Element: So wenig wie möglich, so viel wie nötig</a:t>
            </a:r>
          </a:p>
          <a:p>
            <a:r>
              <a:rPr lang="de-DE" dirty="0">
                <a:solidFill>
                  <a:srgbClr val="FF0000"/>
                </a:solidFill>
              </a:rPr>
              <a:t>Mit </a:t>
            </a:r>
            <a:r>
              <a:rPr lang="de-DE" dirty="0" err="1">
                <a:solidFill>
                  <a:srgbClr val="FF0000"/>
                </a:solidFill>
              </a:rPr>
              <a:t>Step</a:t>
            </a:r>
            <a:r>
              <a:rPr lang="de-DE" dirty="0">
                <a:solidFill>
                  <a:srgbClr val="FF0000"/>
                </a:solidFill>
              </a:rPr>
              <a:t>-Datei-Exportieren kann man Kinematik nicht exportieren</a:t>
            </a:r>
          </a:p>
          <a:p>
            <a:r>
              <a:rPr lang="de-DE" dirty="0">
                <a:solidFill>
                  <a:srgbClr val="FF0000"/>
                </a:solidFill>
              </a:rPr>
              <a:t>Templates Erzeugung mit Einstellung aus UGII-Ordner &gt;&gt; Templates</a:t>
            </a:r>
          </a:p>
          <a:p>
            <a:r>
              <a:rPr lang="de-DE" dirty="0"/>
              <a:t>Keine Starre Körper Definition im einzeln Teil!!</a:t>
            </a:r>
          </a:p>
          <a:p>
            <a:r>
              <a:rPr lang="de-DE" dirty="0"/>
              <a:t>Modellierung könnte in 3 Phasen unterteilt werden:</a:t>
            </a:r>
          </a:p>
          <a:p>
            <a:pPr lvl="1"/>
            <a:r>
              <a:rPr lang="de-DE" dirty="0"/>
              <a:t>Mechanik		-	Körper, Bewegungen und Gelenke</a:t>
            </a:r>
          </a:p>
          <a:p>
            <a:pPr lvl="1"/>
            <a:r>
              <a:rPr lang="de-DE" dirty="0"/>
              <a:t>Elektrik		-	Signale (Ein- und Ausgaben), Antriebe</a:t>
            </a:r>
          </a:p>
          <a:p>
            <a:pPr lvl="1"/>
            <a:r>
              <a:rPr lang="de-DE" dirty="0"/>
              <a:t>Automatisierung	-	Operationen, OPC-Tags Zuweisung</a:t>
            </a:r>
          </a:p>
          <a:p>
            <a:r>
              <a:rPr lang="de-DE" dirty="0"/>
              <a:t>Vormodellierung in Templates je nach </a:t>
            </a:r>
            <a:r>
              <a:rPr lang="de-DE" dirty="0" err="1"/>
              <a:t>Use</a:t>
            </a:r>
            <a:r>
              <a:rPr lang="de-DE" dirty="0"/>
              <a:t>-Case oder Produktbezogen?</a:t>
            </a:r>
          </a:p>
          <a:p>
            <a:r>
              <a:rPr lang="de-DE" dirty="0">
                <a:solidFill>
                  <a:srgbClr val="FF0000"/>
                </a:solidFill>
              </a:rPr>
              <a:t>Vormodellierung in Templates tendiert bei mechanischem Teil, da mechanische Funktionen in vielen Fällen schon definiert wurden, wenn es CAD-Daten gibt. </a:t>
            </a:r>
          </a:p>
          <a:p>
            <a:pPr marL="0" indent="0">
              <a:buNone/>
            </a:pPr>
            <a:endParaRPr lang="de-DE" dirty="0"/>
          </a:p>
        </p:txBody>
      </p:sp>
      <p:sp>
        <p:nvSpPr>
          <p:cNvPr id="4" name="Foliennummernplatzhalter 3"/>
          <p:cNvSpPr>
            <a:spLocks noGrp="1"/>
          </p:cNvSpPr>
          <p:nvPr>
            <p:ph type="sldNum" sz="quarter" idx="10"/>
          </p:nvPr>
        </p:nvSpPr>
        <p:spPr/>
        <p:txBody>
          <a:bodyPr/>
          <a:lstStyle/>
          <a:p>
            <a:fld id="{A9D39160-6622-4657-899B-E48054115A88}" type="slidenum">
              <a:rPr lang="de-DE" smtClean="0"/>
              <a:t>32</a:t>
            </a:fld>
            <a:endParaRPr lang="de-DE"/>
          </a:p>
        </p:txBody>
      </p:sp>
    </p:spTree>
    <p:extLst>
      <p:ext uri="{BB962C8B-B14F-4D97-AF65-F5344CB8AC3E}">
        <p14:creationId xmlns:p14="http://schemas.microsoft.com/office/powerpoint/2010/main" val="3592581611"/>
      </p:ext>
    </p:extLst>
  </p:cSld>
  <p:clrMapOvr>
    <a:masterClrMapping/>
  </p:clrMapOvr>
  <p:transition>
    <p:strips dir="ru"/>
  </p:transition>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Eigennotiz</a:t>
            </a:r>
          </a:p>
        </p:txBody>
      </p:sp>
      <p:sp>
        <p:nvSpPr>
          <p:cNvPr id="3" name="Inhaltsplatzhalter 2"/>
          <p:cNvSpPr>
            <a:spLocks noGrp="1"/>
          </p:cNvSpPr>
          <p:nvPr>
            <p:ph idx="1"/>
          </p:nvPr>
        </p:nvSpPr>
        <p:spPr/>
        <p:txBody>
          <a:bodyPr/>
          <a:lstStyle/>
          <a:p>
            <a:r>
              <a:rPr lang="de-DE" dirty="0"/>
              <a:t>Ersetzen ein anderes Finger ohne die Kinematik gelöscht zu werden?</a:t>
            </a:r>
          </a:p>
          <a:p>
            <a:r>
              <a:rPr lang="de-DE" dirty="0"/>
              <a:t>Ja. Es ist Starrkörper bezogen. D.h. es soll immer auf die richtigen Starrkörpern bezogen werden. Kinematik wird nicht gelöscht.</a:t>
            </a:r>
          </a:p>
          <a:p>
            <a:r>
              <a:rPr lang="de-DE" dirty="0"/>
              <a:t>Gelenke und feste Verbindung sind mit Starrkörpern verknüpft</a:t>
            </a:r>
          </a:p>
          <a:p>
            <a:r>
              <a:rPr lang="de-DE" dirty="0"/>
              <a:t>Operationen lassen sich übertragen</a:t>
            </a:r>
          </a:p>
          <a:p>
            <a:r>
              <a:rPr lang="de-DE" b="1" dirty="0"/>
              <a:t>Operationen in übergeordneten Baugruppen haben Vorrang</a:t>
            </a:r>
          </a:p>
          <a:p>
            <a:r>
              <a:rPr lang="de-DE" dirty="0">
                <a:solidFill>
                  <a:srgbClr val="FF0000"/>
                </a:solidFill>
              </a:rPr>
              <a:t>Referenz-Set als „ganzes Teil“ einstellen, um die Kinematik in Teilen anzeigen zu lassen</a:t>
            </a:r>
          </a:p>
          <a:p>
            <a:r>
              <a:rPr lang="de-DE" dirty="0"/>
              <a:t>Templates sollte Produktbezogen gestaltet werden</a:t>
            </a:r>
          </a:p>
          <a:p>
            <a:r>
              <a:rPr lang="de-DE" dirty="0"/>
              <a:t>Unterteilte Teile sind z.B. bei einem Greifer:</a:t>
            </a:r>
          </a:p>
          <a:p>
            <a:pPr lvl="1"/>
            <a:r>
              <a:rPr lang="de-DE" dirty="0"/>
              <a:t>Körper</a:t>
            </a:r>
          </a:p>
          <a:p>
            <a:pPr lvl="1"/>
            <a:r>
              <a:rPr lang="de-DE" dirty="0"/>
              <a:t>Führungen</a:t>
            </a:r>
          </a:p>
          <a:p>
            <a:pPr lvl="1"/>
            <a:r>
              <a:rPr lang="de-DE" dirty="0"/>
              <a:t>Finger</a:t>
            </a:r>
          </a:p>
          <a:p>
            <a:r>
              <a:rPr lang="de-DE" dirty="0"/>
              <a:t>Smart-Modell von CADENAS ist eine CAD-Datei, die Informationen wie Hublänge, Geschwindigkeit und Greifkraft enthält. Eine NX-Datei(.</a:t>
            </a:r>
            <a:r>
              <a:rPr lang="de-DE" dirty="0" err="1"/>
              <a:t>prt</a:t>
            </a:r>
            <a:r>
              <a:rPr lang="de-DE" dirty="0"/>
              <a:t>) ist beispielsweise die Information in Attribute gespeichert</a:t>
            </a:r>
          </a:p>
          <a:p>
            <a:r>
              <a:rPr lang="de-DE" dirty="0">
                <a:solidFill>
                  <a:srgbClr val="FF0000"/>
                </a:solidFill>
              </a:rPr>
              <a:t>Grippen mit Operation &gt; Fixed Joint als </a:t>
            </a:r>
            <a:r>
              <a:rPr lang="de-DE" dirty="0" err="1">
                <a:solidFill>
                  <a:srgbClr val="FF0000"/>
                </a:solidFill>
              </a:rPr>
              <a:t>Object</a:t>
            </a:r>
            <a:r>
              <a:rPr lang="de-DE" dirty="0">
                <a:solidFill>
                  <a:srgbClr val="FF0000"/>
                </a:solidFill>
              </a:rPr>
              <a:t> &gt; Attachment als Bedingung</a:t>
            </a:r>
          </a:p>
          <a:p>
            <a:endParaRPr lang="de-DE" dirty="0"/>
          </a:p>
        </p:txBody>
      </p:sp>
      <p:sp>
        <p:nvSpPr>
          <p:cNvPr id="4" name="Foliennummernplatzhalter 3"/>
          <p:cNvSpPr>
            <a:spLocks noGrp="1"/>
          </p:cNvSpPr>
          <p:nvPr>
            <p:ph type="sldNum" sz="quarter" idx="10"/>
          </p:nvPr>
        </p:nvSpPr>
        <p:spPr/>
        <p:txBody>
          <a:bodyPr/>
          <a:lstStyle/>
          <a:p>
            <a:fld id="{A9D39160-6622-4657-899B-E48054115A88}" type="slidenum">
              <a:rPr lang="de-DE" smtClean="0"/>
              <a:t>33</a:t>
            </a:fld>
            <a:endParaRPr lang="de-DE"/>
          </a:p>
        </p:txBody>
      </p:sp>
    </p:spTree>
    <p:extLst>
      <p:ext uri="{BB962C8B-B14F-4D97-AF65-F5344CB8AC3E}">
        <p14:creationId xmlns:p14="http://schemas.microsoft.com/office/powerpoint/2010/main" val="541316387"/>
      </p:ext>
    </p:extLst>
  </p:cSld>
  <p:clrMapOvr>
    <a:masterClrMapping/>
  </p:clrMapOvr>
  <p:transition>
    <p:strips dir="ru"/>
  </p:transition>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Eigennotiz</a:t>
            </a:r>
          </a:p>
        </p:txBody>
      </p:sp>
      <p:sp>
        <p:nvSpPr>
          <p:cNvPr id="3" name="Inhaltsplatzhalter 2"/>
          <p:cNvSpPr>
            <a:spLocks noGrp="1"/>
          </p:cNvSpPr>
          <p:nvPr>
            <p:ph idx="1"/>
          </p:nvPr>
        </p:nvSpPr>
        <p:spPr/>
        <p:txBody>
          <a:bodyPr/>
          <a:lstStyle/>
          <a:p>
            <a:r>
              <a:rPr lang="de-DE" dirty="0"/>
              <a:t>Teamcenter Export/Import wird durchgeführt. Teile und Baugruppen zeigen kein mangelhaftes kinematisches Verhalten</a:t>
            </a:r>
          </a:p>
          <a:p>
            <a:r>
              <a:rPr lang="de-DE" dirty="0"/>
              <a:t>Export und Versorgung? Export und Versorgung von Templates </a:t>
            </a:r>
            <a:r>
              <a:rPr lang="de-DE" dirty="0" err="1"/>
              <a:t>z.B</a:t>
            </a:r>
            <a:r>
              <a:rPr lang="de-DE" dirty="0"/>
              <a:t>?</a:t>
            </a:r>
          </a:p>
          <a:p>
            <a:r>
              <a:rPr lang="de-DE" dirty="0"/>
              <a:t>Weg-Begrenzung Test: Begrenzung mit Linearbegrenzung ist nicht geeignet für die gewünschte Funktion</a:t>
            </a:r>
          </a:p>
          <a:p>
            <a:r>
              <a:rPr lang="de-DE" dirty="0"/>
              <a:t>Signale in Sequenz überschreibt die Eingabe in Antriebe selbst</a:t>
            </a:r>
          </a:p>
          <a:p>
            <a:r>
              <a:rPr lang="de-DE" dirty="0"/>
              <a:t>Wegbegrenzung erfolgt mit Signaladapter, durch geeignete Definition von Variablen</a:t>
            </a:r>
          </a:p>
          <a:p>
            <a:r>
              <a:rPr lang="de-DE" dirty="0"/>
              <a:t>Eingabe des Benutzer wird begrenzt</a:t>
            </a:r>
          </a:p>
          <a:p>
            <a:r>
              <a:rPr lang="de-DE" dirty="0" err="1"/>
              <a:t>Runtime</a:t>
            </a:r>
            <a:r>
              <a:rPr lang="de-DE" dirty="0"/>
              <a:t> Expression (Laufzeitausdruck) als Wegbegrenzer</a:t>
            </a:r>
          </a:p>
          <a:p>
            <a:r>
              <a:rPr lang="de-DE" dirty="0"/>
              <a:t>Performance könnte steigern, indem man mehrere Teilen zusammen als ein Starrkörper definieren, wenn es geht. NX10 hat momentan Probleme, komplizierte Geometrie als Starrkörper zu definieren. (Beim Gehäuse von EGS hat‘s Probleme gegeben)</a:t>
            </a:r>
          </a:p>
          <a:p>
            <a:r>
              <a:rPr lang="de-DE" dirty="0"/>
              <a:t>NX10 zeigt manchmal Probleme bei der Definition von internen Variablen („Speicherzugriffverletzung“ als Fehlmeldung)</a:t>
            </a:r>
          </a:p>
        </p:txBody>
      </p:sp>
      <p:sp>
        <p:nvSpPr>
          <p:cNvPr id="4" name="Foliennummernplatzhalter 3"/>
          <p:cNvSpPr>
            <a:spLocks noGrp="1"/>
          </p:cNvSpPr>
          <p:nvPr>
            <p:ph type="sldNum" sz="quarter" idx="10"/>
          </p:nvPr>
        </p:nvSpPr>
        <p:spPr/>
        <p:txBody>
          <a:bodyPr/>
          <a:lstStyle/>
          <a:p>
            <a:fld id="{A9D39160-6622-4657-899B-E48054115A88}" type="slidenum">
              <a:rPr lang="de-DE" smtClean="0"/>
              <a:t>34</a:t>
            </a:fld>
            <a:endParaRPr lang="de-DE"/>
          </a:p>
        </p:txBody>
      </p:sp>
    </p:spTree>
    <p:extLst>
      <p:ext uri="{BB962C8B-B14F-4D97-AF65-F5344CB8AC3E}">
        <p14:creationId xmlns:p14="http://schemas.microsoft.com/office/powerpoint/2010/main" val="3951047868"/>
      </p:ext>
    </p:extLst>
  </p:cSld>
  <p:clrMapOvr>
    <a:masterClrMapping/>
  </p:clrMapOvr>
  <p:transition>
    <p:strips dir="ru"/>
  </p:transition>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Eigennotiz</a:t>
            </a:r>
          </a:p>
        </p:txBody>
      </p:sp>
      <p:sp>
        <p:nvSpPr>
          <p:cNvPr id="3" name="Inhaltsplatzhalter 2"/>
          <p:cNvSpPr>
            <a:spLocks noGrp="1"/>
          </p:cNvSpPr>
          <p:nvPr>
            <p:ph idx="1"/>
          </p:nvPr>
        </p:nvSpPr>
        <p:spPr/>
        <p:txBody>
          <a:bodyPr/>
          <a:lstStyle/>
          <a:p>
            <a:r>
              <a:rPr lang="de-DE" dirty="0"/>
              <a:t>Sachen zum Lernen:</a:t>
            </a:r>
          </a:p>
          <a:p>
            <a:pPr lvl="1"/>
            <a:r>
              <a:rPr lang="de-DE" dirty="0"/>
              <a:t>Modellierungssprache &amp; Modell</a:t>
            </a:r>
          </a:p>
          <a:p>
            <a:pPr lvl="1"/>
            <a:r>
              <a:rPr lang="de-DE" dirty="0"/>
              <a:t>SPS-Programmierung</a:t>
            </a:r>
          </a:p>
          <a:p>
            <a:pPr lvl="1"/>
            <a:r>
              <a:rPr lang="de-DE" dirty="0"/>
              <a:t>Anlagenentstehungsprozess</a:t>
            </a:r>
          </a:p>
          <a:p>
            <a:pPr lvl="1"/>
            <a:r>
              <a:rPr lang="de-DE" dirty="0"/>
              <a:t>Grundlage über Datenbank</a:t>
            </a:r>
          </a:p>
          <a:p>
            <a:r>
              <a:rPr lang="de-DE" dirty="0"/>
              <a:t>Besuch in St. Georgen Checkliste:</a:t>
            </a:r>
          </a:p>
          <a:p>
            <a:pPr lvl="1"/>
            <a:r>
              <a:rPr lang="de-DE" dirty="0" err="1"/>
              <a:t>Use</a:t>
            </a:r>
            <a:r>
              <a:rPr lang="de-DE" dirty="0"/>
              <a:t>-Case</a:t>
            </a:r>
          </a:p>
          <a:p>
            <a:pPr lvl="1"/>
            <a:r>
              <a:rPr lang="de-DE" dirty="0"/>
              <a:t>Key-User</a:t>
            </a:r>
          </a:p>
          <a:p>
            <a:pPr lvl="1"/>
            <a:r>
              <a:rPr lang="de-DE" dirty="0"/>
              <a:t>Analysis </a:t>
            </a:r>
            <a:r>
              <a:rPr lang="de-DE" dirty="0" err="1"/>
              <a:t>of</a:t>
            </a:r>
            <a:r>
              <a:rPr lang="de-DE" dirty="0"/>
              <a:t> </a:t>
            </a:r>
            <a:r>
              <a:rPr lang="de-DE" dirty="0" err="1"/>
              <a:t>Use</a:t>
            </a:r>
            <a:r>
              <a:rPr lang="de-DE" dirty="0"/>
              <a:t>-Case</a:t>
            </a:r>
          </a:p>
          <a:p>
            <a:pPr lvl="1"/>
            <a:r>
              <a:rPr lang="de-DE" dirty="0"/>
              <a:t>CAD-</a:t>
            </a:r>
            <a:r>
              <a:rPr lang="de-DE" dirty="0" err="1"/>
              <a:t>Program</a:t>
            </a:r>
            <a:endParaRPr lang="de-DE" dirty="0"/>
          </a:p>
          <a:p>
            <a:pPr lvl="1"/>
            <a:r>
              <a:rPr lang="de-DE" dirty="0"/>
              <a:t>Schaltplan-Programm</a:t>
            </a:r>
          </a:p>
          <a:p>
            <a:pPr lvl="1"/>
            <a:r>
              <a:rPr lang="de-DE" dirty="0"/>
              <a:t>Zeigen MCD</a:t>
            </a:r>
          </a:p>
        </p:txBody>
      </p:sp>
      <p:sp>
        <p:nvSpPr>
          <p:cNvPr id="4" name="Foliennummernplatzhalter 3"/>
          <p:cNvSpPr>
            <a:spLocks noGrp="1"/>
          </p:cNvSpPr>
          <p:nvPr>
            <p:ph type="sldNum" sz="quarter" idx="10"/>
          </p:nvPr>
        </p:nvSpPr>
        <p:spPr/>
        <p:txBody>
          <a:bodyPr/>
          <a:lstStyle/>
          <a:p>
            <a:fld id="{A9D39160-6622-4657-899B-E48054115A88}" type="slidenum">
              <a:rPr lang="de-DE" smtClean="0"/>
              <a:t>35</a:t>
            </a:fld>
            <a:endParaRPr lang="de-DE"/>
          </a:p>
        </p:txBody>
      </p:sp>
    </p:spTree>
    <p:extLst>
      <p:ext uri="{BB962C8B-B14F-4D97-AF65-F5344CB8AC3E}">
        <p14:creationId xmlns:p14="http://schemas.microsoft.com/office/powerpoint/2010/main" val="3112370788"/>
      </p:ext>
    </p:extLst>
  </p:cSld>
  <p:clrMapOvr>
    <a:masterClrMapping/>
  </p:clrMapOvr>
  <p:transition>
    <p:strips dir="ru"/>
  </p:transition>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Eigennotiz</a:t>
            </a:r>
          </a:p>
        </p:txBody>
      </p:sp>
      <p:sp>
        <p:nvSpPr>
          <p:cNvPr id="3" name="Inhaltsplatzhalter 2"/>
          <p:cNvSpPr>
            <a:spLocks noGrp="1"/>
          </p:cNvSpPr>
          <p:nvPr>
            <p:ph idx="1"/>
          </p:nvPr>
        </p:nvSpPr>
        <p:spPr/>
        <p:txBody>
          <a:bodyPr/>
          <a:lstStyle/>
          <a:p>
            <a:r>
              <a:rPr lang="de-DE" dirty="0"/>
              <a:t>Übung mit </a:t>
            </a:r>
            <a:r>
              <a:rPr lang="de-DE" dirty="0" err="1"/>
              <a:t>Use</a:t>
            </a:r>
            <a:r>
              <a:rPr lang="de-DE" dirty="0"/>
              <a:t>-Case:</a:t>
            </a:r>
          </a:p>
          <a:p>
            <a:pPr marL="685800" lvl="1" indent="-342900">
              <a:buFont typeface="+mj-lt"/>
              <a:buAutoNum type="arabicPeriod"/>
            </a:pPr>
            <a:r>
              <a:rPr lang="de-DE" dirty="0"/>
              <a:t>Pick </a:t>
            </a:r>
            <a:r>
              <a:rPr lang="de-DE" dirty="0" err="1"/>
              <a:t>and</a:t>
            </a:r>
            <a:r>
              <a:rPr lang="de-DE" dirty="0"/>
              <a:t> Place </a:t>
            </a:r>
            <a:r>
              <a:rPr lang="de-DE" dirty="0" err="1"/>
              <a:t>scenario</a:t>
            </a:r>
            <a:endParaRPr lang="de-DE" dirty="0"/>
          </a:p>
          <a:p>
            <a:pPr marL="685800" lvl="1" indent="-342900">
              <a:buFont typeface="+mj-lt"/>
              <a:buAutoNum type="arabicPeriod"/>
            </a:pPr>
            <a:r>
              <a:rPr lang="de-DE" dirty="0" err="1"/>
              <a:t>Gripping</a:t>
            </a:r>
            <a:endParaRPr lang="de-DE" dirty="0"/>
          </a:p>
          <a:p>
            <a:pPr marL="685800" lvl="1" indent="-342900">
              <a:buFont typeface="+mj-lt"/>
              <a:buAutoNum type="arabicPeriod"/>
            </a:pPr>
            <a:r>
              <a:rPr lang="de-DE" dirty="0"/>
              <a:t>Proxy </a:t>
            </a:r>
            <a:r>
              <a:rPr lang="de-DE" dirty="0" err="1"/>
              <a:t>Object</a:t>
            </a:r>
            <a:endParaRPr lang="de-DE" dirty="0"/>
          </a:p>
          <a:p>
            <a:pPr marL="328612" indent="-285750"/>
            <a:r>
              <a:rPr lang="de-DE" dirty="0"/>
              <a:t>Software für eigenen Bedarf:</a:t>
            </a:r>
          </a:p>
          <a:p>
            <a:pPr marL="628650" lvl="1" indent="-285750"/>
            <a:r>
              <a:rPr lang="de-DE" dirty="0" err="1"/>
              <a:t>Github</a:t>
            </a:r>
            <a:r>
              <a:rPr lang="de-DE" dirty="0"/>
              <a:t> für Version </a:t>
            </a:r>
            <a:r>
              <a:rPr lang="de-DE" dirty="0" err="1"/>
              <a:t>control</a:t>
            </a:r>
            <a:r>
              <a:rPr lang="de-DE" dirty="0"/>
              <a:t> der Doku</a:t>
            </a:r>
          </a:p>
          <a:p>
            <a:pPr marL="628650" lvl="1" indent="-285750"/>
            <a:r>
              <a:rPr lang="de-DE" dirty="0" err="1"/>
              <a:t>Beremiz</a:t>
            </a:r>
            <a:r>
              <a:rPr lang="de-DE" dirty="0"/>
              <a:t> für Ablaufdiagramm Visualisierung</a:t>
            </a:r>
          </a:p>
          <a:p>
            <a:pPr marL="628650" lvl="1" indent="-285750"/>
            <a:r>
              <a:rPr lang="de-DE" dirty="0" err="1"/>
              <a:t>yED</a:t>
            </a:r>
            <a:r>
              <a:rPr lang="de-DE" dirty="0"/>
              <a:t> zur Erstellung von </a:t>
            </a:r>
            <a:r>
              <a:rPr lang="de-DE" dirty="0" err="1"/>
              <a:t>Use</a:t>
            </a:r>
            <a:r>
              <a:rPr lang="de-DE" dirty="0"/>
              <a:t>-Case </a:t>
            </a:r>
            <a:r>
              <a:rPr lang="de-DE" dirty="0" err="1"/>
              <a:t>Diagram</a:t>
            </a:r>
            <a:endParaRPr lang="de-DE" dirty="0"/>
          </a:p>
          <a:p>
            <a:pPr marL="628650" lvl="1" indent="-285750"/>
            <a:r>
              <a:rPr lang="de-DE" dirty="0"/>
              <a:t>NX10/11 MCD Konzept der </a:t>
            </a:r>
            <a:r>
              <a:rPr lang="de-DE" dirty="0" err="1"/>
              <a:t>dyn</a:t>
            </a:r>
            <a:r>
              <a:rPr lang="de-DE" dirty="0"/>
              <a:t>. Modell</a:t>
            </a:r>
          </a:p>
          <a:p>
            <a:pPr marL="628650" lvl="1" indent="-285750"/>
            <a:r>
              <a:rPr lang="de-DE" dirty="0"/>
              <a:t>Microsoft Office Package zur Doku &amp; Kommunikation</a:t>
            </a:r>
          </a:p>
          <a:p>
            <a:pPr marL="628650" lvl="1" indent="-285750"/>
            <a:r>
              <a:rPr lang="de-DE" dirty="0" err="1"/>
              <a:t>Teamviewer</a:t>
            </a:r>
            <a:r>
              <a:rPr lang="de-DE" dirty="0"/>
              <a:t> für Meetings</a:t>
            </a:r>
          </a:p>
          <a:p>
            <a:pPr marL="628650" lvl="1" indent="-285750"/>
            <a:r>
              <a:rPr lang="de-DE" dirty="0"/>
              <a:t>Teamcenter in </a:t>
            </a:r>
            <a:r>
              <a:rPr lang="de-DE" dirty="0" err="1"/>
              <a:t>Vmware</a:t>
            </a:r>
            <a:r>
              <a:rPr lang="de-DE" dirty="0"/>
              <a:t> für Versorgung der Modelle Konzept</a:t>
            </a:r>
          </a:p>
          <a:p>
            <a:pPr marL="685800" lvl="1" indent="-342900">
              <a:buFont typeface="+mj-lt"/>
              <a:buAutoNum type="arabicPeriod"/>
            </a:pPr>
            <a:endParaRPr lang="de-DE" dirty="0"/>
          </a:p>
          <a:p>
            <a:pPr marL="685800" lvl="1" indent="-342900">
              <a:buFont typeface="+mj-lt"/>
              <a:buAutoNum type="arabicPeriod"/>
            </a:pPr>
            <a:endParaRPr lang="de-DE" dirty="0"/>
          </a:p>
        </p:txBody>
      </p:sp>
      <p:sp>
        <p:nvSpPr>
          <p:cNvPr id="4" name="Foliennummernplatzhalter 3"/>
          <p:cNvSpPr>
            <a:spLocks noGrp="1"/>
          </p:cNvSpPr>
          <p:nvPr>
            <p:ph type="sldNum" sz="quarter" idx="10"/>
          </p:nvPr>
        </p:nvSpPr>
        <p:spPr/>
        <p:txBody>
          <a:bodyPr/>
          <a:lstStyle/>
          <a:p>
            <a:fld id="{A9D39160-6622-4657-899B-E48054115A88}" type="slidenum">
              <a:rPr lang="de-DE" smtClean="0"/>
              <a:t>36</a:t>
            </a:fld>
            <a:endParaRPr lang="de-DE"/>
          </a:p>
        </p:txBody>
      </p:sp>
    </p:spTree>
    <p:extLst>
      <p:ext uri="{BB962C8B-B14F-4D97-AF65-F5344CB8AC3E}">
        <p14:creationId xmlns:p14="http://schemas.microsoft.com/office/powerpoint/2010/main" val="1302814698"/>
      </p:ext>
    </p:extLst>
  </p:cSld>
  <p:clrMapOvr>
    <a:masterClrMapping/>
  </p:clrMapOvr>
  <p:transition>
    <p:strips dir="ru"/>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MTB – </a:t>
            </a:r>
            <a:r>
              <a:rPr lang="de-DE" dirty="0" err="1"/>
              <a:t>Machine</a:t>
            </a:r>
            <a:r>
              <a:rPr lang="de-DE" dirty="0"/>
              <a:t> Tool </a:t>
            </a:r>
            <a:r>
              <a:rPr lang="de-DE" dirty="0" err="1"/>
              <a:t>Builder</a:t>
            </a:r>
            <a:endParaRPr lang="de-DE" dirty="0"/>
          </a:p>
        </p:txBody>
      </p:sp>
      <p:sp>
        <p:nvSpPr>
          <p:cNvPr id="3" name="Inhaltsplatzhalter 2"/>
          <p:cNvSpPr>
            <a:spLocks noGrp="1"/>
          </p:cNvSpPr>
          <p:nvPr>
            <p:ph idx="1"/>
          </p:nvPr>
        </p:nvSpPr>
        <p:spPr/>
        <p:txBody>
          <a:bodyPr/>
          <a:lstStyle/>
          <a:p>
            <a:r>
              <a:rPr lang="de-DE" dirty="0"/>
              <a:t>NC-Kopplung für Werkzeugmaschine</a:t>
            </a:r>
          </a:p>
        </p:txBody>
      </p:sp>
      <p:sp>
        <p:nvSpPr>
          <p:cNvPr id="4" name="Foliennummernplatzhalter 3"/>
          <p:cNvSpPr>
            <a:spLocks noGrp="1"/>
          </p:cNvSpPr>
          <p:nvPr>
            <p:ph type="sldNum" sz="quarter" idx="10"/>
          </p:nvPr>
        </p:nvSpPr>
        <p:spPr/>
        <p:txBody>
          <a:bodyPr/>
          <a:lstStyle/>
          <a:p>
            <a:pPr>
              <a:defRPr/>
            </a:pPr>
            <a:fld id="{9C627952-6151-4529-9944-8E5B9BE8E15C}" type="slidenum">
              <a:rPr lang="de-DE" smtClean="0">
                <a:solidFill>
                  <a:prstClr val="white"/>
                </a:solidFill>
              </a:rPr>
              <a:pPr>
                <a:defRPr/>
              </a:pPr>
              <a:t>37</a:t>
            </a:fld>
            <a:endParaRPr lang="de-DE">
              <a:solidFill>
                <a:prstClr val="white"/>
              </a:solidFill>
            </a:endParaRPr>
          </a:p>
        </p:txBody>
      </p:sp>
    </p:spTree>
    <p:extLst>
      <p:ext uri="{BB962C8B-B14F-4D97-AF65-F5344CB8AC3E}">
        <p14:creationId xmlns:p14="http://schemas.microsoft.com/office/powerpoint/2010/main" val="799005727"/>
      </p:ext>
    </p:extLst>
  </p:cSld>
  <p:clrMapOvr>
    <a:masterClrMapping/>
  </p:clrMapOvr>
  <p:transition>
    <p:strips dir="ru"/>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OPC-Server </a:t>
            </a:r>
            <a:r>
              <a:rPr lang="de-DE" dirty="0" err="1"/>
              <a:t>connection</a:t>
            </a:r>
            <a:endParaRPr lang="de-DE" dirty="0"/>
          </a:p>
        </p:txBody>
      </p:sp>
      <p:sp>
        <p:nvSpPr>
          <p:cNvPr id="3" name="Inhaltsplatzhalter 2"/>
          <p:cNvSpPr>
            <a:spLocks noGrp="1"/>
          </p:cNvSpPr>
          <p:nvPr>
            <p:ph idx="1"/>
          </p:nvPr>
        </p:nvSpPr>
        <p:spPr/>
        <p:txBody>
          <a:bodyPr/>
          <a:lstStyle/>
          <a:p>
            <a:endParaRPr lang="de-DE"/>
          </a:p>
        </p:txBody>
      </p:sp>
      <p:sp>
        <p:nvSpPr>
          <p:cNvPr id="4" name="Foliennummernplatzhalter 3"/>
          <p:cNvSpPr>
            <a:spLocks noGrp="1"/>
          </p:cNvSpPr>
          <p:nvPr>
            <p:ph type="sldNum" sz="quarter" idx="10"/>
          </p:nvPr>
        </p:nvSpPr>
        <p:spPr/>
        <p:txBody>
          <a:bodyPr/>
          <a:lstStyle/>
          <a:p>
            <a:pPr>
              <a:defRPr/>
            </a:pPr>
            <a:fld id="{9C627952-6151-4529-9944-8E5B9BE8E15C}" type="slidenum">
              <a:rPr lang="de-DE" smtClean="0">
                <a:solidFill>
                  <a:prstClr val="white"/>
                </a:solidFill>
              </a:rPr>
              <a:pPr>
                <a:defRPr/>
              </a:pPr>
              <a:t>38</a:t>
            </a:fld>
            <a:endParaRPr lang="de-DE">
              <a:solidFill>
                <a:prstClr val="white"/>
              </a:solidFill>
            </a:endParaRPr>
          </a:p>
        </p:txBody>
      </p:sp>
    </p:spTree>
    <p:extLst>
      <p:ext uri="{BB962C8B-B14F-4D97-AF65-F5344CB8AC3E}">
        <p14:creationId xmlns:p14="http://schemas.microsoft.com/office/powerpoint/2010/main" val="1509158733"/>
      </p:ext>
    </p:extLst>
  </p:cSld>
  <p:clrMapOvr>
    <a:masterClrMapping/>
  </p:clrMapOvr>
  <p:transition>
    <p:strips dir="ru"/>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SHM – </a:t>
            </a:r>
            <a:r>
              <a:rPr lang="de-DE" dirty="0" err="1"/>
              <a:t>Shared</a:t>
            </a:r>
            <a:r>
              <a:rPr lang="de-DE" dirty="0"/>
              <a:t> Memory Kopplung für SIMIT</a:t>
            </a:r>
          </a:p>
        </p:txBody>
      </p:sp>
      <p:sp>
        <p:nvSpPr>
          <p:cNvPr id="3" name="Inhaltsplatzhalter 2"/>
          <p:cNvSpPr>
            <a:spLocks noGrp="1"/>
          </p:cNvSpPr>
          <p:nvPr>
            <p:ph idx="1"/>
          </p:nvPr>
        </p:nvSpPr>
        <p:spPr/>
        <p:txBody>
          <a:bodyPr/>
          <a:lstStyle/>
          <a:p>
            <a:r>
              <a:rPr lang="de-DE" dirty="0"/>
              <a:t>Kopplung für SIMIT und MCD</a:t>
            </a:r>
          </a:p>
        </p:txBody>
      </p:sp>
      <p:sp>
        <p:nvSpPr>
          <p:cNvPr id="4" name="Foliennummernplatzhalter 3"/>
          <p:cNvSpPr>
            <a:spLocks noGrp="1"/>
          </p:cNvSpPr>
          <p:nvPr>
            <p:ph type="sldNum" sz="quarter" idx="10"/>
          </p:nvPr>
        </p:nvSpPr>
        <p:spPr/>
        <p:txBody>
          <a:bodyPr/>
          <a:lstStyle/>
          <a:p>
            <a:pPr>
              <a:defRPr/>
            </a:pPr>
            <a:fld id="{9C627952-6151-4529-9944-8E5B9BE8E15C}" type="slidenum">
              <a:rPr lang="de-DE" smtClean="0">
                <a:solidFill>
                  <a:prstClr val="white"/>
                </a:solidFill>
              </a:rPr>
              <a:pPr>
                <a:defRPr/>
              </a:pPr>
              <a:t>39</a:t>
            </a:fld>
            <a:endParaRPr lang="de-DE">
              <a:solidFill>
                <a:prstClr val="white"/>
              </a:solidFill>
            </a:endParaRPr>
          </a:p>
        </p:txBody>
      </p:sp>
    </p:spTree>
    <p:extLst>
      <p:ext uri="{BB962C8B-B14F-4D97-AF65-F5344CB8AC3E}">
        <p14:creationId xmlns:p14="http://schemas.microsoft.com/office/powerpoint/2010/main" val="4271561459"/>
      </p:ext>
    </p:extLst>
  </p:cSld>
  <p:clrMapOvr>
    <a:masterClrMapping/>
  </p:clrMapOvr>
  <p:transition>
    <p:strips dir="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Testfälle Ergebnisse</a:t>
            </a:r>
          </a:p>
        </p:txBody>
      </p:sp>
      <p:sp>
        <p:nvSpPr>
          <p:cNvPr id="3" name="Foliennummernplatzhalter 2"/>
          <p:cNvSpPr>
            <a:spLocks noGrp="1"/>
          </p:cNvSpPr>
          <p:nvPr>
            <p:ph type="sldNum" sz="quarter" idx="10"/>
          </p:nvPr>
        </p:nvSpPr>
        <p:spPr/>
        <p:txBody>
          <a:bodyPr/>
          <a:lstStyle/>
          <a:p>
            <a:fld id="{A9D39160-6622-4657-899B-E48054115A88}" type="slidenum">
              <a:rPr lang="de-DE" smtClean="0"/>
              <a:t>4</a:t>
            </a:fld>
            <a:endParaRPr lang="de-DE"/>
          </a:p>
        </p:txBody>
      </p:sp>
      <p:sp>
        <p:nvSpPr>
          <p:cNvPr id="5" name="Textfeld 4"/>
          <p:cNvSpPr txBox="1"/>
          <p:nvPr/>
        </p:nvSpPr>
        <p:spPr>
          <a:xfrm>
            <a:off x="233266" y="2043899"/>
            <a:ext cx="1106393" cy="338554"/>
          </a:xfrm>
          <a:prstGeom prst="rect">
            <a:avLst/>
          </a:prstGeom>
          <a:noFill/>
        </p:spPr>
        <p:txBody>
          <a:bodyPr wrap="none" rtlCol="0">
            <a:spAutoFit/>
          </a:bodyPr>
          <a:lstStyle/>
          <a:p>
            <a:pPr algn="l">
              <a:spcBef>
                <a:spcPts val="0"/>
              </a:spcBef>
            </a:pPr>
            <a:r>
              <a:rPr lang="de-DE" sz="1600" b="1" dirty="0">
                <a:solidFill>
                  <a:schemeClr val="tx1"/>
                </a:solidFill>
                <a:latin typeface="+mn-lt"/>
              </a:rPr>
              <a:t>Einbauen</a:t>
            </a:r>
          </a:p>
        </p:txBody>
      </p:sp>
      <p:sp>
        <p:nvSpPr>
          <p:cNvPr id="6" name="Rechteck 5"/>
          <p:cNvSpPr/>
          <p:nvPr/>
        </p:nvSpPr>
        <p:spPr>
          <a:xfrm>
            <a:off x="643975" y="3259760"/>
            <a:ext cx="688063" cy="425512"/>
          </a:xfrm>
          <a:prstGeom prst="rect">
            <a:avLst/>
          </a:prstGeom>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r>
              <a:rPr lang="de-DE" sz="1600" dirty="0"/>
              <a:t>BG 1</a:t>
            </a:r>
          </a:p>
        </p:txBody>
      </p:sp>
      <p:sp>
        <p:nvSpPr>
          <p:cNvPr id="7" name="Rechteck 6"/>
          <p:cNvSpPr/>
          <p:nvPr/>
        </p:nvSpPr>
        <p:spPr>
          <a:xfrm>
            <a:off x="1246507" y="4219533"/>
            <a:ext cx="724277" cy="407131"/>
          </a:xfrm>
          <a:prstGeom prst="rect">
            <a:avLst/>
          </a:prstGeom>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r>
              <a:rPr lang="de-DE" sz="1600" dirty="0"/>
              <a:t>BG 2</a:t>
            </a:r>
          </a:p>
        </p:txBody>
      </p:sp>
      <p:cxnSp>
        <p:nvCxnSpPr>
          <p:cNvPr id="16" name="Gewinkelter Verbinder 15"/>
          <p:cNvCxnSpPr>
            <a:stCxn id="6" idx="2"/>
            <a:endCxn id="7" idx="1"/>
          </p:cNvCxnSpPr>
          <p:nvPr/>
        </p:nvCxnSpPr>
        <p:spPr bwMode="auto">
          <a:xfrm rot="16200000" flipH="1">
            <a:off x="748344" y="3924935"/>
            <a:ext cx="737827" cy="258500"/>
          </a:xfrm>
          <a:prstGeom prst="bentConnector2">
            <a:avLst/>
          </a:prstGeom>
          <a:solidFill>
            <a:srgbClr val="6699FF"/>
          </a:solidFill>
          <a:ln w="12700" cap="flat" cmpd="sng" algn="ctr">
            <a:solidFill>
              <a:schemeClr val="tx1"/>
            </a:solidFill>
            <a:prstDash val="solid"/>
            <a:round/>
            <a:headEnd type="none" w="med" len="med"/>
            <a:tailEnd type="none" w="med" len="med"/>
          </a:ln>
          <a:effectLst/>
        </p:spPr>
      </p:cxnSp>
      <p:sp>
        <p:nvSpPr>
          <p:cNvPr id="38" name="Rechteck 37"/>
          <p:cNvSpPr/>
          <p:nvPr/>
        </p:nvSpPr>
        <p:spPr>
          <a:xfrm>
            <a:off x="1683270" y="4826726"/>
            <a:ext cx="724277" cy="407131"/>
          </a:xfrm>
          <a:prstGeom prst="rect">
            <a:avLst/>
          </a:prstGeom>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r>
              <a:rPr lang="de-DE" sz="1600" dirty="0"/>
              <a:t>Teil A</a:t>
            </a:r>
          </a:p>
        </p:txBody>
      </p:sp>
      <p:cxnSp>
        <p:nvCxnSpPr>
          <p:cNvPr id="39" name="Gewinkelter Verbinder 38"/>
          <p:cNvCxnSpPr>
            <a:stCxn id="7" idx="2"/>
            <a:endCxn id="38" idx="1"/>
          </p:cNvCxnSpPr>
          <p:nvPr/>
        </p:nvCxnSpPr>
        <p:spPr bwMode="auto">
          <a:xfrm rot="16200000" flipH="1">
            <a:off x="1444144" y="4791166"/>
            <a:ext cx="403628" cy="74624"/>
          </a:xfrm>
          <a:prstGeom prst="bentConnector2">
            <a:avLst/>
          </a:prstGeom>
          <a:solidFill>
            <a:srgbClr val="6699FF"/>
          </a:solidFill>
          <a:ln w="12700" cap="flat" cmpd="sng" algn="ctr">
            <a:solidFill>
              <a:schemeClr val="tx1"/>
            </a:solidFill>
            <a:prstDash val="solid"/>
            <a:round/>
            <a:headEnd type="none" w="med" len="med"/>
            <a:tailEnd type="none" w="med" len="med"/>
          </a:ln>
          <a:effectLst/>
        </p:spPr>
      </p:cxnSp>
      <p:sp>
        <p:nvSpPr>
          <p:cNvPr id="54" name="Rechteck 53"/>
          <p:cNvSpPr/>
          <p:nvPr/>
        </p:nvSpPr>
        <p:spPr>
          <a:xfrm>
            <a:off x="1683269" y="5407590"/>
            <a:ext cx="724277" cy="407131"/>
          </a:xfrm>
          <a:prstGeom prst="rect">
            <a:avLst/>
          </a:prstGeom>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r>
              <a:rPr lang="de-DE" sz="1600" dirty="0"/>
              <a:t>Teil B</a:t>
            </a:r>
          </a:p>
        </p:txBody>
      </p:sp>
      <p:cxnSp>
        <p:nvCxnSpPr>
          <p:cNvPr id="55" name="Gewinkelter Verbinder 54"/>
          <p:cNvCxnSpPr>
            <a:stCxn id="7" idx="2"/>
            <a:endCxn id="54" idx="1"/>
          </p:cNvCxnSpPr>
          <p:nvPr/>
        </p:nvCxnSpPr>
        <p:spPr bwMode="auto">
          <a:xfrm rot="16200000" flipH="1">
            <a:off x="1153711" y="5081598"/>
            <a:ext cx="984492" cy="74623"/>
          </a:xfrm>
          <a:prstGeom prst="bentConnector2">
            <a:avLst/>
          </a:prstGeom>
          <a:solidFill>
            <a:srgbClr val="6699FF"/>
          </a:solidFill>
          <a:ln w="12700" cap="flat" cmpd="sng" algn="ctr">
            <a:solidFill>
              <a:schemeClr val="tx1"/>
            </a:solidFill>
            <a:prstDash val="solid"/>
            <a:round/>
            <a:headEnd type="none" w="med" len="med"/>
            <a:tailEnd type="none" w="med" len="med"/>
          </a:ln>
          <a:effectLst/>
        </p:spPr>
      </p:cxnSp>
      <p:sp>
        <p:nvSpPr>
          <p:cNvPr id="96" name="Rechteck 95"/>
          <p:cNvSpPr/>
          <p:nvPr/>
        </p:nvSpPr>
        <p:spPr>
          <a:xfrm>
            <a:off x="2146005" y="2133505"/>
            <a:ext cx="724277" cy="407131"/>
          </a:xfrm>
          <a:prstGeom prst="rect">
            <a:avLst/>
          </a:prstGeom>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r>
              <a:rPr lang="de-DE" sz="1600" dirty="0"/>
              <a:t>BG 3</a:t>
            </a:r>
          </a:p>
        </p:txBody>
      </p:sp>
      <p:sp>
        <p:nvSpPr>
          <p:cNvPr id="101" name="Rechteck 100"/>
          <p:cNvSpPr/>
          <p:nvPr/>
        </p:nvSpPr>
        <p:spPr>
          <a:xfrm>
            <a:off x="2644643" y="2660194"/>
            <a:ext cx="724277" cy="407131"/>
          </a:xfrm>
          <a:prstGeom prst="rect">
            <a:avLst/>
          </a:prstGeom>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r>
              <a:rPr lang="de-DE" sz="1600" dirty="0"/>
              <a:t>Teil C</a:t>
            </a:r>
          </a:p>
        </p:txBody>
      </p:sp>
      <p:cxnSp>
        <p:nvCxnSpPr>
          <p:cNvPr id="102" name="Gewinkelter Verbinder 101"/>
          <p:cNvCxnSpPr>
            <a:stCxn id="96" idx="2"/>
            <a:endCxn id="101" idx="1"/>
          </p:cNvCxnSpPr>
          <p:nvPr/>
        </p:nvCxnSpPr>
        <p:spPr bwMode="auto">
          <a:xfrm rot="16200000" flipH="1">
            <a:off x="2414831" y="2633948"/>
            <a:ext cx="323124" cy="136499"/>
          </a:xfrm>
          <a:prstGeom prst="bentConnector2">
            <a:avLst/>
          </a:prstGeom>
          <a:solidFill>
            <a:srgbClr val="6699FF"/>
          </a:solidFill>
          <a:ln w="12700" cap="flat" cmpd="sng" algn="ctr">
            <a:solidFill>
              <a:schemeClr val="tx1"/>
            </a:solidFill>
            <a:prstDash val="solid"/>
            <a:round/>
            <a:headEnd type="none" w="med" len="med"/>
            <a:tailEnd type="none" w="med" len="med"/>
          </a:ln>
          <a:effectLst/>
        </p:spPr>
      </p:cxnSp>
      <p:sp>
        <p:nvSpPr>
          <p:cNvPr id="111" name="Rechteck 110"/>
          <p:cNvSpPr/>
          <p:nvPr/>
        </p:nvSpPr>
        <p:spPr>
          <a:xfrm>
            <a:off x="2644642" y="3241058"/>
            <a:ext cx="724277" cy="407131"/>
          </a:xfrm>
          <a:prstGeom prst="rect">
            <a:avLst/>
          </a:prstGeom>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r>
              <a:rPr lang="de-DE" sz="1600" dirty="0"/>
              <a:t>Teil D</a:t>
            </a:r>
          </a:p>
        </p:txBody>
      </p:sp>
      <p:cxnSp>
        <p:nvCxnSpPr>
          <p:cNvPr id="112" name="Gewinkelter Verbinder 111"/>
          <p:cNvCxnSpPr>
            <a:stCxn id="96" idx="2"/>
            <a:endCxn id="111" idx="1"/>
          </p:cNvCxnSpPr>
          <p:nvPr/>
        </p:nvCxnSpPr>
        <p:spPr bwMode="auto">
          <a:xfrm rot="16200000" flipH="1">
            <a:off x="2124399" y="2924381"/>
            <a:ext cx="903988" cy="136498"/>
          </a:xfrm>
          <a:prstGeom prst="bentConnector2">
            <a:avLst/>
          </a:prstGeom>
          <a:solidFill>
            <a:srgbClr val="6699FF"/>
          </a:solidFill>
          <a:ln w="12700" cap="flat" cmpd="sng" algn="ctr">
            <a:solidFill>
              <a:schemeClr val="tx1"/>
            </a:solidFill>
            <a:prstDash val="solid"/>
            <a:round/>
            <a:headEnd type="none" w="med" len="med"/>
            <a:tailEnd type="none" w="med" len="med"/>
          </a:ln>
          <a:effectLst/>
        </p:spPr>
      </p:cxnSp>
      <p:sp>
        <p:nvSpPr>
          <p:cNvPr id="77" name="Rechteck 76"/>
          <p:cNvSpPr/>
          <p:nvPr/>
        </p:nvSpPr>
        <p:spPr>
          <a:xfrm>
            <a:off x="2294737" y="4219532"/>
            <a:ext cx="1074182" cy="407131"/>
          </a:xfrm>
          <a:prstGeom prst="rect">
            <a:avLst/>
          </a:prstGeom>
          <a:ln/>
        </p:spPr>
        <p:style>
          <a:lnRef idx="2">
            <a:schemeClr val="accent6"/>
          </a:lnRef>
          <a:fillRef idx="1">
            <a:schemeClr val="lt1"/>
          </a:fillRef>
          <a:effectRef idx="0">
            <a:schemeClr val="accent6"/>
          </a:effectRef>
          <a:fontRef idx="minor">
            <a:schemeClr val="dk1"/>
          </a:fontRef>
        </p:style>
        <p:txBody>
          <a:bodyPr wrap="none" rtlCol="0" anchor="ctr">
            <a:noAutofit/>
          </a:bodyPr>
          <a:lstStyle/>
          <a:p>
            <a:pPr algn="l"/>
            <a:r>
              <a:rPr lang="de-DE" sz="1600" dirty="0"/>
              <a:t>Kinematik</a:t>
            </a:r>
          </a:p>
        </p:txBody>
      </p:sp>
      <p:cxnSp>
        <p:nvCxnSpPr>
          <p:cNvPr id="78" name="Gerader Verbinder 77"/>
          <p:cNvCxnSpPr>
            <a:stCxn id="7" idx="3"/>
            <a:endCxn id="77" idx="1"/>
          </p:cNvCxnSpPr>
          <p:nvPr/>
        </p:nvCxnSpPr>
        <p:spPr bwMode="auto">
          <a:xfrm flipV="1">
            <a:off x="1970784" y="4423098"/>
            <a:ext cx="323953" cy="1"/>
          </a:xfrm>
          <a:prstGeom prst="line">
            <a:avLst/>
          </a:prstGeom>
          <a:solidFill>
            <a:srgbClr val="6699FF"/>
          </a:solidFill>
          <a:ln w="12700" cap="flat" cmpd="sng" algn="ctr">
            <a:solidFill>
              <a:srgbClr val="FF0000"/>
            </a:solidFill>
            <a:prstDash val="dash"/>
            <a:round/>
            <a:headEnd type="none" w="med" len="med"/>
            <a:tailEnd type="none" w="med" len="med"/>
          </a:ln>
          <a:effectLst/>
        </p:spPr>
      </p:cxnSp>
      <p:sp>
        <p:nvSpPr>
          <p:cNvPr id="85" name="Rechteck 84"/>
          <p:cNvSpPr/>
          <p:nvPr/>
        </p:nvSpPr>
        <p:spPr>
          <a:xfrm>
            <a:off x="3232420" y="2133504"/>
            <a:ext cx="1074182" cy="407131"/>
          </a:xfrm>
          <a:prstGeom prst="rect">
            <a:avLst/>
          </a:prstGeom>
          <a:ln/>
        </p:spPr>
        <p:style>
          <a:lnRef idx="2">
            <a:schemeClr val="accent6"/>
          </a:lnRef>
          <a:fillRef idx="1">
            <a:schemeClr val="lt1"/>
          </a:fillRef>
          <a:effectRef idx="0">
            <a:schemeClr val="accent6"/>
          </a:effectRef>
          <a:fontRef idx="minor">
            <a:schemeClr val="dk1"/>
          </a:fontRef>
        </p:style>
        <p:txBody>
          <a:bodyPr wrap="none" rtlCol="0" anchor="ctr">
            <a:noAutofit/>
          </a:bodyPr>
          <a:lstStyle/>
          <a:p>
            <a:pPr algn="l"/>
            <a:r>
              <a:rPr lang="de-DE" sz="1600" dirty="0"/>
              <a:t>Kinematik</a:t>
            </a:r>
          </a:p>
        </p:txBody>
      </p:sp>
      <p:cxnSp>
        <p:nvCxnSpPr>
          <p:cNvPr id="86" name="Gerader Verbinder 85"/>
          <p:cNvCxnSpPr>
            <a:stCxn id="96" idx="3"/>
            <a:endCxn id="85" idx="1"/>
          </p:cNvCxnSpPr>
          <p:nvPr/>
        </p:nvCxnSpPr>
        <p:spPr bwMode="auto">
          <a:xfrm flipV="1">
            <a:off x="2870282" y="2337070"/>
            <a:ext cx="362138" cy="1"/>
          </a:xfrm>
          <a:prstGeom prst="line">
            <a:avLst/>
          </a:prstGeom>
          <a:solidFill>
            <a:srgbClr val="6699FF"/>
          </a:solidFill>
          <a:ln w="12700" cap="flat" cmpd="sng" algn="ctr">
            <a:solidFill>
              <a:srgbClr val="FF0000"/>
            </a:solidFill>
            <a:prstDash val="dash"/>
            <a:round/>
            <a:headEnd type="none" w="med" len="med"/>
            <a:tailEnd type="none" w="med" len="med"/>
          </a:ln>
          <a:effectLst/>
        </p:spPr>
      </p:cxnSp>
      <p:sp>
        <p:nvSpPr>
          <p:cNvPr id="26" name="Nach oben gekrümmter Pfeil 25"/>
          <p:cNvSpPr/>
          <p:nvPr/>
        </p:nvSpPr>
        <p:spPr>
          <a:xfrm rot="8512220">
            <a:off x="827173" y="2373494"/>
            <a:ext cx="1264164" cy="568753"/>
          </a:xfrm>
          <a:prstGeom prst="curvedUpArrow">
            <a:avLst>
              <a:gd name="adj1" fmla="val 30993"/>
              <a:gd name="adj2" fmla="val 58806"/>
              <a:gd name="adj3" fmla="val 44223"/>
            </a:avLst>
          </a:prstGeom>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l"/>
            <a:endParaRPr lang="de-DE" sz="1100" dirty="0">
              <a:solidFill>
                <a:schemeClr val="tx1"/>
              </a:solidFill>
            </a:endParaRPr>
          </a:p>
        </p:txBody>
      </p:sp>
      <p:sp>
        <p:nvSpPr>
          <p:cNvPr id="27" name="Pfeil nach rechts 26"/>
          <p:cNvSpPr/>
          <p:nvPr/>
        </p:nvSpPr>
        <p:spPr>
          <a:xfrm>
            <a:off x="3873291" y="3768745"/>
            <a:ext cx="1087714" cy="931178"/>
          </a:xfrm>
          <a:prstGeom prst="rightArrow">
            <a:avLst/>
          </a:prstGeom>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l"/>
            <a:endParaRPr lang="de-DE" sz="1100" dirty="0"/>
          </a:p>
        </p:txBody>
      </p:sp>
      <p:sp>
        <p:nvSpPr>
          <p:cNvPr id="92" name="Rechteck 91"/>
          <p:cNvSpPr/>
          <p:nvPr/>
        </p:nvSpPr>
        <p:spPr>
          <a:xfrm>
            <a:off x="5452265" y="1612072"/>
            <a:ext cx="688063" cy="425512"/>
          </a:xfrm>
          <a:prstGeom prst="rect">
            <a:avLst/>
          </a:prstGeom>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r>
              <a:rPr lang="de-DE" sz="1600" dirty="0"/>
              <a:t>BG 1</a:t>
            </a:r>
          </a:p>
        </p:txBody>
      </p:sp>
      <p:sp>
        <p:nvSpPr>
          <p:cNvPr id="93" name="Rechteck 92"/>
          <p:cNvSpPr/>
          <p:nvPr/>
        </p:nvSpPr>
        <p:spPr>
          <a:xfrm>
            <a:off x="6054797" y="2571845"/>
            <a:ext cx="724277" cy="407131"/>
          </a:xfrm>
          <a:prstGeom prst="rect">
            <a:avLst/>
          </a:prstGeom>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r>
              <a:rPr lang="de-DE" sz="1600" dirty="0"/>
              <a:t>BG 2</a:t>
            </a:r>
          </a:p>
        </p:txBody>
      </p:sp>
      <p:cxnSp>
        <p:nvCxnSpPr>
          <p:cNvPr id="94" name="Gewinkelter Verbinder 93"/>
          <p:cNvCxnSpPr>
            <a:stCxn id="92" idx="2"/>
            <a:endCxn id="93" idx="1"/>
          </p:cNvCxnSpPr>
          <p:nvPr/>
        </p:nvCxnSpPr>
        <p:spPr bwMode="auto">
          <a:xfrm rot="16200000" flipH="1">
            <a:off x="5556634" y="2277247"/>
            <a:ext cx="737827" cy="258500"/>
          </a:xfrm>
          <a:prstGeom prst="bentConnector2">
            <a:avLst/>
          </a:prstGeom>
          <a:solidFill>
            <a:srgbClr val="6699FF"/>
          </a:solidFill>
          <a:ln w="12700" cap="flat" cmpd="sng" algn="ctr">
            <a:solidFill>
              <a:schemeClr val="tx1"/>
            </a:solidFill>
            <a:prstDash val="solid"/>
            <a:round/>
            <a:headEnd type="none" w="med" len="med"/>
            <a:tailEnd type="none" w="med" len="med"/>
          </a:ln>
          <a:effectLst/>
        </p:spPr>
      </p:cxnSp>
      <p:sp>
        <p:nvSpPr>
          <p:cNvPr id="95" name="Rechteck 94"/>
          <p:cNvSpPr/>
          <p:nvPr/>
        </p:nvSpPr>
        <p:spPr>
          <a:xfrm>
            <a:off x="6491560" y="3179038"/>
            <a:ext cx="724277" cy="407131"/>
          </a:xfrm>
          <a:prstGeom prst="rect">
            <a:avLst/>
          </a:prstGeom>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r>
              <a:rPr lang="de-DE" sz="1600" dirty="0"/>
              <a:t>Teil A</a:t>
            </a:r>
          </a:p>
        </p:txBody>
      </p:sp>
      <p:cxnSp>
        <p:nvCxnSpPr>
          <p:cNvPr id="103" name="Gewinkelter Verbinder 102"/>
          <p:cNvCxnSpPr>
            <a:stCxn id="93" idx="2"/>
            <a:endCxn id="95" idx="1"/>
          </p:cNvCxnSpPr>
          <p:nvPr/>
        </p:nvCxnSpPr>
        <p:spPr bwMode="auto">
          <a:xfrm rot="16200000" flipH="1">
            <a:off x="6252434" y="3143478"/>
            <a:ext cx="403628" cy="74624"/>
          </a:xfrm>
          <a:prstGeom prst="bentConnector2">
            <a:avLst/>
          </a:prstGeom>
          <a:solidFill>
            <a:srgbClr val="6699FF"/>
          </a:solidFill>
          <a:ln w="12700" cap="flat" cmpd="sng" algn="ctr">
            <a:solidFill>
              <a:schemeClr val="tx1"/>
            </a:solidFill>
            <a:prstDash val="solid"/>
            <a:round/>
            <a:headEnd type="none" w="med" len="med"/>
            <a:tailEnd type="none" w="med" len="med"/>
          </a:ln>
          <a:effectLst/>
        </p:spPr>
      </p:cxnSp>
      <p:sp>
        <p:nvSpPr>
          <p:cNvPr id="104" name="Rechteck 103"/>
          <p:cNvSpPr/>
          <p:nvPr/>
        </p:nvSpPr>
        <p:spPr>
          <a:xfrm>
            <a:off x="6491559" y="3759902"/>
            <a:ext cx="724277" cy="407131"/>
          </a:xfrm>
          <a:prstGeom prst="rect">
            <a:avLst/>
          </a:prstGeom>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r>
              <a:rPr lang="de-DE" sz="1600" dirty="0"/>
              <a:t>Teil B</a:t>
            </a:r>
          </a:p>
        </p:txBody>
      </p:sp>
      <p:cxnSp>
        <p:nvCxnSpPr>
          <p:cNvPr id="105" name="Gewinkelter Verbinder 104"/>
          <p:cNvCxnSpPr>
            <a:stCxn id="93" idx="2"/>
            <a:endCxn id="104" idx="1"/>
          </p:cNvCxnSpPr>
          <p:nvPr/>
        </p:nvCxnSpPr>
        <p:spPr bwMode="auto">
          <a:xfrm rot="16200000" flipH="1">
            <a:off x="5962001" y="3433910"/>
            <a:ext cx="984492" cy="74623"/>
          </a:xfrm>
          <a:prstGeom prst="bentConnector2">
            <a:avLst/>
          </a:prstGeom>
          <a:solidFill>
            <a:srgbClr val="6699FF"/>
          </a:solidFill>
          <a:ln w="12700" cap="flat" cmpd="sng" algn="ctr">
            <a:solidFill>
              <a:schemeClr val="tx1"/>
            </a:solidFill>
            <a:prstDash val="solid"/>
            <a:round/>
            <a:headEnd type="none" w="med" len="med"/>
            <a:tailEnd type="none" w="med" len="med"/>
          </a:ln>
          <a:effectLst/>
        </p:spPr>
      </p:cxnSp>
      <p:sp>
        <p:nvSpPr>
          <p:cNvPr id="106" name="Rechteck 105"/>
          <p:cNvSpPr/>
          <p:nvPr/>
        </p:nvSpPr>
        <p:spPr>
          <a:xfrm>
            <a:off x="7103027" y="2571844"/>
            <a:ext cx="1074182" cy="407131"/>
          </a:xfrm>
          <a:prstGeom prst="rect">
            <a:avLst/>
          </a:prstGeom>
          <a:ln/>
        </p:spPr>
        <p:style>
          <a:lnRef idx="2">
            <a:schemeClr val="accent6"/>
          </a:lnRef>
          <a:fillRef idx="1">
            <a:schemeClr val="lt1"/>
          </a:fillRef>
          <a:effectRef idx="0">
            <a:schemeClr val="accent6"/>
          </a:effectRef>
          <a:fontRef idx="minor">
            <a:schemeClr val="dk1"/>
          </a:fontRef>
        </p:style>
        <p:txBody>
          <a:bodyPr wrap="none" rtlCol="0" anchor="ctr">
            <a:noAutofit/>
          </a:bodyPr>
          <a:lstStyle/>
          <a:p>
            <a:pPr algn="l"/>
            <a:r>
              <a:rPr lang="de-DE" sz="1600" dirty="0"/>
              <a:t>Kinematik</a:t>
            </a:r>
          </a:p>
        </p:txBody>
      </p:sp>
      <p:cxnSp>
        <p:nvCxnSpPr>
          <p:cNvPr id="107" name="Gerader Verbinder 106"/>
          <p:cNvCxnSpPr>
            <a:stCxn id="93" idx="3"/>
            <a:endCxn id="106" idx="1"/>
          </p:cNvCxnSpPr>
          <p:nvPr/>
        </p:nvCxnSpPr>
        <p:spPr bwMode="auto">
          <a:xfrm flipV="1">
            <a:off x="6779074" y="2775410"/>
            <a:ext cx="323953" cy="1"/>
          </a:xfrm>
          <a:prstGeom prst="line">
            <a:avLst/>
          </a:prstGeom>
          <a:solidFill>
            <a:srgbClr val="6699FF"/>
          </a:solidFill>
          <a:ln w="12700" cap="flat" cmpd="sng" algn="ctr">
            <a:solidFill>
              <a:srgbClr val="FF0000"/>
            </a:solidFill>
            <a:prstDash val="dash"/>
            <a:round/>
            <a:headEnd type="none" w="med" len="med"/>
            <a:tailEnd type="none" w="med" len="med"/>
          </a:ln>
          <a:effectLst/>
        </p:spPr>
      </p:cxnSp>
      <p:sp>
        <p:nvSpPr>
          <p:cNvPr id="108" name="Rechteck 107"/>
          <p:cNvSpPr/>
          <p:nvPr/>
        </p:nvSpPr>
        <p:spPr>
          <a:xfrm>
            <a:off x="6054562" y="4359587"/>
            <a:ext cx="724277" cy="407131"/>
          </a:xfrm>
          <a:prstGeom prst="rect">
            <a:avLst/>
          </a:prstGeom>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r>
              <a:rPr lang="de-DE" sz="1600" dirty="0"/>
              <a:t>BG 3</a:t>
            </a:r>
          </a:p>
        </p:txBody>
      </p:sp>
      <p:sp>
        <p:nvSpPr>
          <p:cNvPr id="109" name="Rechteck 108"/>
          <p:cNvSpPr/>
          <p:nvPr/>
        </p:nvSpPr>
        <p:spPr>
          <a:xfrm>
            <a:off x="6553200" y="4886276"/>
            <a:ext cx="724277" cy="407131"/>
          </a:xfrm>
          <a:prstGeom prst="rect">
            <a:avLst/>
          </a:prstGeom>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r>
              <a:rPr lang="de-DE" sz="1600" dirty="0"/>
              <a:t>Teil C</a:t>
            </a:r>
          </a:p>
        </p:txBody>
      </p:sp>
      <p:cxnSp>
        <p:nvCxnSpPr>
          <p:cNvPr id="110" name="Gewinkelter Verbinder 109"/>
          <p:cNvCxnSpPr>
            <a:stCxn id="108" idx="2"/>
            <a:endCxn id="109" idx="1"/>
          </p:cNvCxnSpPr>
          <p:nvPr/>
        </p:nvCxnSpPr>
        <p:spPr bwMode="auto">
          <a:xfrm rot="16200000" flipH="1">
            <a:off x="6323388" y="4860030"/>
            <a:ext cx="323124" cy="136499"/>
          </a:xfrm>
          <a:prstGeom prst="bentConnector2">
            <a:avLst/>
          </a:prstGeom>
          <a:solidFill>
            <a:srgbClr val="6699FF"/>
          </a:solidFill>
          <a:ln w="12700" cap="flat" cmpd="sng" algn="ctr">
            <a:solidFill>
              <a:schemeClr val="tx1"/>
            </a:solidFill>
            <a:prstDash val="solid"/>
            <a:round/>
            <a:headEnd type="none" w="med" len="med"/>
            <a:tailEnd type="none" w="med" len="med"/>
          </a:ln>
          <a:effectLst/>
        </p:spPr>
      </p:cxnSp>
      <p:sp>
        <p:nvSpPr>
          <p:cNvPr id="116" name="Rechteck 115"/>
          <p:cNvSpPr/>
          <p:nvPr/>
        </p:nvSpPr>
        <p:spPr>
          <a:xfrm>
            <a:off x="6553199" y="5467140"/>
            <a:ext cx="724277" cy="407131"/>
          </a:xfrm>
          <a:prstGeom prst="rect">
            <a:avLst/>
          </a:prstGeom>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r>
              <a:rPr lang="de-DE" sz="1600" dirty="0"/>
              <a:t>Teil D</a:t>
            </a:r>
          </a:p>
        </p:txBody>
      </p:sp>
      <p:cxnSp>
        <p:nvCxnSpPr>
          <p:cNvPr id="120" name="Gewinkelter Verbinder 119"/>
          <p:cNvCxnSpPr>
            <a:stCxn id="108" idx="2"/>
            <a:endCxn id="116" idx="1"/>
          </p:cNvCxnSpPr>
          <p:nvPr/>
        </p:nvCxnSpPr>
        <p:spPr bwMode="auto">
          <a:xfrm rot="16200000" flipH="1">
            <a:off x="6032956" y="5150463"/>
            <a:ext cx="903988" cy="136498"/>
          </a:xfrm>
          <a:prstGeom prst="bentConnector2">
            <a:avLst/>
          </a:prstGeom>
          <a:solidFill>
            <a:srgbClr val="6699FF"/>
          </a:solidFill>
          <a:ln w="12700" cap="flat" cmpd="sng" algn="ctr">
            <a:solidFill>
              <a:schemeClr val="tx1"/>
            </a:solidFill>
            <a:prstDash val="solid"/>
            <a:round/>
            <a:headEnd type="none" w="med" len="med"/>
            <a:tailEnd type="none" w="med" len="med"/>
          </a:ln>
          <a:effectLst/>
        </p:spPr>
      </p:cxnSp>
      <p:sp>
        <p:nvSpPr>
          <p:cNvPr id="123" name="Rechteck 122"/>
          <p:cNvSpPr/>
          <p:nvPr/>
        </p:nvSpPr>
        <p:spPr>
          <a:xfrm>
            <a:off x="7140977" y="4359586"/>
            <a:ext cx="1074182" cy="407131"/>
          </a:xfrm>
          <a:prstGeom prst="rect">
            <a:avLst/>
          </a:prstGeom>
          <a:ln/>
        </p:spPr>
        <p:style>
          <a:lnRef idx="2">
            <a:schemeClr val="accent6"/>
          </a:lnRef>
          <a:fillRef idx="1">
            <a:schemeClr val="lt1"/>
          </a:fillRef>
          <a:effectRef idx="0">
            <a:schemeClr val="accent6"/>
          </a:effectRef>
          <a:fontRef idx="minor">
            <a:schemeClr val="dk1"/>
          </a:fontRef>
        </p:style>
        <p:txBody>
          <a:bodyPr wrap="none" rtlCol="0" anchor="ctr">
            <a:noAutofit/>
          </a:bodyPr>
          <a:lstStyle/>
          <a:p>
            <a:pPr algn="l"/>
            <a:r>
              <a:rPr lang="de-DE" sz="1600" dirty="0"/>
              <a:t>Kinematik</a:t>
            </a:r>
          </a:p>
        </p:txBody>
      </p:sp>
      <p:cxnSp>
        <p:nvCxnSpPr>
          <p:cNvPr id="126" name="Gerader Verbinder 125"/>
          <p:cNvCxnSpPr>
            <a:stCxn id="108" idx="3"/>
            <a:endCxn id="123" idx="1"/>
          </p:cNvCxnSpPr>
          <p:nvPr/>
        </p:nvCxnSpPr>
        <p:spPr bwMode="auto">
          <a:xfrm flipV="1">
            <a:off x="6778839" y="4563152"/>
            <a:ext cx="362138" cy="1"/>
          </a:xfrm>
          <a:prstGeom prst="line">
            <a:avLst/>
          </a:prstGeom>
          <a:solidFill>
            <a:srgbClr val="6699FF"/>
          </a:solidFill>
          <a:ln w="12700" cap="flat" cmpd="sng" algn="ctr">
            <a:solidFill>
              <a:srgbClr val="FF0000"/>
            </a:solidFill>
            <a:prstDash val="dash"/>
            <a:round/>
            <a:headEnd type="none" w="med" len="med"/>
            <a:tailEnd type="none" w="med" len="med"/>
          </a:ln>
          <a:effectLst/>
        </p:spPr>
      </p:cxnSp>
      <p:cxnSp>
        <p:nvCxnSpPr>
          <p:cNvPr id="129" name="Gewinkelter Verbinder 128"/>
          <p:cNvCxnSpPr>
            <a:stCxn id="92" idx="2"/>
            <a:endCxn id="108" idx="1"/>
          </p:cNvCxnSpPr>
          <p:nvPr/>
        </p:nvCxnSpPr>
        <p:spPr bwMode="auto">
          <a:xfrm rot="16200000" flipH="1">
            <a:off x="4662645" y="3171235"/>
            <a:ext cx="2525569" cy="258265"/>
          </a:xfrm>
          <a:prstGeom prst="bentConnector2">
            <a:avLst/>
          </a:prstGeom>
          <a:solidFill>
            <a:srgbClr val="6699FF"/>
          </a:solidFill>
          <a:ln w="12700" cap="flat" cmpd="sng" algn="ctr">
            <a:solidFill>
              <a:schemeClr val="tx1"/>
            </a:solidFill>
            <a:prstDash val="solid"/>
            <a:round/>
            <a:headEnd type="none" w="med" len="med"/>
            <a:tailEnd type="none" w="med" len="med"/>
          </a:ln>
          <a:effectLst/>
        </p:spPr>
      </p:cxnSp>
      <p:sp>
        <p:nvSpPr>
          <p:cNvPr id="138" name="Textfeld 137"/>
          <p:cNvSpPr txBox="1"/>
          <p:nvPr/>
        </p:nvSpPr>
        <p:spPr>
          <a:xfrm>
            <a:off x="7277476" y="5920875"/>
            <a:ext cx="1598515" cy="338554"/>
          </a:xfrm>
          <a:prstGeom prst="rect">
            <a:avLst/>
          </a:prstGeom>
          <a:noFill/>
        </p:spPr>
        <p:txBody>
          <a:bodyPr wrap="none" rtlCol="0">
            <a:spAutoFit/>
          </a:bodyPr>
          <a:lstStyle/>
          <a:p>
            <a:pPr algn="l">
              <a:spcBef>
                <a:spcPts val="0"/>
              </a:spcBef>
            </a:pPr>
            <a:r>
              <a:rPr lang="de-DE" sz="1600" dirty="0">
                <a:solidFill>
                  <a:schemeClr val="tx1"/>
                </a:solidFill>
                <a:latin typeface="+mn-lt"/>
              </a:rPr>
              <a:t>BG: Baugruppe</a:t>
            </a:r>
          </a:p>
        </p:txBody>
      </p:sp>
      <p:sp>
        <p:nvSpPr>
          <p:cNvPr id="42" name="Textfeld 41"/>
          <p:cNvSpPr txBox="1"/>
          <p:nvPr/>
        </p:nvSpPr>
        <p:spPr>
          <a:xfrm>
            <a:off x="241303" y="1258432"/>
            <a:ext cx="8832033" cy="338554"/>
          </a:xfrm>
          <a:prstGeom prst="rect">
            <a:avLst/>
          </a:prstGeom>
          <a:noFill/>
        </p:spPr>
        <p:txBody>
          <a:bodyPr wrap="none" rtlCol="0">
            <a:spAutoFit/>
          </a:bodyPr>
          <a:lstStyle/>
          <a:p>
            <a:pPr>
              <a:spcBef>
                <a:spcPts val="0"/>
              </a:spcBef>
            </a:pPr>
            <a:r>
              <a:rPr lang="de-DE" sz="1600" b="1" dirty="0">
                <a:solidFill>
                  <a:schemeClr val="tx1"/>
                </a:solidFill>
                <a:latin typeface="+mn-lt"/>
              </a:rPr>
              <a:t>Testfall 1: </a:t>
            </a:r>
            <a:r>
              <a:rPr lang="de-DE" sz="1600" b="1" dirty="0" err="1">
                <a:solidFill>
                  <a:schemeClr val="tx1"/>
                </a:solidFill>
                <a:latin typeface="+mn-lt"/>
              </a:rPr>
              <a:t>Kinematisierte</a:t>
            </a:r>
            <a:r>
              <a:rPr lang="de-DE" sz="1600" b="1" dirty="0">
                <a:solidFill>
                  <a:schemeClr val="tx1"/>
                </a:solidFill>
                <a:latin typeface="+mn-lt"/>
              </a:rPr>
              <a:t> Baugruppe wird in weitere </a:t>
            </a:r>
            <a:r>
              <a:rPr lang="de-DE" sz="1600" b="1" dirty="0" err="1">
                <a:solidFill>
                  <a:schemeClr val="tx1"/>
                </a:solidFill>
                <a:latin typeface="+mn-lt"/>
              </a:rPr>
              <a:t>kinematisierte</a:t>
            </a:r>
            <a:r>
              <a:rPr lang="de-DE" sz="1600" b="1" dirty="0">
                <a:solidFill>
                  <a:schemeClr val="tx1"/>
                </a:solidFill>
                <a:latin typeface="+mn-lt"/>
              </a:rPr>
              <a:t> Baugruppe eingebaut</a:t>
            </a:r>
          </a:p>
        </p:txBody>
      </p:sp>
    </p:spTree>
    <p:extLst>
      <p:ext uri="{BB962C8B-B14F-4D97-AF65-F5344CB8AC3E}">
        <p14:creationId xmlns:p14="http://schemas.microsoft.com/office/powerpoint/2010/main" val="1488636558"/>
      </p:ext>
    </p:extLst>
  </p:cSld>
  <p:clrMapOvr>
    <a:masterClrMapping/>
  </p:clrMapOvr>
  <p:transition>
    <p:strips dir="ru"/>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fik 5"/>
          <p:cNvPicPr>
            <a:picLocks noChangeAspect="1"/>
          </p:cNvPicPr>
          <p:nvPr/>
        </p:nvPicPr>
        <p:blipFill>
          <a:blip r:embed="rId2"/>
          <a:stretch>
            <a:fillRect/>
          </a:stretch>
        </p:blipFill>
        <p:spPr>
          <a:xfrm>
            <a:off x="675309" y="1400961"/>
            <a:ext cx="4686650" cy="4228002"/>
          </a:xfrm>
          <a:prstGeom prst="rect">
            <a:avLst/>
          </a:prstGeom>
        </p:spPr>
      </p:pic>
      <p:sp>
        <p:nvSpPr>
          <p:cNvPr id="2" name="Titel 1"/>
          <p:cNvSpPr>
            <a:spLocks noGrp="1"/>
          </p:cNvSpPr>
          <p:nvPr>
            <p:ph type="title"/>
          </p:nvPr>
        </p:nvSpPr>
        <p:spPr/>
        <p:txBody>
          <a:bodyPr/>
          <a:lstStyle/>
          <a:p>
            <a:r>
              <a:rPr lang="de-DE" dirty="0"/>
              <a:t>Bibliothekskonzept 2</a:t>
            </a:r>
          </a:p>
        </p:txBody>
      </p:sp>
      <p:pic>
        <p:nvPicPr>
          <p:cNvPr id="5" name="Inhaltsplatzhalter 4"/>
          <p:cNvPicPr>
            <a:picLocks noGrp="1" noChangeAspect="1"/>
          </p:cNvPicPr>
          <p:nvPr>
            <p:ph idx="1"/>
          </p:nvPr>
        </p:nvPicPr>
        <p:blipFill>
          <a:blip r:embed="rId3"/>
          <a:stretch>
            <a:fillRect/>
          </a:stretch>
        </p:blipFill>
        <p:spPr>
          <a:xfrm>
            <a:off x="3792821" y="1591811"/>
            <a:ext cx="4893979" cy="4525963"/>
          </a:xfrm>
          <a:prstGeom prst="rect">
            <a:avLst/>
          </a:prstGeom>
        </p:spPr>
      </p:pic>
      <p:sp>
        <p:nvSpPr>
          <p:cNvPr id="4" name="Foliennummernplatzhalter 3"/>
          <p:cNvSpPr>
            <a:spLocks noGrp="1"/>
          </p:cNvSpPr>
          <p:nvPr>
            <p:ph type="sldNum" sz="quarter" idx="10"/>
          </p:nvPr>
        </p:nvSpPr>
        <p:spPr/>
        <p:txBody>
          <a:bodyPr/>
          <a:lstStyle/>
          <a:p>
            <a:pPr>
              <a:defRPr/>
            </a:pPr>
            <a:fld id="{9C627952-6151-4529-9944-8E5B9BE8E15C}" type="slidenum">
              <a:rPr lang="de-DE" smtClean="0">
                <a:solidFill>
                  <a:prstClr val="white"/>
                </a:solidFill>
              </a:rPr>
              <a:pPr>
                <a:defRPr/>
              </a:pPr>
              <a:t>40</a:t>
            </a:fld>
            <a:endParaRPr lang="de-DE">
              <a:solidFill>
                <a:prstClr val="white"/>
              </a:solidFill>
            </a:endParaRPr>
          </a:p>
        </p:txBody>
      </p:sp>
      <p:sp>
        <p:nvSpPr>
          <p:cNvPr id="7" name="Ellipse 6"/>
          <p:cNvSpPr/>
          <p:nvPr/>
        </p:nvSpPr>
        <p:spPr>
          <a:xfrm>
            <a:off x="675309" y="1400962"/>
            <a:ext cx="1354828" cy="822122"/>
          </a:xfrm>
          <a:prstGeom prst="ellipse">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endParaRPr lang="de-DE" sz="1100" dirty="0"/>
          </a:p>
        </p:txBody>
      </p:sp>
      <p:sp>
        <p:nvSpPr>
          <p:cNvPr id="10" name="Ellipse 9"/>
          <p:cNvSpPr/>
          <p:nvPr/>
        </p:nvSpPr>
        <p:spPr>
          <a:xfrm>
            <a:off x="4007131" y="2709619"/>
            <a:ext cx="1354828" cy="2650946"/>
          </a:xfrm>
          <a:prstGeom prst="ellipse">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endParaRPr lang="de-DE" sz="1100" dirty="0"/>
          </a:p>
        </p:txBody>
      </p:sp>
      <p:cxnSp>
        <p:nvCxnSpPr>
          <p:cNvPr id="12" name="Gerade Verbindung mit Pfeil 11"/>
          <p:cNvCxnSpPr>
            <a:stCxn id="7" idx="5"/>
            <a:endCxn id="10" idx="1"/>
          </p:cNvCxnSpPr>
          <p:nvPr/>
        </p:nvCxnSpPr>
        <p:spPr bwMode="auto">
          <a:xfrm>
            <a:off x="1831727" y="2102687"/>
            <a:ext cx="2373814" cy="995154"/>
          </a:xfrm>
          <a:prstGeom prst="straightConnector1">
            <a:avLst/>
          </a:prstGeom>
          <a:solidFill>
            <a:srgbClr val="6699FF"/>
          </a:solidFill>
          <a:ln w="12700" cap="flat" cmpd="sng" algn="ctr">
            <a:solidFill>
              <a:schemeClr val="tx1"/>
            </a:solidFill>
            <a:prstDash val="solid"/>
            <a:round/>
            <a:headEnd type="none" w="med" len="med"/>
            <a:tailEnd type="triangle"/>
          </a:ln>
          <a:effectLst/>
        </p:spPr>
      </p:cxnSp>
      <p:sp>
        <p:nvSpPr>
          <p:cNvPr id="13" name="Textfeld 12"/>
          <p:cNvSpPr txBox="1"/>
          <p:nvPr/>
        </p:nvSpPr>
        <p:spPr>
          <a:xfrm>
            <a:off x="3730753" y="1176708"/>
            <a:ext cx="4130426" cy="338554"/>
          </a:xfrm>
          <a:prstGeom prst="rect">
            <a:avLst/>
          </a:prstGeom>
          <a:noFill/>
        </p:spPr>
        <p:txBody>
          <a:bodyPr wrap="none" rtlCol="0">
            <a:spAutoFit/>
          </a:bodyPr>
          <a:lstStyle/>
          <a:p>
            <a:pPr algn="l">
              <a:spcBef>
                <a:spcPts val="0"/>
              </a:spcBef>
            </a:pPr>
            <a:r>
              <a:rPr lang="de-DE" sz="1600" dirty="0">
                <a:solidFill>
                  <a:schemeClr val="tx1"/>
                </a:solidFill>
                <a:latin typeface="+mn-lt"/>
              </a:rPr>
              <a:t>Bibliothekserstellung in NX mit Teilefamilien</a:t>
            </a:r>
          </a:p>
        </p:txBody>
      </p:sp>
    </p:spTree>
    <p:extLst>
      <p:ext uri="{BB962C8B-B14F-4D97-AF65-F5344CB8AC3E}">
        <p14:creationId xmlns:p14="http://schemas.microsoft.com/office/powerpoint/2010/main" val="2155263114"/>
      </p:ext>
    </p:extLst>
  </p:cSld>
  <p:clrMapOvr>
    <a:masterClrMapping/>
  </p:clrMapOvr>
  <p:transition>
    <p:strips dir="ru"/>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r>
              <a:rPr lang="de-DE" dirty="0"/>
              <a:t>Protokolle</a:t>
            </a:r>
          </a:p>
        </p:txBody>
      </p:sp>
      <p:sp>
        <p:nvSpPr>
          <p:cNvPr id="3" name="Untertitel 2"/>
          <p:cNvSpPr>
            <a:spLocks noGrp="1"/>
          </p:cNvSpPr>
          <p:nvPr>
            <p:ph type="subTitle" idx="1"/>
          </p:nvPr>
        </p:nvSpPr>
        <p:spPr/>
        <p:txBody>
          <a:bodyPr/>
          <a:lstStyle/>
          <a:p>
            <a:endParaRPr lang="de-DE"/>
          </a:p>
        </p:txBody>
      </p:sp>
    </p:spTree>
    <p:extLst>
      <p:ext uri="{BB962C8B-B14F-4D97-AF65-F5344CB8AC3E}">
        <p14:creationId xmlns:p14="http://schemas.microsoft.com/office/powerpoint/2010/main" val="1075550567"/>
      </p:ext>
    </p:extLst>
  </p:cSld>
  <p:clrMapOvr>
    <a:masterClrMapping/>
  </p:clrMapOvr>
  <p:transition>
    <p:strips dir="ru"/>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Protokoll von Jürgen 06.07.16</a:t>
            </a:r>
          </a:p>
        </p:txBody>
      </p:sp>
      <p:sp>
        <p:nvSpPr>
          <p:cNvPr id="3" name="Inhaltsplatzhalter 2"/>
          <p:cNvSpPr>
            <a:spLocks noGrp="1"/>
          </p:cNvSpPr>
          <p:nvPr>
            <p:ph idx="1"/>
          </p:nvPr>
        </p:nvSpPr>
        <p:spPr>
          <a:xfrm>
            <a:off x="457200" y="1247869"/>
            <a:ext cx="8229600" cy="4525963"/>
          </a:xfrm>
        </p:spPr>
        <p:txBody>
          <a:bodyPr/>
          <a:lstStyle/>
          <a:p>
            <a:pPr lvl="0"/>
            <a:r>
              <a:rPr lang="de-DE" dirty="0"/>
              <a:t>Klärung ob Kapp </a:t>
            </a:r>
            <a:r>
              <a:rPr lang="de-DE" dirty="0" err="1"/>
              <a:t>Niles</a:t>
            </a:r>
            <a:r>
              <a:rPr lang="de-DE" dirty="0"/>
              <a:t> mit ins Projekt kommt</a:t>
            </a:r>
          </a:p>
          <a:p>
            <a:pPr lvl="0"/>
            <a:r>
              <a:rPr lang="de-DE" dirty="0"/>
              <a:t>Wenn ja, dann </a:t>
            </a:r>
            <a:r>
              <a:rPr lang="de-DE" dirty="0" err="1"/>
              <a:t>kommunikation</a:t>
            </a:r>
            <a:r>
              <a:rPr lang="de-DE" dirty="0"/>
              <a:t> um ihren Anlagenentstehungsprozess bzw. die Meilensteine zu erfahren, an denen sie Modelle in welcher Granularität wünschen</a:t>
            </a:r>
          </a:p>
          <a:p>
            <a:pPr lvl="0"/>
            <a:r>
              <a:rPr lang="de-DE" dirty="0"/>
              <a:t>Die andere Idee ist den Maschinenbau von Schunk aus St. Georgen </a:t>
            </a:r>
            <a:r>
              <a:rPr lang="de-DE" dirty="0" err="1"/>
              <a:t>dazuzunehmen</a:t>
            </a:r>
            <a:endParaRPr lang="de-DE" dirty="0"/>
          </a:p>
          <a:p>
            <a:pPr lvl="0"/>
            <a:r>
              <a:rPr lang="de-DE" dirty="0"/>
              <a:t>Wir müssen zunächst testen, ob das Verhalten der Komponenten in der Oberbaugruppe steckt oder auch in die Komponenten gegeben werden kann (Wenn das nicht geht Problemlösung mit Jörg machen)</a:t>
            </a:r>
          </a:p>
          <a:p>
            <a:pPr lvl="0"/>
            <a:r>
              <a:rPr lang="de-DE" dirty="0"/>
              <a:t>Kommunikation mit Schunk über ihr Portfolio, damit wir wissen, was zusammen verkauft wird und was nicht, damit wir wissen in welchen Baugruppen das verhalten Abgelegt werden kann.</a:t>
            </a:r>
          </a:p>
          <a:p>
            <a:pPr lvl="0"/>
            <a:r>
              <a:rPr lang="de-DE" dirty="0"/>
              <a:t>Viktor Braun interviewen, das Modell zum Laufen bringen, die Baugruppen, die Schunk uns schickt da einbauen. </a:t>
            </a:r>
          </a:p>
          <a:p>
            <a:pPr lvl="0"/>
            <a:r>
              <a:rPr lang="de-DE" dirty="0"/>
              <a:t>Viktor Braun interviewen, ob er mit </a:t>
            </a:r>
            <a:r>
              <a:rPr lang="de-DE" dirty="0" err="1"/>
              <a:t>Simit</a:t>
            </a:r>
            <a:r>
              <a:rPr lang="de-DE" dirty="0"/>
              <a:t> gearbeitet hat um das Verhaltensmodell der Tele zu beschreiben (Mathematisches Modell, welches beschreibt, wie z.B. ein Zylinder ausfahren kann, von seinen </a:t>
            </a:r>
            <a:r>
              <a:rPr lang="de-DE" dirty="0" err="1"/>
              <a:t>phisikalischen</a:t>
            </a:r>
            <a:r>
              <a:rPr lang="de-DE" dirty="0"/>
              <a:t> Grenzen und Gesetzmäßigkeiten her, das hat nichts mit dem 3D Modell zu tun)</a:t>
            </a:r>
          </a:p>
          <a:p>
            <a:pPr lvl="0"/>
            <a:r>
              <a:rPr lang="de-DE" dirty="0"/>
              <a:t>Jürgen: Kommunikation mit Schunk und Kapp </a:t>
            </a:r>
            <a:r>
              <a:rPr lang="de-DE" dirty="0" err="1"/>
              <a:t>Niles</a:t>
            </a:r>
            <a:r>
              <a:rPr lang="de-DE" dirty="0"/>
              <a:t> einleiten</a:t>
            </a:r>
          </a:p>
          <a:p>
            <a:pPr lvl="0"/>
            <a:r>
              <a:rPr lang="de-DE" dirty="0"/>
              <a:t>Lim: Mit Christian kommunizieren um zu erfahren, wie SIMIT funktioniert.</a:t>
            </a:r>
          </a:p>
          <a:p>
            <a:pPr lvl="0"/>
            <a:r>
              <a:rPr lang="de-DE" dirty="0"/>
              <a:t>Herausbekommen ob man aus MCD aus NX nur das Kinematische Modell exportieren könnte um es anderen Modellen als Bibliothek zur Verfügung zu stellen.</a:t>
            </a:r>
          </a:p>
          <a:p>
            <a:endParaRPr lang="de-DE" dirty="0"/>
          </a:p>
        </p:txBody>
      </p:sp>
      <p:sp>
        <p:nvSpPr>
          <p:cNvPr id="4" name="Foliennummernplatzhalter 3"/>
          <p:cNvSpPr>
            <a:spLocks noGrp="1"/>
          </p:cNvSpPr>
          <p:nvPr>
            <p:ph type="sldNum" sz="quarter" idx="10"/>
          </p:nvPr>
        </p:nvSpPr>
        <p:spPr/>
        <p:txBody>
          <a:bodyPr/>
          <a:lstStyle/>
          <a:p>
            <a:pPr>
              <a:defRPr/>
            </a:pPr>
            <a:fld id="{9C627952-6151-4529-9944-8E5B9BE8E15C}" type="slidenum">
              <a:rPr lang="de-DE" smtClean="0">
                <a:solidFill>
                  <a:prstClr val="white"/>
                </a:solidFill>
              </a:rPr>
              <a:pPr>
                <a:defRPr/>
              </a:pPr>
              <a:t>42</a:t>
            </a:fld>
            <a:endParaRPr lang="de-DE">
              <a:solidFill>
                <a:prstClr val="white"/>
              </a:solidFill>
            </a:endParaRPr>
          </a:p>
        </p:txBody>
      </p:sp>
    </p:spTree>
    <p:extLst>
      <p:ext uri="{BB962C8B-B14F-4D97-AF65-F5344CB8AC3E}">
        <p14:creationId xmlns:p14="http://schemas.microsoft.com/office/powerpoint/2010/main" val="92922498"/>
      </p:ext>
    </p:extLst>
  </p:cSld>
  <p:clrMapOvr>
    <a:masterClrMapping/>
  </p:clrMapOvr>
  <p:transition>
    <p:strips dir="ru"/>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8.7.2016 – Viktor Braun</a:t>
            </a:r>
          </a:p>
        </p:txBody>
      </p:sp>
      <p:sp>
        <p:nvSpPr>
          <p:cNvPr id="3" name="Inhaltsplatzhalter 2"/>
          <p:cNvSpPr>
            <a:spLocks noGrp="1"/>
          </p:cNvSpPr>
          <p:nvPr>
            <p:ph idx="1"/>
          </p:nvPr>
        </p:nvSpPr>
        <p:spPr>
          <a:xfrm>
            <a:off x="457200" y="1199626"/>
            <a:ext cx="8229600" cy="4926543"/>
          </a:xfrm>
        </p:spPr>
        <p:txBody>
          <a:bodyPr/>
          <a:lstStyle/>
          <a:p>
            <a:r>
              <a:rPr lang="de-DE" dirty="0"/>
              <a:t>Kinematisches Verhalten wird in den bearbeiteten Bauteilen, bzw. Baugruppen gespeichert. D.h., wenn </a:t>
            </a:r>
            <a:r>
              <a:rPr lang="de-DE" dirty="0" err="1"/>
              <a:t>kin</a:t>
            </a:r>
            <a:r>
              <a:rPr lang="de-DE" dirty="0"/>
              <a:t>. Verhalten in Baugruppe definiert, dann existiert es in der Baugruppe. Wenn im Bauteil, dann wird </a:t>
            </a:r>
            <a:r>
              <a:rPr lang="de-DE" dirty="0" err="1"/>
              <a:t>kin</a:t>
            </a:r>
            <a:r>
              <a:rPr lang="de-DE" dirty="0"/>
              <a:t>. Übertragen, wenn in BG eingebaut wird.</a:t>
            </a:r>
          </a:p>
          <a:p>
            <a:r>
              <a:rPr lang="de-DE" dirty="0"/>
              <a:t>Für </a:t>
            </a:r>
            <a:r>
              <a:rPr lang="de-DE" dirty="0" err="1"/>
              <a:t>Hannovermesse</a:t>
            </a:r>
            <a:r>
              <a:rPr lang="de-DE" dirty="0"/>
              <a:t> wird MCD nicht mit SIMIT simuliert, sondern direkt virtuell </a:t>
            </a:r>
            <a:r>
              <a:rPr lang="de-DE" dirty="0" err="1"/>
              <a:t>Inbetrieb</a:t>
            </a:r>
            <a:r>
              <a:rPr lang="de-DE" dirty="0"/>
              <a:t> genommen. Physikalisches Verhalten ist in MCD vertretbar, elektrisches Verhalten bedingt.</a:t>
            </a:r>
          </a:p>
          <a:p>
            <a:r>
              <a:rPr lang="de-DE" dirty="0"/>
              <a:t>Ab NX11 möglich, dass die kinematischen Modelle über andere Dateiformen zu exportieren, z.B. </a:t>
            </a:r>
            <a:r>
              <a:rPr lang="de-DE" dirty="0" err="1"/>
              <a:t>Matlab</a:t>
            </a:r>
            <a:r>
              <a:rPr lang="de-DE" dirty="0"/>
              <a:t> .m </a:t>
            </a:r>
            <a:r>
              <a:rPr lang="de-DE" dirty="0" err="1"/>
              <a:t>file</a:t>
            </a:r>
            <a:r>
              <a:rPr lang="de-DE" dirty="0"/>
              <a:t>. (</a:t>
            </a:r>
            <a:r>
              <a:rPr lang="de-DE" dirty="0" err="1"/>
              <a:t>Matlab</a:t>
            </a:r>
            <a:r>
              <a:rPr lang="de-DE" dirty="0"/>
              <a:t> Kopplung)</a:t>
            </a:r>
          </a:p>
          <a:p>
            <a:r>
              <a:rPr lang="de-DE" dirty="0"/>
              <a:t>Funktionsblöcke in neuer Version (NX11) möglich, um Funktionen von Bauteilen zu definieren</a:t>
            </a:r>
          </a:p>
          <a:p>
            <a:r>
              <a:rPr lang="de-DE" dirty="0"/>
              <a:t>In </a:t>
            </a:r>
            <a:r>
              <a:rPr lang="de-DE" dirty="0" err="1"/>
              <a:t>Hannovermesse</a:t>
            </a:r>
            <a:r>
              <a:rPr lang="de-DE" dirty="0"/>
              <a:t> wird MCD mit Sim-Automation</a:t>
            </a:r>
          </a:p>
          <a:p>
            <a:r>
              <a:rPr lang="de-DE" dirty="0"/>
              <a:t>NX11 ab 2. August möglich</a:t>
            </a:r>
          </a:p>
          <a:p>
            <a:r>
              <a:rPr lang="de-DE" dirty="0"/>
              <a:t>Nächste Schritte:</a:t>
            </a:r>
          </a:p>
          <a:p>
            <a:pPr lvl="1"/>
            <a:r>
              <a:rPr lang="de-DE" dirty="0"/>
              <a:t>Einarbeitung mit Modell von Viktor Braun</a:t>
            </a:r>
          </a:p>
          <a:p>
            <a:pPr lvl="1"/>
            <a:r>
              <a:rPr lang="de-DE" dirty="0"/>
              <a:t>Zugang zur Learning Center von Siemens, um Grafikleistung auszuschöpfen bzw. Graphikaufwand zu minimieren (NX-Large </a:t>
            </a:r>
            <a:r>
              <a:rPr lang="de-DE" dirty="0" err="1"/>
              <a:t>Assembly</a:t>
            </a:r>
            <a:r>
              <a:rPr lang="de-DE" dirty="0"/>
              <a:t>)</a:t>
            </a:r>
          </a:p>
          <a:p>
            <a:pPr lvl="1"/>
            <a:r>
              <a:rPr lang="de-DE" dirty="0"/>
              <a:t>Ggf. bei Fragen Termin mit Viktor ausmachen, und Fragenliste durchgehen.</a:t>
            </a:r>
          </a:p>
          <a:p>
            <a:pPr lvl="1"/>
            <a:r>
              <a:rPr lang="de-DE" dirty="0"/>
              <a:t>Neuer Greifer von Schunk nachzufragen, und austauschen in Messezelle von Viktor</a:t>
            </a:r>
          </a:p>
          <a:p>
            <a:pPr lvl="1"/>
            <a:r>
              <a:rPr lang="de-DE" dirty="0"/>
              <a:t>Installation von NX11, Jörg nachfragen</a:t>
            </a:r>
          </a:p>
          <a:p>
            <a:endParaRPr lang="de-DE" dirty="0"/>
          </a:p>
        </p:txBody>
      </p:sp>
      <p:sp>
        <p:nvSpPr>
          <p:cNvPr id="4" name="Foliennummernplatzhalter 3"/>
          <p:cNvSpPr>
            <a:spLocks noGrp="1"/>
          </p:cNvSpPr>
          <p:nvPr>
            <p:ph type="sldNum" sz="quarter" idx="10"/>
          </p:nvPr>
        </p:nvSpPr>
        <p:spPr/>
        <p:txBody>
          <a:bodyPr/>
          <a:lstStyle/>
          <a:p>
            <a:pPr>
              <a:defRPr/>
            </a:pPr>
            <a:fld id="{9C627952-6151-4529-9944-8E5B9BE8E15C}" type="slidenum">
              <a:rPr lang="de-DE" smtClean="0">
                <a:solidFill>
                  <a:prstClr val="white"/>
                </a:solidFill>
              </a:rPr>
              <a:pPr>
                <a:defRPr/>
              </a:pPr>
              <a:t>43</a:t>
            </a:fld>
            <a:endParaRPr lang="de-DE">
              <a:solidFill>
                <a:prstClr val="white"/>
              </a:solidFill>
            </a:endParaRPr>
          </a:p>
        </p:txBody>
      </p:sp>
    </p:spTree>
    <p:extLst>
      <p:ext uri="{BB962C8B-B14F-4D97-AF65-F5344CB8AC3E}">
        <p14:creationId xmlns:p14="http://schemas.microsoft.com/office/powerpoint/2010/main" val="3217431370"/>
      </p:ext>
    </p:extLst>
  </p:cSld>
  <p:clrMapOvr>
    <a:masterClrMapping/>
  </p:clrMapOvr>
  <p:transition>
    <p:strips dir="ru"/>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Notizen von Jürgen 8.7.2016</a:t>
            </a:r>
          </a:p>
        </p:txBody>
      </p:sp>
      <p:sp>
        <p:nvSpPr>
          <p:cNvPr id="3" name="Inhaltsplatzhalter 2"/>
          <p:cNvSpPr>
            <a:spLocks noGrp="1"/>
          </p:cNvSpPr>
          <p:nvPr>
            <p:ph idx="1"/>
          </p:nvPr>
        </p:nvSpPr>
        <p:spPr/>
        <p:txBody>
          <a:bodyPr/>
          <a:lstStyle/>
          <a:p>
            <a:pPr lvl="0"/>
            <a:r>
              <a:rPr lang="de-DE" dirty="0"/>
              <a:t>Die Anlage, welche Lim simulieren soll, wurde auf der Hannover-Messe von Siemens vorgestellt.</a:t>
            </a:r>
          </a:p>
          <a:p>
            <a:pPr lvl="0"/>
            <a:r>
              <a:rPr lang="de-DE" dirty="0"/>
              <a:t>Das </a:t>
            </a:r>
            <a:r>
              <a:rPr lang="de-DE" dirty="0" err="1"/>
              <a:t>kinematisierte</a:t>
            </a:r>
            <a:r>
              <a:rPr lang="de-DE" dirty="0"/>
              <a:t> Modell wurde allerdings in einer Vorabversion von NX12 erstellt und kann deshalb nicht von uns verwendet werden.</a:t>
            </a:r>
          </a:p>
          <a:p>
            <a:pPr lvl="0"/>
            <a:r>
              <a:rPr lang="de-DE" dirty="0"/>
              <a:t>Herr Braun schickt uns einen link zum Herunterladen des nicht klimatisierten Modells in einem Neutralformat</a:t>
            </a:r>
          </a:p>
          <a:p>
            <a:pPr lvl="0"/>
            <a:r>
              <a:rPr lang="de-DE" dirty="0"/>
              <a:t>Das Modell der Anlage stammt nicht von Schunk (Greifer) sondern von Schunk (Sim-Automation)</a:t>
            </a:r>
          </a:p>
          <a:p>
            <a:pPr lvl="0"/>
            <a:r>
              <a:rPr lang="de-DE" dirty="0"/>
              <a:t>Auf der Hannover-Messe ist das Modell in Software in der Loop gelaufen.</a:t>
            </a:r>
          </a:p>
          <a:p>
            <a:pPr lvl="0"/>
            <a:r>
              <a:rPr lang="de-DE" dirty="0"/>
              <a:t>Viktor kann bei Fragen helfen</a:t>
            </a:r>
          </a:p>
          <a:p>
            <a:pPr lvl="0"/>
            <a:r>
              <a:rPr lang="de-DE" dirty="0"/>
              <a:t>Er hat angeboten mit Lim eine TeamViewer Sitzung zu machen, wenn dieser das Modell soweit wie möglich selbst Aufbereitet hat. </a:t>
            </a:r>
          </a:p>
          <a:p>
            <a:pPr lvl="0"/>
            <a:r>
              <a:rPr lang="de-DE" dirty="0"/>
              <a:t>Es ist abgesprochen, dass Lim zunächst die echten Greifer von Schunk einbaut und die Fehler im Modell bereinigt, damit die Performance steigt.</a:t>
            </a:r>
          </a:p>
          <a:p>
            <a:pPr lvl="0"/>
            <a:r>
              <a:rPr lang="de-DE" dirty="0"/>
              <a:t>Software die Angesprochen wurde: PLC-Sim (</a:t>
            </a:r>
            <a:r>
              <a:rPr lang="de-DE" dirty="0" err="1"/>
              <a:t>Advanced</a:t>
            </a:r>
            <a:r>
              <a:rPr lang="de-DE" dirty="0"/>
              <a:t>), </a:t>
            </a:r>
            <a:r>
              <a:rPr lang="de-DE" dirty="0" err="1"/>
              <a:t>Amesim</a:t>
            </a:r>
            <a:r>
              <a:rPr lang="de-DE" dirty="0"/>
              <a:t>, OPC-DA, OPC-UA…</a:t>
            </a:r>
          </a:p>
          <a:p>
            <a:pPr lvl="0"/>
            <a:r>
              <a:rPr lang="de-DE" dirty="0"/>
              <a:t>Laut Viktor ist es für eine Konzeptphase im Anlagenentstehungsprozess ausreichende das verhalten der Anlage mit MCD zu beschreiben. </a:t>
            </a:r>
          </a:p>
          <a:p>
            <a:endParaRPr lang="de-DE" dirty="0"/>
          </a:p>
        </p:txBody>
      </p:sp>
      <p:sp>
        <p:nvSpPr>
          <p:cNvPr id="4" name="Foliennummernplatzhalter 3"/>
          <p:cNvSpPr>
            <a:spLocks noGrp="1"/>
          </p:cNvSpPr>
          <p:nvPr>
            <p:ph type="sldNum" sz="quarter" idx="10"/>
          </p:nvPr>
        </p:nvSpPr>
        <p:spPr/>
        <p:txBody>
          <a:bodyPr/>
          <a:lstStyle/>
          <a:p>
            <a:pPr>
              <a:defRPr/>
            </a:pPr>
            <a:fld id="{9C627952-6151-4529-9944-8E5B9BE8E15C}" type="slidenum">
              <a:rPr lang="de-DE" smtClean="0">
                <a:solidFill>
                  <a:prstClr val="white"/>
                </a:solidFill>
              </a:rPr>
              <a:pPr>
                <a:defRPr/>
              </a:pPr>
              <a:t>44</a:t>
            </a:fld>
            <a:endParaRPr lang="de-DE">
              <a:solidFill>
                <a:prstClr val="white"/>
              </a:solidFill>
            </a:endParaRPr>
          </a:p>
        </p:txBody>
      </p:sp>
    </p:spTree>
    <p:extLst>
      <p:ext uri="{BB962C8B-B14F-4D97-AF65-F5344CB8AC3E}">
        <p14:creationId xmlns:p14="http://schemas.microsoft.com/office/powerpoint/2010/main" val="1060233973"/>
      </p:ext>
    </p:extLst>
  </p:cSld>
  <p:clrMapOvr>
    <a:masterClrMapping/>
  </p:clrMapOvr>
  <p:transition>
    <p:strips dir="ru"/>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Notizen von Jürgen 8.7.2016</a:t>
            </a:r>
          </a:p>
        </p:txBody>
      </p:sp>
      <p:sp>
        <p:nvSpPr>
          <p:cNvPr id="3" name="Inhaltsplatzhalter 2"/>
          <p:cNvSpPr>
            <a:spLocks noGrp="1"/>
          </p:cNvSpPr>
          <p:nvPr>
            <p:ph idx="1"/>
          </p:nvPr>
        </p:nvSpPr>
        <p:spPr/>
        <p:txBody>
          <a:bodyPr/>
          <a:lstStyle/>
          <a:p>
            <a:pPr lvl="0"/>
            <a:r>
              <a:rPr lang="de-DE" dirty="0"/>
              <a:t>In späteren Phasen braucht man dann aber gekoppelte Simulationen (</a:t>
            </a:r>
            <a:r>
              <a:rPr lang="de-DE" dirty="0" err="1"/>
              <a:t>Matlab</a:t>
            </a:r>
            <a:r>
              <a:rPr lang="de-DE" dirty="0"/>
              <a:t>, PLC etc.) um das Verhalten genauer zu beschreiben.</a:t>
            </a:r>
          </a:p>
          <a:p>
            <a:pPr lvl="0"/>
            <a:r>
              <a:rPr lang="de-DE" dirty="0"/>
              <a:t>Merke: Ab NX 11 wird es möglich sein „objektorientierte </a:t>
            </a:r>
            <a:r>
              <a:rPr lang="de-DE" dirty="0" err="1"/>
              <a:t>Funktionblöcke</a:t>
            </a:r>
            <a:r>
              <a:rPr lang="de-DE" dirty="0"/>
              <a:t>“ zu haben. Diese können ggf. als Templates verwendet werden um immer wieder gleiche Bauteile mit gleichem Verhalten einfach zu klimatisieren.</a:t>
            </a:r>
          </a:p>
          <a:p>
            <a:pPr lvl="0"/>
            <a:r>
              <a:rPr lang="de-DE" dirty="0"/>
              <a:t>Merke: Wenn mit MCD klimatisiert wird, dann wird das Verhalten in der Baugruppe (.</a:t>
            </a:r>
            <a:r>
              <a:rPr lang="de-DE" dirty="0" err="1"/>
              <a:t>prt</a:t>
            </a:r>
            <a:r>
              <a:rPr lang="de-DE" dirty="0"/>
              <a:t>) abgespeichert, die gerade geöffnet ist. Man muss sich also vorher überlegen, wie man das Simulation-Modell aufbauen will.</a:t>
            </a:r>
          </a:p>
          <a:p>
            <a:pPr lvl="0"/>
            <a:r>
              <a:rPr lang="de-DE" dirty="0"/>
              <a:t>Die Frage, ob man aus MCD das Verhalten exportieren kann, wurde zwar gestellt, aber konnte mit dem aktuellen Wissensstand nicht zufriedenstellend diskutiert werden. Es hörte sich danach an, als könnte es unter Umständen möglich sein.</a:t>
            </a:r>
          </a:p>
          <a:p>
            <a:endParaRPr lang="de-DE" dirty="0"/>
          </a:p>
        </p:txBody>
      </p:sp>
      <p:sp>
        <p:nvSpPr>
          <p:cNvPr id="4" name="Foliennummernplatzhalter 3"/>
          <p:cNvSpPr>
            <a:spLocks noGrp="1"/>
          </p:cNvSpPr>
          <p:nvPr>
            <p:ph type="sldNum" sz="quarter" idx="10"/>
          </p:nvPr>
        </p:nvSpPr>
        <p:spPr/>
        <p:txBody>
          <a:bodyPr/>
          <a:lstStyle/>
          <a:p>
            <a:pPr>
              <a:defRPr/>
            </a:pPr>
            <a:fld id="{9C627952-6151-4529-9944-8E5B9BE8E15C}" type="slidenum">
              <a:rPr lang="de-DE" smtClean="0">
                <a:solidFill>
                  <a:prstClr val="white"/>
                </a:solidFill>
              </a:rPr>
              <a:pPr>
                <a:defRPr/>
              </a:pPr>
              <a:t>45</a:t>
            </a:fld>
            <a:endParaRPr lang="de-DE">
              <a:solidFill>
                <a:prstClr val="white"/>
              </a:solidFill>
            </a:endParaRPr>
          </a:p>
        </p:txBody>
      </p:sp>
    </p:spTree>
    <p:extLst>
      <p:ext uri="{BB962C8B-B14F-4D97-AF65-F5344CB8AC3E}">
        <p14:creationId xmlns:p14="http://schemas.microsoft.com/office/powerpoint/2010/main" val="2003699684"/>
      </p:ext>
    </p:extLst>
  </p:cSld>
  <p:clrMapOvr>
    <a:masterClrMapping/>
  </p:clrMapOvr>
  <p:transition>
    <p:strips dir="ru"/>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Protokoll 02.08.16</a:t>
            </a:r>
          </a:p>
        </p:txBody>
      </p:sp>
      <p:sp>
        <p:nvSpPr>
          <p:cNvPr id="3" name="Inhaltsplatzhalter 2"/>
          <p:cNvSpPr>
            <a:spLocks noGrp="1"/>
          </p:cNvSpPr>
          <p:nvPr>
            <p:ph idx="1"/>
          </p:nvPr>
        </p:nvSpPr>
        <p:spPr/>
        <p:txBody>
          <a:bodyPr/>
          <a:lstStyle/>
          <a:p>
            <a:r>
              <a:rPr lang="de-DE" dirty="0"/>
              <a:t>Herr Zuber schafft Kontakt aus St. Georgen bezüglich Anlagenentstehungsprozess und Kontakt von Frau Dentzer bezüglich CADENAS</a:t>
            </a:r>
          </a:p>
          <a:p>
            <a:r>
              <a:rPr lang="de-DE" dirty="0"/>
              <a:t>Grenze und Limitation der Funktion von Bauteilen anhand Kinematik definieren – Testen, Herausfinden. </a:t>
            </a:r>
            <a:r>
              <a:rPr lang="de-DE" dirty="0" err="1"/>
              <a:t>Vllt</a:t>
            </a:r>
            <a:r>
              <a:rPr lang="de-DE" dirty="0"/>
              <a:t>. Viktor fragen?</a:t>
            </a:r>
          </a:p>
          <a:p>
            <a:r>
              <a:rPr lang="de-DE" dirty="0"/>
              <a:t>D.h. Kunde lädt Bauteile runter, </a:t>
            </a:r>
            <a:r>
              <a:rPr lang="de-DE" dirty="0" err="1"/>
              <a:t>kinematisiert</a:t>
            </a:r>
            <a:r>
              <a:rPr lang="de-DE" dirty="0"/>
              <a:t>. Und die Bauteile z.B. Greifer überschreitet nicht die zulässige Hubbewegung. Machbar?</a:t>
            </a:r>
          </a:p>
          <a:p>
            <a:r>
              <a:rPr lang="de-DE" dirty="0"/>
              <a:t>CADENAS Smartpart wurde besprochen. CADENAS Smartpart liefert CAD-Daten mit Intelligenz. Dichte, Anforderungen, usw.</a:t>
            </a:r>
          </a:p>
          <a:p>
            <a:r>
              <a:rPr lang="de-DE" dirty="0" err="1"/>
              <a:t>Use</a:t>
            </a:r>
            <a:r>
              <a:rPr lang="de-DE" dirty="0"/>
              <a:t>-Case weiß Schunk oft nicht. Kunde lädt die Komponente runter zum Testen. Daher: Priorität ist die </a:t>
            </a:r>
            <a:r>
              <a:rPr lang="de-DE" dirty="0" err="1"/>
              <a:t>Kinematisierung</a:t>
            </a:r>
            <a:r>
              <a:rPr lang="de-DE" dirty="0"/>
              <a:t> von einzeln Komponenten. D.h. Greifer, Antriebe.</a:t>
            </a:r>
          </a:p>
          <a:p>
            <a:r>
              <a:rPr lang="de-DE" dirty="0"/>
              <a:t>Projektplan wurde besprochen. Schunk hat bezüglich Einstellungszeit von mir gefragt. Bis November?</a:t>
            </a:r>
          </a:p>
          <a:p>
            <a:r>
              <a:rPr lang="de-DE" dirty="0"/>
              <a:t>Performance von MCD wurde gefragt. Effizienz und Stabilität von MCD wurde anhand Lösungsverfahren definiert. </a:t>
            </a:r>
          </a:p>
          <a:p>
            <a:r>
              <a:rPr lang="de-DE" dirty="0"/>
              <a:t>Schunk hat am November eine Messe und möchte dass die Messezelle </a:t>
            </a:r>
            <a:r>
              <a:rPr lang="de-DE" dirty="0" err="1"/>
              <a:t>kinematisiert</a:t>
            </a:r>
            <a:r>
              <a:rPr lang="de-DE" dirty="0"/>
              <a:t> wird. Hat NICHTS mit Projekt zu tun. Daher: grob </a:t>
            </a:r>
            <a:r>
              <a:rPr lang="de-DE" dirty="0" err="1"/>
              <a:t>kinematisieren</a:t>
            </a:r>
            <a:r>
              <a:rPr lang="de-DE" dirty="0"/>
              <a:t>, nicht zu viel Zeit dafür investieren</a:t>
            </a:r>
          </a:p>
          <a:p>
            <a:endParaRPr lang="de-DE" dirty="0"/>
          </a:p>
        </p:txBody>
      </p:sp>
    </p:spTree>
    <p:extLst>
      <p:ext uri="{BB962C8B-B14F-4D97-AF65-F5344CB8AC3E}">
        <p14:creationId xmlns:p14="http://schemas.microsoft.com/office/powerpoint/2010/main" val="2306630291"/>
      </p:ext>
    </p:extLst>
  </p:cSld>
  <p:clrMapOvr>
    <a:masterClrMapping/>
  </p:clrMapOvr>
  <p:transition>
    <p:strips dir="ru"/>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Protokoll von Jürgen 02.08.16</a:t>
            </a:r>
          </a:p>
        </p:txBody>
      </p:sp>
      <p:sp>
        <p:nvSpPr>
          <p:cNvPr id="3" name="Inhaltsplatzhalter 2"/>
          <p:cNvSpPr>
            <a:spLocks noGrp="1"/>
          </p:cNvSpPr>
          <p:nvPr>
            <p:ph idx="1"/>
          </p:nvPr>
        </p:nvSpPr>
        <p:spPr/>
        <p:txBody>
          <a:bodyPr/>
          <a:lstStyle/>
          <a:p>
            <a:pPr lvl="0"/>
            <a:r>
              <a:rPr lang="de-DE" dirty="0"/>
              <a:t>Hr. Marian Link ist seit 1.08. bei Schunk angestellt, vorher hat er seine Thesis dort gemacht.</a:t>
            </a:r>
          </a:p>
          <a:p>
            <a:pPr lvl="0"/>
            <a:r>
              <a:rPr lang="de-DE" dirty="0"/>
              <a:t>Bei Schunk wird er das Thema Digitalisierung weiter begleiten.</a:t>
            </a:r>
          </a:p>
          <a:p>
            <a:pPr lvl="0"/>
            <a:r>
              <a:rPr lang="de-DE" dirty="0"/>
              <a:t>Zur Frage des repräsentativen Anlagenentstehungsprozess und dem Key-User: wir verfolgen beide Ansätze. Schunk wird uns einen Kontakt zu St. Georgen herstellen. </a:t>
            </a:r>
          </a:p>
          <a:p>
            <a:pPr lvl="0"/>
            <a:r>
              <a:rPr lang="de-DE" dirty="0"/>
              <a:t>Es wurde vereinbart, dass wir uns über den Anlagenentstehungsprozess informieren in dem wir zunächst Telefonate führen und uns Dokumente geben lassen. Dann werden wir mit Herr Fischer entscheiden ob wir vor Ort gehen müssen.</a:t>
            </a:r>
          </a:p>
          <a:p>
            <a:pPr lvl="0"/>
            <a:r>
              <a:rPr lang="de-DE" dirty="0"/>
              <a:t>Es wurde berichtet, dass Lim schon Templates in MCD angelegt hat. Dabei besteht allerdings noch das Problem, dass beim Einbau von Geometrie die Parts nicht richtig positioniert werden. </a:t>
            </a:r>
          </a:p>
          <a:p>
            <a:pPr lvl="0"/>
            <a:r>
              <a:rPr lang="de-DE" dirty="0"/>
              <a:t>Auch besteht das Problem, dass unterschiedlich große Finger unterschiedliche Greifwege haben. Außerdem hängt es vom zu greifenden Produkt ab, wie groß der </a:t>
            </a:r>
            <a:r>
              <a:rPr lang="de-DE" dirty="0" err="1"/>
              <a:t>Greifweg</a:t>
            </a:r>
            <a:r>
              <a:rPr lang="de-DE" dirty="0"/>
              <a:t> sein kann.</a:t>
            </a:r>
          </a:p>
          <a:p>
            <a:pPr lvl="0"/>
            <a:r>
              <a:rPr lang="de-DE" dirty="0"/>
              <a:t>Hier wurde vereinbart, dass dies Aufgabe des Kunden ist, das Simulationsmodell anzupassen. Auch, weil die Kunden oft eigene </a:t>
            </a:r>
            <a:r>
              <a:rPr lang="de-DE" dirty="0" err="1"/>
              <a:t>Greifergeometrien</a:t>
            </a:r>
            <a:r>
              <a:rPr lang="de-DE" dirty="0"/>
              <a:t> haben, die wir nicht automatisch konfigurieren können. Der Kunde </a:t>
            </a:r>
            <a:r>
              <a:rPr lang="de-DE" dirty="0" err="1"/>
              <a:t>läd</a:t>
            </a:r>
            <a:r>
              <a:rPr lang="de-DE" dirty="0"/>
              <a:t> sich oft nur den Greifer-Körper und die Führung herunter und baut seine eigenen Finger an.</a:t>
            </a:r>
          </a:p>
          <a:p>
            <a:endParaRPr lang="de-DE" dirty="0"/>
          </a:p>
        </p:txBody>
      </p:sp>
      <p:sp>
        <p:nvSpPr>
          <p:cNvPr id="4" name="Foliennummernplatzhalter 3"/>
          <p:cNvSpPr>
            <a:spLocks noGrp="1"/>
          </p:cNvSpPr>
          <p:nvPr>
            <p:ph type="sldNum" sz="quarter" idx="10"/>
          </p:nvPr>
        </p:nvSpPr>
        <p:spPr/>
        <p:txBody>
          <a:bodyPr/>
          <a:lstStyle/>
          <a:p>
            <a:pPr>
              <a:defRPr/>
            </a:pPr>
            <a:fld id="{9C627952-6151-4529-9944-8E5B9BE8E15C}" type="slidenum">
              <a:rPr lang="de-DE" smtClean="0">
                <a:solidFill>
                  <a:prstClr val="white"/>
                </a:solidFill>
              </a:rPr>
              <a:pPr>
                <a:defRPr/>
              </a:pPr>
              <a:t>47</a:t>
            </a:fld>
            <a:endParaRPr lang="de-DE">
              <a:solidFill>
                <a:prstClr val="white"/>
              </a:solidFill>
            </a:endParaRPr>
          </a:p>
        </p:txBody>
      </p:sp>
    </p:spTree>
    <p:extLst>
      <p:ext uri="{BB962C8B-B14F-4D97-AF65-F5344CB8AC3E}">
        <p14:creationId xmlns:p14="http://schemas.microsoft.com/office/powerpoint/2010/main" val="1859540436"/>
      </p:ext>
    </p:extLst>
  </p:cSld>
  <p:clrMapOvr>
    <a:masterClrMapping/>
  </p:clrMapOvr>
  <p:transition>
    <p:strips dir="ru"/>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Protokoll von Jürgen 02.08.16</a:t>
            </a:r>
          </a:p>
        </p:txBody>
      </p:sp>
      <p:sp>
        <p:nvSpPr>
          <p:cNvPr id="3" name="Inhaltsplatzhalter 2"/>
          <p:cNvSpPr>
            <a:spLocks noGrp="1"/>
          </p:cNvSpPr>
          <p:nvPr>
            <p:ph idx="1"/>
          </p:nvPr>
        </p:nvSpPr>
        <p:spPr/>
        <p:txBody>
          <a:bodyPr/>
          <a:lstStyle/>
          <a:p>
            <a:pPr lvl="0"/>
            <a:r>
              <a:rPr lang="de-DE" dirty="0"/>
              <a:t>Es wurde gefragt, ob man für den minimalen und den Maximalen </a:t>
            </a:r>
            <a:r>
              <a:rPr lang="de-DE" dirty="0" err="1"/>
              <a:t>Verfahrweg</a:t>
            </a:r>
            <a:r>
              <a:rPr lang="de-DE" dirty="0"/>
              <a:t> der Führung Grenzen angeben könnte oder Variablen eintragen könnte, die man in das Template eintragen könnte. </a:t>
            </a:r>
          </a:p>
          <a:p>
            <a:pPr lvl="0"/>
            <a:r>
              <a:rPr lang="de-DE" dirty="0"/>
              <a:t>Zur Frage, was die „Lieferbaugruppe“ ist wurde vereinbart: Die Kunden sollen sich die Greifer und die Linearführungen als Standard-Baugruppen herunterladen. Es sollen keine Zusammenbauten als Simulationsfähige Einheiten angeboten werden. </a:t>
            </a:r>
          </a:p>
          <a:p>
            <a:pPr lvl="0"/>
            <a:r>
              <a:rPr lang="de-DE" dirty="0"/>
              <a:t>Schunk hat gefragt, wie lange Lim Zeit für das Projekt hat. Er hat wahrheitsgemäß geantwortet, dass er bis ende November bei </a:t>
            </a:r>
            <a:r>
              <a:rPr lang="de-DE" dirty="0" err="1"/>
              <a:t>Steinbeis</a:t>
            </a:r>
            <a:r>
              <a:rPr lang="de-DE" dirty="0"/>
              <a:t> angestellt ist. -&gt; ich weiß nicht was an Schunk verkauft wurde. </a:t>
            </a:r>
          </a:p>
          <a:p>
            <a:pPr lvl="0"/>
            <a:r>
              <a:rPr lang="de-DE" dirty="0" err="1"/>
              <a:t>Cadenas</a:t>
            </a:r>
            <a:r>
              <a:rPr lang="de-DE" dirty="0"/>
              <a:t> ist derzeit nicht in der Lage Produktdaten mit Simulationsverhalten zur Verfügung zu stellen, sie arbeiten allerdings an einer Smart Part Lösung.</a:t>
            </a:r>
          </a:p>
          <a:p>
            <a:pPr lvl="0"/>
            <a:r>
              <a:rPr lang="de-DE" dirty="0"/>
              <a:t>Es ist aber noch gar nicht klar, ob wir die Daten später mit </a:t>
            </a:r>
            <a:r>
              <a:rPr lang="de-DE" dirty="0" err="1"/>
              <a:t>CADenas</a:t>
            </a:r>
            <a:r>
              <a:rPr lang="de-DE" dirty="0"/>
              <a:t> oder einer eigenen Bibliothek anbieten und versorgen werden.</a:t>
            </a:r>
          </a:p>
          <a:p>
            <a:pPr lvl="0"/>
            <a:r>
              <a:rPr lang="de-DE" dirty="0"/>
              <a:t>Damit Lim Kontakt zu jemanden aufnehmen kann, der sich bei Schunk mit CAD Datenmanagement auskennt, wollen sie uns einen Kontakt zu Frau </a:t>
            </a:r>
            <a:r>
              <a:rPr lang="de-DE" dirty="0" err="1"/>
              <a:t>Denzer</a:t>
            </a:r>
            <a:r>
              <a:rPr lang="de-DE" dirty="0"/>
              <a:t> vermitteln. Der Hintergrund ist der, dass wir ja auch ein Bibliotheks-Konzept erstellen sollen und wir deshalb ggf. einen Ansprechpartner zu den technischen Möglichkeiten von Schunk brauchen.</a:t>
            </a:r>
          </a:p>
          <a:p>
            <a:endParaRPr lang="de-DE" dirty="0"/>
          </a:p>
        </p:txBody>
      </p:sp>
      <p:sp>
        <p:nvSpPr>
          <p:cNvPr id="4" name="Foliennummernplatzhalter 3"/>
          <p:cNvSpPr>
            <a:spLocks noGrp="1"/>
          </p:cNvSpPr>
          <p:nvPr>
            <p:ph type="sldNum" sz="quarter" idx="10"/>
          </p:nvPr>
        </p:nvSpPr>
        <p:spPr/>
        <p:txBody>
          <a:bodyPr/>
          <a:lstStyle/>
          <a:p>
            <a:pPr>
              <a:defRPr/>
            </a:pPr>
            <a:fld id="{9C627952-6151-4529-9944-8E5B9BE8E15C}" type="slidenum">
              <a:rPr lang="de-DE" smtClean="0">
                <a:solidFill>
                  <a:prstClr val="white"/>
                </a:solidFill>
              </a:rPr>
              <a:pPr>
                <a:defRPr/>
              </a:pPr>
              <a:t>48</a:t>
            </a:fld>
            <a:endParaRPr lang="de-DE">
              <a:solidFill>
                <a:prstClr val="white"/>
              </a:solidFill>
            </a:endParaRPr>
          </a:p>
        </p:txBody>
      </p:sp>
    </p:spTree>
    <p:extLst>
      <p:ext uri="{BB962C8B-B14F-4D97-AF65-F5344CB8AC3E}">
        <p14:creationId xmlns:p14="http://schemas.microsoft.com/office/powerpoint/2010/main" val="1260255247"/>
      </p:ext>
    </p:extLst>
  </p:cSld>
  <p:clrMapOvr>
    <a:masterClrMapping/>
  </p:clrMapOvr>
  <p:transition>
    <p:strips dir="ru"/>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Protokoll von Jürgen 02.08.16</a:t>
            </a:r>
          </a:p>
        </p:txBody>
      </p:sp>
      <p:sp>
        <p:nvSpPr>
          <p:cNvPr id="3" name="Inhaltsplatzhalter 2"/>
          <p:cNvSpPr>
            <a:spLocks noGrp="1"/>
          </p:cNvSpPr>
          <p:nvPr>
            <p:ph idx="1"/>
          </p:nvPr>
        </p:nvSpPr>
        <p:spPr/>
        <p:txBody>
          <a:bodyPr/>
          <a:lstStyle/>
          <a:p>
            <a:pPr lvl="0"/>
            <a:r>
              <a:rPr lang="de-DE" dirty="0"/>
              <a:t>Schunk hat insbesondere nach dem </a:t>
            </a:r>
            <a:r>
              <a:rPr lang="de-DE" dirty="0" err="1"/>
              <a:t>Zeitramen</a:t>
            </a:r>
            <a:r>
              <a:rPr lang="de-DE" dirty="0"/>
              <a:t> des Projektplans gefragt. Ich habe gesagt, dass die Balken im Projektplan nicht so viel zeit brauchen, wie Sie eingezeichnet sind. Allerdings können wir jetzt noch nicht sagen, ob das Bibliothekskonzept erst in Q1 2017 oder früher angefangen werden kann. Ich habe darauf verwiesen, dass wir den Anlagenentstehungsprozess noch nicht untersucht und berücksichtigt haben.</a:t>
            </a:r>
          </a:p>
          <a:p>
            <a:pPr lvl="0"/>
            <a:r>
              <a:rPr lang="de-DE" dirty="0"/>
              <a:t>Allgemein hatte ich den Eindruck, dass sie ziemlich viele Details von uns wissen wollten und vor allem wissen wollten, was wir schon geschafft haben. Das könnte darauf schließen lassen, dass sie mit der bisherigen Leistung (auf Grund des Zeitverzugs) nicht so zufrieden sind. Andererseits haben wir uns auf das besprochene Vorgehen geeinigt und wir konnten alle ihre Fragen beantworten.</a:t>
            </a:r>
          </a:p>
          <a:p>
            <a:pPr lvl="0"/>
            <a:r>
              <a:rPr lang="de-DE" dirty="0"/>
              <a:t>Als nächstes müssen wir bald ein Meeting mit Jörg machen, damit wir intern klären ob wir schon soweit sind das </a:t>
            </a:r>
            <a:r>
              <a:rPr lang="de-DE" dirty="0" err="1"/>
              <a:t>Bibliothektskonzept</a:t>
            </a:r>
            <a:r>
              <a:rPr lang="de-DE" dirty="0"/>
              <a:t> machen zu können und damit wir klären können was die </a:t>
            </a:r>
            <a:r>
              <a:rPr lang="de-DE" dirty="0" err="1"/>
              <a:t>Simulationmodelle</a:t>
            </a:r>
            <a:r>
              <a:rPr lang="de-DE" dirty="0"/>
              <a:t> mit dem Anlagenentstehungsprozess zu tun haben. </a:t>
            </a:r>
          </a:p>
          <a:p>
            <a:endParaRPr lang="de-DE" dirty="0"/>
          </a:p>
        </p:txBody>
      </p:sp>
      <p:sp>
        <p:nvSpPr>
          <p:cNvPr id="4" name="Foliennummernplatzhalter 3"/>
          <p:cNvSpPr>
            <a:spLocks noGrp="1"/>
          </p:cNvSpPr>
          <p:nvPr>
            <p:ph type="sldNum" sz="quarter" idx="10"/>
          </p:nvPr>
        </p:nvSpPr>
        <p:spPr/>
        <p:txBody>
          <a:bodyPr/>
          <a:lstStyle/>
          <a:p>
            <a:pPr>
              <a:defRPr/>
            </a:pPr>
            <a:fld id="{9C627952-6151-4529-9944-8E5B9BE8E15C}" type="slidenum">
              <a:rPr lang="de-DE" smtClean="0">
                <a:solidFill>
                  <a:prstClr val="white"/>
                </a:solidFill>
              </a:rPr>
              <a:pPr>
                <a:defRPr/>
              </a:pPr>
              <a:t>49</a:t>
            </a:fld>
            <a:endParaRPr lang="de-DE">
              <a:solidFill>
                <a:prstClr val="white"/>
              </a:solidFill>
            </a:endParaRPr>
          </a:p>
        </p:txBody>
      </p:sp>
    </p:spTree>
    <p:extLst>
      <p:ext uri="{BB962C8B-B14F-4D97-AF65-F5344CB8AC3E}">
        <p14:creationId xmlns:p14="http://schemas.microsoft.com/office/powerpoint/2010/main" val="1813943104"/>
      </p:ext>
    </p:extLst>
  </p:cSld>
  <p:clrMapOvr>
    <a:masterClrMapping/>
  </p:clrMapOvr>
  <p:transition>
    <p:strips dir="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Testfälle Ergebnisse</a:t>
            </a:r>
          </a:p>
        </p:txBody>
      </p:sp>
      <p:sp>
        <p:nvSpPr>
          <p:cNvPr id="4" name="Foliennummernplatzhalter 3"/>
          <p:cNvSpPr>
            <a:spLocks noGrp="1"/>
          </p:cNvSpPr>
          <p:nvPr>
            <p:ph type="sldNum" sz="quarter" idx="10"/>
          </p:nvPr>
        </p:nvSpPr>
        <p:spPr/>
        <p:txBody>
          <a:bodyPr/>
          <a:lstStyle/>
          <a:p>
            <a:pPr>
              <a:defRPr/>
            </a:pPr>
            <a:fld id="{9C627952-6151-4529-9944-8E5B9BE8E15C}" type="slidenum">
              <a:rPr lang="de-DE" smtClean="0">
                <a:solidFill>
                  <a:prstClr val="white"/>
                </a:solidFill>
              </a:rPr>
              <a:pPr>
                <a:defRPr/>
              </a:pPr>
              <a:t>5</a:t>
            </a:fld>
            <a:endParaRPr lang="de-DE">
              <a:solidFill>
                <a:prstClr val="white"/>
              </a:solidFill>
            </a:endParaRPr>
          </a:p>
        </p:txBody>
      </p:sp>
      <p:pic>
        <p:nvPicPr>
          <p:cNvPr id="7" name="Inhaltsplatzhalter 6"/>
          <p:cNvPicPr>
            <a:picLocks noGrp="1" noChangeAspect="1"/>
          </p:cNvPicPr>
          <p:nvPr>
            <p:ph idx="1"/>
          </p:nvPr>
        </p:nvPicPr>
        <p:blipFill>
          <a:blip r:embed="rId2"/>
          <a:stretch>
            <a:fillRect/>
          </a:stretch>
        </p:blipFill>
        <p:spPr>
          <a:xfrm>
            <a:off x="457200" y="1522542"/>
            <a:ext cx="8229600" cy="3104147"/>
          </a:xfrm>
          <a:prstGeom prst="rect">
            <a:avLst/>
          </a:prstGeom>
        </p:spPr>
      </p:pic>
      <p:sp>
        <p:nvSpPr>
          <p:cNvPr id="8" name="Rechteck 7"/>
          <p:cNvSpPr/>
          <p:nvPr/>
        </p:nvSpPr>
        <p:spPr>
          <a:xfrm>
            <a:off x="4412610" y="2390862"/>
            <a:ext cx="3523376" cy="453005"/>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endParaRPr lang="de-DE" sz="1100" dirty="0"/>
          </a:p>
        </p:txBody>
      </p:sp>
      <p:cxnSp>
        <p:nvCxnSpPr>
          <p:cNvPr id="10" name="Gerade Verbindung mit Pfeil 9"/>
          <p:cNvCxnSpPr>
            <a:stCxn id="8" idx="1"/>
          </p:cNvCxnSpPr>
          <p:nvPr/>
        </p:nvCxnSpPr>
        <p:spPr bwMode="auto">
          <a:xfrm flipH="1" flipV="1">
            <a:off x="1442906" y="2306972"/>
            <a:ext cx="2969704" cy="310393"/>
          </a:xfrm>
          <a:prstGeom prst="straightConnector1">
            <a:avLst/>
          </a:prstGeom>
          <a:solidFill>
            <a:srgbClr val="6699FF"/>
          </a:solidFill>
          <a:ln w="12700" cap="flat" cmpd="sng" algn="ctr">
            <a:solidFill>
              <a:srgbClr val="FF0000"/>
            </a:solidFill>
            <a:prstDash val="solid"/>
            <a:round/>
            <a:headEnd type="none" w="med" len="med"/>
            <a:tailEnd type="triangle"/>
          </a:ln>
          <a:effectLst/>
        </p:spPr>
      </p:cxnSp>
      <p:sp>
        <p:nvSpPr>
          <p:cNvPr id="11" name="Rechteck 10"/>
          <p:cNvSpPr/>
          <p:nvPr/>
        </p:nvSpPr>
        <p:spPr>
          <a:xfrm>
            <a:off x="4429389" y="2827089"/>
            <a:ext cx="3506597" cy="201336"/>
          </a:xfrm>
          <a:prstGeom prst="rect">
            <a:avLst/>
          </a:prstGeom>
          <a:noFill/>
          <a:ln>
            <a:solidFill>
              <a:srgbClr val="00B050"/>
            </a:solidFill>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endParaRPr lang="de-DE" sz="1100" dirty="0"/>
          </a:p>
        </p:txBody>
      </p:sp>
      <p:cxnSp>
        <p:nvCxnSpPr>
          <p:cNvPr id="12" name="Gerade Verbindung mit Pfeil 11"/>
          <p:cNvCxnSpPr>
            <a:stCxn id="11" idx="1"/>
          </p:cNvCxnSpPr>
          <p:nvPr/>
        </p:nvCxnSpPr>
        <p:spPr bwMode="auto">
          <a:xfrm flipH="1" flipV="1">
            <a:off x="1442906" y="2462168"/>
            <a:ext cx="2986483" cy="465589"/>
          </a:xfrm>
          <a:prstGeom prst="straightConnector1">
            <a:avLst/>
          </a:prstGeom>
          <a:solidFill>
            <a:srgbClr val="6699FF"/>
          </a:solidFill>
          <a:ln w="12700" cap="flat" cmpd="sng" algn="ctr">
            <a:solidFill>
              <a:srgbClr val="00B050"/>
            </a:solidFill>
            <a:prstDash val="solid"/>
            <a:round/>
            <a:headEnd type="none" w="med" len="med"/>
            <a:tailEnd type="triangle"/>
          </a:ln>
          <a:effectLst/>
        </p:spPr>
      </p:cxnSp>
      <p:sp>
        <p:nvSpPr>
          <p:cNvPr id="15" name="Rechteck 14"/>
          <p:cNvSpPr/>
          <p:nvPr/>
        </p:nvSpPr>
        <p:spPr>
          <a:xfrm>
            <a:off x="4412610" y="4303552"/>
            <a:ext cx="3724711" cy="142613"/>
          </a:xfrm>
          <a:prstGeom prst="rect">
            <a:avLst/>
          </a:prstGeom>
          <a:noFill/>
          <a:ln>
            <a:solidFill>
              <a:srgbClr val="7030A0"/>
            </a:solidFill>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endParaRPr lang="de-DE" sz="1100" dirty="0"/>
          </a:p>
        </p:txBody>
      </p:sp>
      <p:cxnSp>
        <p:nvCxnSpPr>
          <p:cNvPr id="16" name="Gerade Verbindung mit Pfeil 15"/>
          <p:cNvCxnSpPr>
            <a:stCxn id="15" idx="1"/>
          </p:cNvCxnSpPr>
          <p:nvPr/>
        </p:nvCxnSpPr>
        <p:spPr bwMode="auto">
          <a:xfrm flipH="1" flipV="1">
            <a:off x="2466364" y="2114922"/>
            <a:ext cx="1946246" cy="2259937"/>
          </a:xfrm>
          <a:prstGeom prst="straightConnector1">
            <a:avLst/>
          </a:prstGeom>
          <a:solidFill>
            <a:srgbClr val="6699FF"/>
          </a:solidFill>
          <a:ln w="12700" cap="flat" cmpd="sng" algn="ctr">
            <a:solidFill>
              <a:srgbClr val="7030A0"/>
            </a:solidFill>
            <a:prstDash val="solid"/>
            <a:round/>
            <a:headEnd type="none" w="med" len="med"/>
            <a:tailEnd type="triangle"/>
          </a:ln>
          <a:effectLst/>
        </p:spPr>
      </p:cxnSp>
      <p:sp>
        <p:nvSpPr>
          <p:cNvPr id="21" name="Rechteck 20"/>
          <p:cNvSpPr/>
          <p:nvPr/>
        </p:nvSpPr>
        <p:spPr>
          <a:xfrm>
            <a:off x="492974" y="4726461"/>
            <a:ext cx="2525086" cy="464793"/>
          </a:xfrm>
          <a:prstGeom prst="rect">
            <a:avLst/>
          </a:prstGeom>
          <a:noFill/>
          <a:ln>
            <a:solidFill>
              <a:srgbClr val="7030A0"/>
            </a:solidFill>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r>
              <a:rPr lang="de-DE" sz="1100" dirty="0"/>
              <a:t>Oberbaugruppe gehörende Kinematik</a:t>
            </a:r>
          </a:p>
        </p:txBody>
      </p:sp>
      <p:sp>
        <p:nvSpPr>
          <p:cNvPr id="23" name="Rechteck 22"/>
          <p:cNvSpPr/>
          <p:nvPr/>
        </p:nvSpPr>
        <p:spPr>
          <a:xfrm>
            <a:off x="3154262" y="4726461"/>
            <a:ext cx="2516695" cy="453523"/>
          </a:xfrm>
          <a:prstGeom prst="rect">
            <a:avLst/>
          </a:prstGeom>
          <a:noFill/>
          <a:ln>
            <a:solidFill>
              <a:srgbClr val="00B050"/>
            </a:solidFill>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r>
              <a:rPr lang="de-DE" sz="1100" dirty="0"/>
              <a:t>Unterbaugruppe gehörende Kinematik</a:t>
            </a:r>
          </a:p>
        </p:txBody>
      </p:sp>
      <p:sp>
        <p:nvSpPr>
          <p:cNvPr id="24" name="Rechteck 23"/>
          <p:cNvSpPr/>
          <p:nvPr/>
        </p:nvSpPr>
        <p:spPr>
          <a:xfrm>
            <a:off x="5807159" y="4726460"/>
            <a:ext cx="2516695" cy="453523"/>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r>
              <a:rPr lang="de-DE" sz="1100" dirty="0"/>
              <a:t>Unterbaugruppe gehörende Kinematik</a:t>
            </a:r>
          </a:p>
        </p:txBody>
      </p:sp>
      <p:sp>
        <p:nvSpPr>
          <p:cNvPr id="3" name="Textfeld 2"/>
          <p:cNvSpPr txBox="1"/>
          <p:nvPr/>
        </p:nvSpPr>
        <p:spPr>
          <a:xfrm>
            <a:off x="179687" y="5291026"/>
            <a:ext cx="8964313" cy="1077218"/>
          </a:xfrm>
          <a:prstGeom prst="rect">
            <a:avLst/>
          </a:prstGeom>
          <a:noFill/>
        </p:spPr>
        <p:txBody>
          <a:bodyPr wrap="none" rtlCol="0">
            <a:spAutoFit/>
          </a:bodyPr>
          <a:lstStyle/>
          <a:p>
            <a:pPr marL="285750" indent="-285750" algn="l">
              <a:spcBef>
                <a:spcPts val="0"/>
              </a:spcBef>
              <a:buFont typeface="Arial" panose="020B0604020202020204" pitchFamily="34" charset="0"/>
              <a:buChar char="•"/>
            </a:pPr>
            <a:r>
              <a:rPr lang="de-DE" sz="1600" dirty="0">
                <a:solidFill>
                  <a:schemeClr val="tx1"/>
                </a:solidFill>
                <a:latin typeface="+mn-lt"/>
              </a:rPr>
              <a:t>Die Pfeile zeigen den Zusammenhang der Kinematik mit ihren entsprechenden Komponenten</a:t>
            </a:r>
          </a:p>
          <a:p>
            <a:pPr marL="285750" indent="-285750" algn="l">
              <a:spcBef>
                <a:spcPts val="0"/>
              </a:spcBef>
              <a:buFont typeface="Arial" panose="020B0604020202020204" pitchFamily="34" charset="0"/>
              <a:buChar char="•"/>
            </a:pPr>
            <a:r>
              <a:rPr lang="de-DE" sz="1600" dirty="0">
                <a:solidFill>
                  <a:schemeClr val="tx1"/>
                </a:solidFill>
                <a:latin typeface="+mn-lt"/>
              </a:rPr>
              <a:t>Die Unterbaugruppe </a:t>
            </a:r>
            <a:r>
              <a:rPr lang="de-DE" sz="1600" i="1" dirty="0">
                <a:solidFill>
                  <a:schemeClr val="tx1"/>
                </a:solidFill>
                <a:latin typeface="+mn-lt"/>
              </a:rPr>
              <a:t>Antrieb</a:t>
            </a:r>
            <a:r>
              <a:rPr lang="de-DE" sz="1600" dirty="0">
                <a:solidFill>
                  <a:schemeClr val="tx1"/>
                </a:solidFill>
                <a:latin typeface="+mn-lt"/>
              </a:rPr>
              <a:t> besitzt die Kinematik, die unter der Spalte „Übergeordnete </a:t>
            </a:r>
            <a:br>
              <a:rPr lang="de-DE" sz="1600" dirty="0">
                <a:solidFill>
                  <a:schemeClr val="tx1"/>
                </a:solidFill>
                <a:latin typeface="+mn-lt"/>
              </a:rPr>
            </a:br>
            <a:r>
              <a:rPr lang="de-DE" sz="1600" dirty="0">
                <a:solidFill>
                  <a:schemeClr val="tx1"/>
                </a:solidFill>
                <a:latin typeface="+mn-lt"/>
              </a:rPr>
              <a:t>Komponente“ zugeordnet sind</a:t>
            </a:r>
          </a:p>
          <a:p>
            <a:pPr marL="285750" indent="-285750" algn="l">
              <a:spcBef>
                <a:spcPts val="0"/>
              </a:spcBef>
              <a:buFont typeface="Arial" panose="020B0604020202020204" pitchFamily="34" charset="0"/>
              <a:buChar char="•"/>
            </a:pPr>
            <a:r>
              <a:rPr lang="de-DE" sz="1600" dirty="0">
                <a:solidFill>
                  <a:schemeClr val="tx1"/>
                </a:solidFill>
                <a:latin typeface="+mn-lt"/>
              </a:rPr>
              <a:t>Kinematik mit leeren Zellen unter „Übergeordnete Komponente“ gehört der aktiven Baugruppe</a:t>
            </a:r>
          </a:p>
        </p:txBody>
      </p:sp>
    </p:spTree>
    <p:extLst>
      <p:ext uri="{BB962C8B-B14F-4D97-AF65-F5344CB8AC3E}">
        <p14:creationId xmlns:p14="http://schemas.microsoft.com/office/powerpoint/2010/main" val="3718615865"/>
      </p:ext>
    </p:extLst>
  </p:cSld>
  <p:clrMapOvr>
    <a:masterClrMapping/>
  </p:clrMapOvr>
  <p:transition>
    <p:strips dir="ru"/>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Protokoll 18.08.16 – Herr </a:t>
            </a:r>
            <a:r>
              <a:rPr lang="de-DE" dirty="0" err="1"/>
              <a:t>Ehmer</a:t>
            </a:r>
            <a:r>
              <a:rPr lang="de-DE" dirty="0"/>
              <a:t>, Schunk Electronics</a:t>
            </a:r>
          </a:p>
        </p:txBody>
      </p:sp>
      <p:sp>
        <p:nvSpPr>
          <p:cNvPr id="3" name="Inhaltsplatzhalter 2"/>
          <p:cNvSpPr>
            <a:spLocks noGrp="1"/>
          </p:cNvSpPr>
          <p:nvPr>
            <p:ph idx="1"/>
          </p:nvPr>
        </p:nvSpPr>
        <p:spPr/>
        <p:txBody>
          <a:bodyPr/>
          <a:lstStyle/>
          <a:p>
            <a:r>
              <a:rPr lang="de-DE" dirty="0"/>
              <a:t>Herr </a:t>
            </a:r>
            <a:r>
              <a:rPr lang="de-DE" dirty="0" err="1"/>
              <a:t>Ehmer</a:t>
            </a:r>
            <a:r>
              <a:rPr lang="de-DE" dirty="0"/>
              <a:t> hat gemeint, als erste Schritt soll ich Schunk Electronics Solutions anhand der Webseite kennenlernen. Zum Kennenlernen sind vor allem die Produkte, die Prozesse.</a:t>
            </a:r>
          </a:p>
          <a:p>
            <a:r>
              <a:rPr lang="de-DE" dirty="0"/>
              <a:t>Ich soll am 1. September bei Herr </a:t>
            </a:r>
            <a:r>
              <a:rPr lang="de-DE" dirty="0" err="1"/>
              <a:t>Ehmer</a:t>
            </a:r>
            <a:r>
              <a:rPr lang="de-DE" dirty="0"/>
              <a:t> melden, um ihn Terminvorschläge anfangs September zu geben. Grund ist, am August sind die Konstrukteure noch im Urlaub.</a:t>
            </a:r>
          </a:p>
          <a:p>
            <a:r>
              <a:rPr lang="de-DE" dirty="0"/>
              <a:t>In diesem Termin soll ich nach der Standort in St. Georgen fahren, um sich die Prozesse und Produkte kennenlernen. Da wird die Anlagenentstehungsprozess vorgestellt, und aus diesem Termin sollte ich die Prozesse bzw. Produkte anschauen, analysieren, und daraus die Anforderungen und Spezifikationen über das Modell ableiten</a:t>
            </a:r>
          </a:p>
          <a:p>
            <a:r>
              <a:rPr lang="de-DE" dirty="0"/>
              <a:t>In diesem Zusammenhang soll ich am 23.08. Jörg fragen, was ich dort genau angucken, und was ich unbedingt beachten und merken soll</a:t>
            </a:r>
          </a:p>
          <a:p>
            <a:r>
              <a:rPr lang="de-DE" dirty="0"/>
              <a:t>Herr </a:t>
            </a:r>
            <a:r>
              <a:rPr lang="de-DE" dirty="0" err="1"/>
              <a:t>Ehmer</a:t>
            </a:r>
            <a:r>
              <a:rPr lang="de-DE" dirty="0"/>
              <a:t> hat den Projektplan auch von Herr Zuber bekommen</a:t>
            </a:r>
          </a:p>
          <a:p>
            <a:r>
              <a:rPr lang="de-DE" dirty="0"/>
              <a:t>Es wurde über die </a:t>
            </a:r>
            <a:r>
              <a:rPr lang="de-DE" dirty="0" err="1"/>
              <a:t>Deliveries</a:t>
            </a:r>
            <a:r>
              <a:rPr lang="de-DE" dirty="0"/>
              <a:t> auf die Quartalbalken gesprochen. Ich habe das Gefühl, man soll möglichst vorm Ende des dritten Quartals mit dem Thema Abgrenzung der Anwendungsfälle abschließen.</a:t>
            </a:r>
          </a:p>
        </p:txBody>
      </p:sp>
      <p:sp>
        <p:nvSpPr>
          <p:cNvPr id="4" name="Foliennummernplatzhalter 3"/>
          <p:cNvSpPr>
            <a:spLocks noGrp="1"/>
          </p:cNvSpPr>
          <p:nvPr>
            <p:ph type="sldNum" sz="quarter" idx="10"/>
          </p:nvPr>
        </p:nvSpPr>
        <p:spPr/>
        <p:txBody>
          <a:bodyPr/>
          <a:lstStyle/>
          <a:p>
            <a:pPr>
              <a:defRPr/>
            </a:pPr>
            <a:fld id="{9C627952-6151-4529-9944-8E5B9BE8E15C}" type="slidenum">
              <a:rPr lang="de-DE" smtClean="0">
                <a:solidFill>
                  <a:prstClr val="white"/>
                </a:solidFill>
              </a:rPr>
              <a:pPr>
                <a:defRPr/>
              </a:pPr>
              <a:t>50</a:t>
            </a:fld>
            <a:endParaRPr lang="de-DE">
              <a:solidFill>
                <a:prstClr val="white"/>
              </a:solidFill>
            </a:endParaRPr>
          </a:p>
        </p:txBody>
      </p:sp>
    </p:spTree>
    <p:extLst>
      <p:ext uri="{BB962C8B-B14F-4D97-AF65-F5344CB8AC3E}">
        <p14:creationId xmlns:p14="http://schemas.microsoft.com/office/powerpoint/2010/main" val="1587951105"/>
      </p:ext>
    </p:extLst>
  </p:cSld>
  <p:clrMapOvr>
    <a:masterClrMapping/>
  </p:clrMapOvr>
  <p:transition>
    <p:strips dir="ru"/>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Protokoll 19.08.16 – Viktor Braun</a:t>
            </a:r>
          </a:p>
        </p:txBody>
      </p:sp>
      <p:sp>
        <p:nvSpPr>
          <p:cNvPr id="3" name="Inhaltsplatzhalter 2"/>
          <p:cNvSpPr>
            <a:spLocks noGrp="1"/>
          </p:cNvSpPr>
          <p:nvPr>
            <p:ph idx="1"/>
          </p:nvPr>
        </p:nvSpPr>
        <p:spPr/>
        <p:txBody>
          <a:bodyPr/>
          <a:lstStyle/>
          <a:p>
            <a:r>
              <a:rPr lang="de-DE" dirty="0"/>
              <a:t>Die originale Schunk-Messezelle zeigt ein schlechtes Performance, wenn es simuliert wird. Es liegt daran, dass die Gehäuse des ELPs beim Import fehlerhaft ist. Das Teil beinhaltet tausende Volumenkörper, die das Performance der Berechnung des Starrkörpers beeinträchtigen. </a:t>
            </a:r>
          </a:p>
          <a:p>
            <a:r>
              <a:rPr lang="de-DE" dirty="0"/>
              <a:t>Bei Modellierung soll man immer auf Flächenmodelle beachten. Ein Flächenmodell wird automatisch mit einer sehr niedrigen Masse berechnet. Ein schwereres Volumenmodell wirkt dadurch eine größere Kraft auf das Flächenmodell, die Gelenke geben nach, und dann entsteht eine Verschiebung, die Ungenauigkeit verursacht.</a:t>
            </a:r>
          </a:p>
          <a:p>
            <a:r>
              <a:rPr lang="de-DE" dirty="0"/>
              <a:t>Viktor hat vor der Messe versucht, die tausende Volumenkörper des ELPs zu vereinfachen. Es hat nicht geklappt, und deshalb hat er damals die Gehäuse ausgeblendet. Aktuell liegt das richtig konstruierte Modell vor.</a:t>
            </a:r>
          </a:p>
          <a:p>
            <a:r>
              <a:rPr lang="de-DE" dirty="0"/>
              <a:t>Die Voreinstellung von MCD reicht normal aus. Wenn dann verändert man auch nur die Schrittzeit</a:t>
            </a:r>
          </a:p>
          <a:p>
            <a:r>
              <a:rPr lang="de-DE" dirty="0"/>
              <a:t>Export von Ablaufdiagramm in Excel – nützlich für interdisziplinäre Arbeit</a:t>
            </a:r>
          </a:p>
          <a:p>
            <a:endParaRPr lang="de-DE" dirty="0"/>
          </a:p>
        </p:txBody>
      </p:sp>
      <p:sp>
        <p:nvSpPr>
          <p:cNvPr id="4" name="Foliennummernplatzhalter 3"/>
          <p:cNvSpPr>
            <a:spLocks noGrp="1"/>
          </p:cNvSpPr>
          <p:nvPr>
            <p:ph type="sldNum" sz="quarter" idx="10"/>
          </p:nvPr>
        </p:nvSpPr>
        <p:spPr/>
        <p:txBody>
          <a:bodyPr/>
          <a:lstStyle/>
          <a:p>
            <a:pPr>
              <a:defRPr/>
            </a:pPr>
            <a:fld id="{9C627952-6151-4529-9944-8E5B9BE8E15C}" type="slidenum">
              <a:rPr lang="de-DE" smtClean="0">
                <a:solidFill>
                  <a:prstClr val="white"/>
                </a:solidFill>
              </a:rPr>
              <a:pPr>
                <a:defRPr/>
              </a:pPr>
              <a:t>51</a:t>
            </a:fld>
            <a:endParaRPr lang="de-DE">
              <a:solidFill>
                <a:prstClr val="white"/>
              </a:solidFill>
            </a:endParaRPr>
          </a:p>
        </p:txBody>
      </p:sp>
      <p:pic>
        <p:nvPicPr>
          <p:cNvPr id="5" name="Grafik 4"/>
          <p:cNvPicPr>
            <a:picLocks noChangeAspect="1"/>
          </p:cNvPicPr>
          <p:nvPr/>
        </p:nvPicPr>
        <p:blipFill>
          <a:blip r:embed="rId2"/>
          <a:stretch>
            <a:fillRect/>
          </a:stretch>
        </p:blipFill>
        <p:spPr>
          <a:xfrm>
            <a:off x="1147761" y="5125790"/>
            <a:ext cx="2853787" cy="1148013"/>
          </a:xfrm>
          <a:prstGeom prst="rect">
            <a:avLst/>
          </a:prstGeom>
        </p:spPr>
      </p:pic>
      <p:pic>
        <p:nvPicPr>
          <p:cNvPr id="6" name="Grafik 5"/>
          <p:cNvPicPr>
            <a:picLocks noChangeAspect="1"/>
          </p:cNvPicPr>
          <p:nvPr/>
        </p:nvPicPr>
        <p:blipFill>
          <a:blip r:embed="rId3"/>
          <a:stretch>
            <a:fillRect/>
          </a:stretch>
        </p:blipFill>
        <p:spPr>
          <a:xfrm>
            <a:off x="4324961" y="5149260"/>
            <a:ext cx="2805681" cy="1124544"/>
          </a:xfrm>
          <a:prstGeom prst="rect">
            <a:avLst/>
          </a:prstGeom>
        </p:spPr>
      </p:pic>
    </p:spTree>
    <p:extLst>
      <p:ext uri="{BB962C8B-B14F-4D97-AF65-F5344CB8AC3E}">
        <p14:creationId xmlns:p14="http://schemas.microsoft.com/office/powerpoint/2010/main" val="2305376201"/>
      </p:ext>
    </p:extLst>
  </p:cSld>
  <p:clrMapOvr>
    <a:masterClrMapping/>
  </p:clrMapOvr>
  <p:transition>
    <p:strips dir="ru"/>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Protokoll 19.08.16 – Viktor Braun</a:t>
            </a:r>
          </a:p>
        </p:txBody>
      </p:sp>
      <p:sp>
        <p:nvSpPr>
          <p:cNvPr id="3" name="Inhaltsplatzhalter 2"/>
          <p:cNvSpPr>
            <a:spLocks noGrp="1"/>
          </p:cNvSpPr>
          <p:nvPr>
            <p:ph idx="1"/>
          </p:nvPr>
        </p:nvSpPr>
        <p:spPr/>
        <p:txBody>
          <a:bodyPr/>
          <a:lstStyle/>
          <a:p>
            <a:r>
              <a:rPr lang="de-DE" dirty="0" err="1"/>
              <a:t>Verfahrwegbegrenzung</a:t>
            </a:r>
            <a:r>
              <a:rPr lang="de-DE" dirty="0"/>
              <a:t> erfolgt mittels Signaladapter. Es ist sehr realitätsnah, da das mechatronische System meist Endlagensensoren besitzt, das auch ein Feedback in Form von Signalen gibt. Das wird in MCD als Signal angelegt</a:t>
            </a:r>
          </a:p>
          <a:p>
            <a:r>
              <a:rPr lang="de-DE" dirty="0"/>
              <a:t>Laufzeitparameter dient nur, wenn etwas möglichst nicht vom Benutzer sehen soll</a:t>
            </a:r>
          </a:p>
          <a:p>
            <a:r>
              <a:rPr lang="de-DE" dirty="0"/>
              <a:t>Auswahlmöglichkeiten und </a:t>
            </a:r>
            <a:r>
              <a:rPr lang="de-DE" dirty="0" err="1"/>
              <a:t>Auswahlbereicht</a:t>
            </a:r>
            <a:r>
              <a:rPr lang="de-DE" dirty="0"/>
              <a:t> von Starrkörper:</a:t>
            </a:r>
          </a:p>
        </p:txBody>
      </p:sp>
      <p:sp>
        <p:nvSpPr>
          <p:cNvPr id="4" name="Foliennummernplatzhalter 3"/>
          <p:cNvSpPr>
            <a:spLocks noGrp="1"/>
          </p:cNvSpPr>
          <p:nvPr>
            <p:ph type="sldNum" sz="quarter" idx="10"/>
          </p:nvPr>
        </p:nvSpPr>
        <p:spPr/>
        <p:txBody>
          <a:bodyPr/>
          <a:lstStyle/>
          <a:p>
            <a:pPr>
              <a:defRPr/>
            </a:pPr>
            <a:fld id="{9C627952-6151-4529-9944-8E5B9BE8E15C}" type="slidenum">
              <a:rPr lang="de-DE" smtClean="0">
                <a:solidFill>
                  <a:prstClr val="white"/>
                </a:solidFill>
              </a:rPr>
              <a:pPr>
                <a:defRPr/>
              </a:pPr>
              <a:t>52</a:t>
            </a:fld>
            <a:endParaRPr lang="de-DE">
              <a:solidFill>
                <a:prstClr val="white"/>
              </a:solidFill>
            </a:endParaRPr>
          </a:p>
        </p:txBody>
      </p:sp>
      <p:pic>
        <p:nvPicPr>
          <p:cNvPr id="5" name="Grafik 4"/>
          <p:cNvPicPr>
            <a:picLocks noChangeAspect="1"/>
          </p:cNvPicPr>
          <p:nvPr/>
        </p:nvPicPr>
        <p:blipFill>
          <a:blip r:embed="rId2"/>
          <a:stretch>
            <a:fillRect/>
          </a:stretch>
        </p:blipFill>
        <p:spPr>
          <a:xfrm>
            <a:off x="2452753" y="3026678"/>
            <a:ext cx="4238494" cy="1523464"/>
          </a:xfrm>
          <a:prstGeom prst="rect">
            <a:avLst/>
          </a:prstGeom>
        </p:spPr>
      </p:pic>
      <p:pic>
        <p:nvPicPr>
          <p:cNvPr id="6" name="Grafik 5"/>
          <p:cNvPicPr>
            <a:picLocks noChangeAspect="1"/>
          </p:cNvPicPr>
          <p:nvPr/>
        </p:nvPicPr>
        <p:blipFill>
          <a:blip r:embed="rId3"/>
          <a:stretch>
            <a:fillRect/>
          </a:stretch>
        </p:blipFill>
        <p:spPr>
          <a:xfrm>
            <a:off x="2637856" y="4809902"/>
            <a:ext cx="3737777" cy="1463901"/>
          </a:xfrm>
          <a:prstGeom prst="rect">
            <a:avLst/>
          </a:prstGeom>
        </p:spPr>
      </p:pic>
    </p:spTree>
    <p:extLst>
      <p:ext uri="{BB962C8B-B14F-4D97-AF65-F5344CB8AC3E}">
        <p14:creationId xmlns:p14="http://schemas.microsoft.com/office/powerpoint/2010/main" val="2406526359"/>
      </p:ext>
    </p:extLst>
  </p:cSld>
  <p:clrMapOvr>
    <a:masterClrMapping/>
  </p:clrMapOvr>
  <p:transition>
    <p:strips dir="ru"/>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Protokoll 19.08.16 – Viktor Braun</a:t>
            </a:r>
          </a:p>
        </p:txBody>
      </p:sp>
      <p:sp>
        <p:nvSpPr>
          <p:cNvPr id="3" name="Inhaltsplatzhalter 2"/>
          <p:cNvSpPr>
            <a:spLocks noGrp="1"/>
          </p:cNvSpPr>
          <p:nvPr>
            <p:ph idx="1"/>
          </p:nvPr>
        </p:nvSpPr>
        <p:spPr/>
        <p:txBody>
          <a:bodyPr/>
          <a:lstStyle/>
          <a:p>
            <a:r>
              <a:rPr lang="de-DE" dirty="0" err="1"/>
              <a:t>ProxyObject</a:t>
            </a:r>
            <a:r>
              <a:rPr lang="de-DE" dirty="0"/>
              <a:t> – oder auch Platzhalter-Objekt, ist eine gute Möglichkeit, eine relative Bewegung zwischen 2 Baugruppen zu ermöglichen, um feste Verbindung zu sparen</a:t>
            </a:r>
          </a:p>
          <a:p>
            <a:r>
              <a:rPr lang="de-DE" dirty="0"/>
              <a:t>Feste Verbindung sollten nur immer für Grippen, Greifen, Saugen, Handhabungsaufgaben dienen. Für die Verbindung zwischen zwei Achsen soll man lieber mit Proxy Objekt machen.</a:t>
            </a:r>
          </a:p>
          <a:p>
            <a:r>
              <a:rPr lang="de-DE" dirty="0"/>
              <a:t>Nicht bewegende Teile wird nicht als Starrkörper definiert. Wenn man ein Schubgelenk hat, dessen Gehäuse fest unbeweglich ist und Schlitten sich bewegt, definiert man das Schubgelenk so, dass die Schlitten der Anhang ist, und der Basis leer gelassen, oder mit Proxy-Objekt versehen. Somit werden die Körper schon sozusagen fest geankert. Berechnung von festen Verbindung ist rechenintensiv</a:t>
            </a:r>
          </a:p>
          <a:p>
            <a:r>
              <a:rPr lang="de-DE" dirty="0"/>
              <a:t>Niemals ein Starrkörper mit mehrere Auswähle versehen. </a:t>
            </a:r>
          </a:p>
        </p:txBody>
      </p:sp>
      <p:sp>
        <p:nvSpPr>
          <p:cNvPr id="4" name="Foliennummernplatzhalter 3"/>
          <p:cNvSpPr>
            <a:spLocks noGrp="1"/>
          </p:cNvSpPr>
          <p:nvPr>
            <p:ph type="sldNum" sz="quarter" idx="10"/>
          </p:nvPr>
        </p:nvSpPr>
        <p:spPr/>
        <p:txBody>
          <a:bodyPr/>
          <a:lstStyle/>
          <a:p>
            <a:pPr>
              <a:defRPr/>
            </a:pPr>
            <a:fld id="{9C627952-6151-4529-9944-8E5B9BE8E15C}" type="slidenum">
              <a:rPr lang="de-DE" smtClean="0">
                <a:solidFill>
                  <a:prstClr val="white"/>
                </a:solidFill>
              </a:rPr>
              <a:pPr>
                <a:defRPr/>
              </a:pPr>
              <a:t>53</a:t>
            </a:fld>
            <a:endParaRPr lang="de-DE">
              <a:solidFill>
                <a:prstClr val="white"/>
              </a:solidFill>
            </a:endParaRPr>
          </a:p>
        </p:txBody>
      </p:sp>
      <p:pic>
        <p:nvPicPr>
          <p:cNvPr id="5" name="Grafik 4"/>
          <p:cNvPicPr>
            <a:picLocks noChangeAspect="1"/>
          </p:cNvPicPr>
          <p:nvPr/>
        </p:nvPicPr>
        <p:blipFill>
          <a:blip r:embed="rId2"/>
          <a:stretch>
            <a:fillRect/>
          </a:stretch>
        </p:blipFill>
        <p:spPr>
          <a:xfrm>
            <a:off x="5795966" y="3633569"/>
            <a:ext cx="3219450" cy="1352550"/>
          </a:xfrm>
          <a:prstGeom prst="rect">
            <a:avLst/>
          </a:prstGeom>
        </p:spPr>
      </p:pic>
      <p:sp>
        <p:nvSpPr>
          <p:cNvPr id="6" name="Ellipse 5"/>
          <p:cNvSpPr/>
          <p:nvPr/>
        </p:nvSpPr>
        <p:spPr>
          <a:xfrm>
            <a:off x="6266576" y="4309844"/>
            <a:ext cx="1139115" cy="676275"/>
          </a:xfrm>
          <a:prstGeom prst="ellipse">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endParaRPr lang="de-DE" sz="1100" dirty="0"/>
          </a:p>
        </p:txBody>
      </p:sp>
      <p:cxnSp>
        <p:nvCxnSpPr>
          <p:cNvPr id="8" name="Gerader Verbinder 7"/>
          <p:cNvCxnSpPr/>
          <p:nvPr/>
        </p:nvCxnSpPr>
        <p:spPr bwMode="auto">
          <a:xfrm flipH="1" flipV="1">
            <a:off x="4118994" y="4555222"/>
            <a:ext cx="2105637" cy="92279"/>
          </a:xfrm>
          <a:prstGeom prst="line">
            <a:avLst/>
          </a:prstGeom>
          <a:solidFill>
            <a:srgbClr val="6699FF"/>
          </a:solidFill>
          <a:ln w="12700" cap="flat" cmpd="sng" algn="ctr">
            <a:solidFill>
              <a:schemeClr val="tx1"/>
            </a:solidFill>
            <a:prstDash val="solid"/>
            <a:round/>
            <a:headEnd type="none" w="med" len="med"/>
            <a:tailEnd type="none" w="med" len="med"/>
          </a:ln>
          <a:effectLst/>
        </p:spPr>
      </p:cxnSp>
      <p:sp>
        <p:nvSpPr>
          <p:cNvPr id="9" name="Textfeld 8"/>
          <p:cNvSpPr txBox="1"/>
          <p:nvPr/>
        </p:nvSpPr>
        <p:spPr>
          <a:xfrm>
            <a:off x="1503225" y="4385945"/>
            <a:ext cx="2669320" cy="338554"/>
          </a:xfrm>
          <a:prstGeom prst="rect">
            <a:avLst/>
          </a:prstGeom>
          <a:noFill/>
        </p:spPr>
        <p:txBody>
          <a:bodyPr wrap="none" rtlCol="0">
            <a:spAutoFit/>
          </a:bodyPr>
          <a:lstStyle/>
          <a:p>
            <a:pPr algn="l">
              <a:spcBef>
                <a:spcPts val="0"/>
              </a:spcBef>
            </a:pPr>
            <a:r>
              <a:rPr lang="de-DE" sz="1600" dirty="0">
                <a:solidFill>
                  <a:schemeClr val="tx1"/>
                </a:solidFill>
                <a:latin typeface="+mn-lt"/>
              </a:rPr>
              <a:t>Diese Zahl nicht mehr als 1</a:t>
            </a:r>
          </a:p>
        </p:txBody>
      </p:sp>
    </p:spTree>
    <p:extLst>
      <p:ext uri="{BB962C8B-B14F-4D97-AF65-F5344CB8AC3E}">
        <p14:creationId xmlns:p14="http://schemas.microsoft.com/office/powerpoint/2010/main" val="645584291"/>
      </p:ext>
    </p:extLst>
  </p:cSld>
  <p:clrMapOvr>
    <a:masterClrMapping/>
  </p:clrMapOvr>
  <p:transition>
    <p:strips dir="ru"/>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Protokoll 19.08.16 – Viktor Braun</a:t>
            </a:r>
          </a:p>
        </p:txBody>
      </p:sp>
      <p:sp>
        <p:nvSpPr>
          <p:cNvPr id="3" name="Inhaltsplatzhalter 2"/>
          <p:cNvSpPr>
            <a:spLocks noGrp="1"/>
          </p:cNvSpPr>
          <p:nvPr>
            <p:ph idx="1"/>
          </p:nvPr>
        </p:nvSpPr>
        <p:spPr/>
        <p:txBody>
          <a:bodyPr/>
          <a:lstStyle/>
          <a:p>
            <a:r>
              <a:rPr lang="de-DE" dirty="0"/>
              <a:t>Position des Gelenks als Variable für die Begrenzung</a:t>
            </a:r>
          </a:p>
          <a:p>
            <a:r>
              <a:rPr lang="de-DE" dirty="0"/>
              <a:t>Verkettete Operationen in Gantt-Diagramm</a:t>
            </a:r>
          </a:p>
          <a:p>
            <a:r>
              <a:rPr lang="de-DE" dirty="0"/>
              <a:t>Bedingungsobjekt können auch mit Zeit als Bedingung, indem man die Zeit eintippt</a:t>
            </a:r>
          </a:p>
          <a:p>
            <a:r>
              <a:rPr lang="de-DE" dirty="0"/>
              <a:t>Nach der </a:t>
            </a:r>
            <a:r>
              <a:rPr lang="de-DE" dirty="0" err="1"/>
              <a:t>Kinematisierung</a:t>
            </a:r>
            <a:r>
              <a:rPr lang="de-DE" dirty="0"/>
              <a:t> (Verbesserte) hat Viktor auch Interesse, es anzuschauen</a:t>
            </a:r>
          </a:p>
          <a:p>
            <a:r>
              <a:rPr lang="de-DE" dirty="0"/>
              <a:t>Richtige ELP soll jetzt eingebaut werden</a:t>
            </a:r>
          </a:p>
          <a:p>
            <a:r>
              <a:rPr lang="de-DE" dirty="0"/>
              <a:t>Die Form, Lage und Orientierung des Kollisionssensor kann man so manipulieren, dass es außerhalb des Objekt liegt. Somit kann man ein Laserstrahl oder das Näherungsfeld ein Näherungsschalter realitätsnah simulieren. Zu beachten: wenn das Sensor mitbewegen muss, definiert man auch ein Objekt, das mitbewegend ist.</a:t>
            </a:r>
          </a:p>
          <a:p>
            <a:r>
              <a:rPr lang="de-DE" dirty="0"/>
              <a:t>Um ein Objekt zu greifen, muss man das Attachment in fester Verbindung definieren. Mit starren Körper kann man nur ein spezifischen Objekt greifen. Mit Objekt aus Auslösung kann man dasjenige Objekt greifen, das den Kollisionssensor triggert hat. Somit Objekt unabhängig machen</a:t>
            </a:r>
          </a:p>
          <a:p>
            <a:endParaRPr lang="de-DE" dirty="0"/>
          </a:p>
        </p:txBody>
      </p:sp>
      <p:sp>
        <p:nvSpPr>
          <p:cNvPr id="4" name="Foliennummernplatzhalter 3"/>
          <p:cNvSpPr>
            <a:spLocks noGrp="1"/>
          </p:cNvSpPr>
          <p:nvPr>
            <p:ph type="sldNum" sz="quarter" idx="10"/>
          </p:nvPr>
        </p:nvSpPr>
        <p:spPr/>
        <p:txBody>
          <a:bodyPr/>
          <a:lstStyle/>
          <a:p>
            <a:pPr>
              <a:defRPr/>
            </a:pPr>
            <a:fld id="{9C627952-6151-4529-9944-8E5B9BE8E15C}" type="slidenum">
              <a:rPr lang="de-DE" smtClean="0">
                <a:solidFill>
                  <a:prstClr val="white"/>
                </a:solidFill>
              </a:rPr>
              <a:pPr>
                <a:defRPr/>
              </a:pPr>
              <a:t>54</a:t>
            </a:fld>
            <a:endParaRPr lang="de-DE">
              <a:solidFill>
                <a:prstClr val="white"/>
              </a:solidFill>
            </a:endParaRPr>
          </a:p>
        </p:txBody>
      </p:sp>
    </p:spTree>
    <p:extLst>
      <p:ext uri="{BB962C8B-B14F-4D97-AF65-F5344CB8AC3E}">
        <p14:creationId xmlns:p14="http://schemas.microsoft.com/office/powerpoint/2010/main" val="3595791927"/>
      </p:ext>
    </p:extLst>
  </p:cSld>
  <p:clrMapOvr>
    <a:masterClrMapping/>
  </p:clrMapOvr>
  <p:transition>
    <p:strips dir="ru"/>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Protokoll 19.08.16 – Viktor Braun</a:t>
            </a:r>
          </a:p>
        </p:txBody>
      </p:sp>
      <p:sp>
        <p:nvSpPr>
          <p:cNvPr id="4" name="Foliennummernplatzhalter 3"/>
          <p:cNvSpPr>
            <a:spLocks noGrp="1"/>
          </p:cNvSpPr>
          <p:nvPr>
            <p:ph type="sldNum" sz="quarter" idx="10"/>
          </p:nvPr>
        </p:nvSpPr>
        <p:spPr/>
        <p:txBody>
          <a:bodyPr/>
          <a:lstStyle/>
          <a:p>
            <a:pPr>
              <a:defRPr/>
            </a:pPr>
            <a:fld id="{9C627952-6151-4529-9944-8E5B9BE8E15C}" type="slidenum">
              <a:rPr lang="de-DE" smtClean="0">
                <a:solidFill>
                  <a:prstClr val="white"/>
                </a:solidFill>
              </a:rPr>
              <a:pPr>
                <a:defRPr/>
              </a:pPr>
              <a:t>55</a:t>
            </a:fld>
            <a:endParaRPr lang="de-DE">
              <a:solidFill>
                <a:prstClr val="white"/>
              </a:solidFill>
            </a:endParaRPr>
          </a:p>
        </p:txBody>
      </p:sp>
      <p:pic>
        <p:nvPicPr>
          <p:cNvPr id="5" name="Inhaltsplatzhalter 4"/>
          <p:cNvPicPr>
            <a:picLocks noGrp="1" noChangeAspect="1"/>
          </p:cNvPicPr>
          <p:nvPr>
            <p:ph idx="1"/>
          </p:nvPr>
        </p:nvPicPr>
        <p:blipFill>
          <a:blip r:embed="rId2"/>
          <a:stretch>
            <a:fillRect/>
          </a:stretch>
        </p:blipFill>
        <p:spPr>
          <a:xfrm>
            <a:off x="457200" y="1635168"/>
            <a:ext cx="8229600" cy="4456027"/>
          </a:xfrm>
          <a:prstGeom prst="rect">
            <a:avLst/>
          </a:prstGeom>
        </p:spPr>
      </p:pic>
    </p:spTree>
    <p:extLst>
      <p:ext uri="{BB962C8B-B14F-4D97-AF65-F5344CB8AC3E}">
        <p14:creationId xmlns:p14="http://schemas.microsoft.com/office/powerpoint/2010/main" val="3720413822"/>
      </p:ext>
    </p:extLst>
  </p:cSld>
  <p:clrMapOvr>
    <a:masterClrMapping/>
  </p:clrMapOvr>
  <p:transition>
    <p:strips dir="ru"/>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Protokoll 19.08.16 – Viktor Braun</a:t>
            </a:r>
          </a:p>
        </p:txBody>
      </p:sp>
      <p:sp>
        <p:nvSpPr>
          <p:cNvPr id="3" name="Inhaltsplatzhalter 2"/>
          <p:cNvSpPr>
            <a:spLocks noGrp="1"/>
          </p:cNvSpPr>
          <p:nvPr>
            <p:ph idx="1"/>
          </p:nvPr>
        </p:nvSpPr>
        <p:spPr/>
        <p:txBody>
          <a:bodyPr/>
          <a:lstStyle/>
          <a:p>
            <a:r>
              <a:rPr lang="de-DE" dirty="0"/>
              <a:t>Ich soll NX 10.0.3.5 herunterladen aus GTAC. (den Patch) hat weniger Bugs</a:t>
            </a:r>
          </a:p>
          <a:p>
            <a:r>
              <a:rPr lang="de-DE" dirty="0"/>
              <a:t>Oder NX11</a:t>
            </a:r>
          </a:p>
          <a:p>
            <a:r>
              <a:rPr lang="de-DE" dirty="0"/>
              <a:t>Für die Programmierung der Abläufe- Viktor hat mit einem Signal, „Modul“ gearbeitet, um die Vorgänge zu entkoppeln. Ich habe mit Zustand als Variable. Beide sollten okay sein</a:t>
            </a:r>
          </a:p>
          <a:p>
            <a:r>
              <a:rPr lang="de-DE" dirty="0"/>
              <a:t>Die Starrkörper werden mit den Teilen verbunden mit einer Art von ID. Wenn man ein Körper ersetzt, wählt man die Beziehung beizubehalten, und durch eine Assistent kann man die ID sozusagen übertragen um die Kinematik zu übertragen</a:t>
            </a:r>
          </a:p>
          <a:p>
            <a:r>
              <a:rPr lang="de-DE" dirty="0"/>
              <a:t>Ich werde noch genauer in dem </a:t>
            </a:r>
            <a:r>
              <a:rPr lang="de-DE" dirty="0" err="1"/>
              <a:t>Use</a:t>
            </a:r>
            <a:r>
              <a:rPr lang="de-DE" dirty="0"/>
              <a:t>-Case von Viktor anschauen um was davon zu lernen. Ggf. noch ein </a:t>
            </a:r>
            <a:r>
              <a:rPr lang="de-DE" dirty="0" err="1"/>
              <a:t>Use</a:t>
            </a:r>
            <a:r>
              <a:rPr lang="de-DE" dirty="0"/>
              <a:t>-Case von Linear Antrieben</a:t>
            </a:r>
          </a:p>
          <a:p>
            <a:endParaRPr lang="de-DE" dirty="0"/>
          </a:p>
          <a:p>
            <a:endParaRPr lang="de-DE" dirty="0"/>
          </a:p>
        </p:txBody>
      </p:sp>
      <p:sp>
        <p:nvSpPr>
          <p:cNvPr id="4" name="Foliennummernplatzhalter 3"/>
          <p:cNvSpPr>
            <a:spLocks noGrp="1"/>
          </p:cNvSpPr>
          <p:nvPr>
            <p:ph type="sldNum" sz="quarter" idx="10"/>
          </p:nvPr>
        </p:nvSpPr>
        <p:spPr/>
        <p:txBody>
          <a:bodyPr/>
          <a:lstStyle/>
          <a:p>
            <a:pPr>
              <a:defRPr/>
            </a:pPr>
            <a:fld id="{9C627952-6151-4529-9944-8E5B9BE8E15C}" type="slidenum">
              <a:rPr lang="de-DE" smtClean="0">
                <a:solidFill>
                  <a:prstClr val="white"/>
                </a:solidFill>
              </a:rPr>
              <a:pPr>
                <a:defRPr/>
              </a:pPr>
              <a:t>56</a:t>
            </a:fld>
            <a:endParaRPr lang="de-DE">
              <a:solidFill>
                <a:prstClr val="white"/>
              </a:solidFill>
            </a:endParaRPr>
          </a:p>
        </p:txBody>
      </p:sp>
    </p:spTree>
    <p:extLst>
      <p:ext uri="{BB962C8B-B14F-4D97-AF65-F5344CB8AC3E}">
        <p14:creationId xmlns:p14="http://schemas.microsoft.com/office/powerpoint/2010/main" val="1018026630"/>
      </p:ext>
    </p:extLst>
  </p:cSld>
  <p:clrMapOvr>
    <a:masterClrMapping/>
  </p:clrMapOvr>
  <p:transition>
    <p:strips dir="ru"/>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Protokoll mit Jörg – 23.08.2016</a:t>
            </a:r>
          </a:p>
        </p:txBody>
      </p:sp>
      <p:sp>
        <p:nvSpPr>
          <p:cNvPr id="3" name="Inhaltsplatzhalter 2"/>
          <p:cNvSpPr>
            <a:spLocks noGrp="1"/>
          </p:cNvSpPr>
          <p:nvPr>
            <p:ph idx="1"/>
          </p:nvPr>
        </p:nvSpPr>
        <p:spPr/>
        <p:txBody>
          <a:bodyPr/>
          <a:lstStyle/>
          <a:p>
            <a:r>
              <a:rPr lang="de-DE" dirty="0"/>
              <a:t>Jörg wurde auf den neuesten Stand gebracht. </a:t>
            </a:r>
          </a:p>
          <a:p>
            <a:r>
              <a:rPr lang="de-DE" dirty="0"/>
              <a:t>Beim Besuch der Standort in St. Georgen will Jörg auch mitkommen. Daher schreibe ich vor 1. Sep noch eine Email, um ihn über mögliche Termine zu fragen</a:t>
            </a:r>
          </a:p>
          <a:p>
            <a:r>
              <a:rPr lang="de-DE" dirty="0"/>
              <a:t>Bei der Analyse der Anlagenentstehungsprozess soll ich auf die sog. Gates im Prozess genauer anschauen. Beim Gates werden Termine festgelegt. Vor und Nach den Terminen sind versch. Phasen wie z.B. eine Angebotsphase. In verschiedener Phase gibt‘s also versch. Modelle, die auch unterschiedliche Granularität besitzt. Für dies soll ich Gedanke und Konzepte erstellen</a:t>
            </a:r>
          </a:p>
          <a:p>
            <a:r>
              <a:rPr lang="de-DE" dirty="0"/>
              <a:t>Ich soll Jörg am Ende September noch eine Erinnerungsemail bezüglich der Verlängerung des Vertrags schreiben</a:t>
            </a:r>
          </a:p>
          <a:p>
            <a:r>
              <a:rPr lang="de-DE" dirty="0"/>
              <a:t>Beim Besuch in St. Georgen sind folgende Sachen </a:t>
            </a:r>
            <a:r>
              <a:rPr lang="de-DE" dirty="0" err="1"/>
              <a:t>bsp.</a:t>
            </a:r>
            <a:r>
              <a:rPr lang="de-DE" dirty="0"/>
              <a:t> zu beachten:</a:t>
            </a:r>
          </a:p>
          <a:p>
            <a:pPr lvl="1"/>
            <a:r>
              <a:rPr lang="de-DE" dirty="0"/>
              <a:t>Schaltplan-Software</a:t>
            </a:r>
          </a:p>
          <a:p>
            <a:pPr lvl="1"/>
            <a:r>
              <a:rPr lang="de-DE" dirty="0"/>
              <a:t>Konstruktionsprogramm</a:t>
            </a:r>
          </a:p>
          <a:p>
            <a:pPr lvl="1"/>
            <a:r>
              <a:rPr lang="de-DE" dirty="0"/>
              <a:t>Anlagekonzept</a:t>
            </a:r>
          </a:p>
          <a:p>
            <a:pPr lvl="1"/>
            <a:r>
              <a:rPr lang="de-DE" dirty="0"/>
              <a:t>Tier-Portal</a:t>
            </a:r>
          </a:p>
          <a:p>
            <a:r>
              <a:rPr lang="de-DE" dirty="0"/>
              <a:t>Beim Interview in St. Georgen sollen wir erstmal MCD kurz vorstellen, und zeigen, was wir bis jetzt bereits schon können</a:t>
            </a:r>
          </a:p>
        </p:txBody>
      </p:sp>
      <p:sp>
        <p:nvSpPr>
          <p:cNvPr id="4" name="Foliennummernplatzhalter 3"/>
          <p:cNvSpPr>
            <a:spLocks noGrp="1"/>
          </p:cNvSpPr>
          <p:nvPr>
            <p:ph type="sldNum" sz="quarter" idx="10"/>
          </p:nvPr>
        </p:nvSpPr>
        <p:spPr/>
        <p:txBody>
          <a:bodyPr/>
          <a:lstStyle/>
          <a:p>
            <a:pPr>
              <a:defRPr/>
            </a:pPr>
            <a:fld id="{9C627952-6151-4529-9944-8E5B9BE8E15C}" type="slidenum">
              <a:rPr lang="de-DE" smtClean="0">
                <a:solidFill>
                  <a:prstClr val="white"/>
                </a:solidFill>
              </a:rPr>
              <a:pPr>
                <a:defRPr/>
              </a:pPr>
              <a:t>57</a:t>
            </a:fld>
            <a:endParaRPr lang="de-DE">
              <a:solidFill>
                <a:prstClr val="white"/>
              </a:solidFill>
            </a:endParaRPr>
          </a:p>
        </p:txBody>
      </p:sp>
    </p:spTree>
    <p:extLst>
      <p:ext uri="{BB962C8B-B14F-4D97-AF65-F5344CB8AC3E}">
        <p14:creationId xmlns:p14="http://schemas.microsoft.com/office/powerpoint/2010/main" val="2079122799"/>
      </p:ext>
    </p:extLst>
  </p:cSld>
  <p:clrMapOvr>
    <a:masterClrMapping/>
  </p:clrMapOvr>
  <p:transition>
    <p:strips dir="ru"/>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Protokoll mit Jörg – 23.08.2016</a:t>
            </a:r>
          </a:p>
        </p:txBody>
      </p:sp>
      <p:sp>
        <p:nvSpPr>
          <p:cNvPr id="3" name="Inhaltsplatzhalter 2"/>
          <p:cNvSpPr>
            <a:spLocks noGrp="1"/>
          </p:cNvSpPr>
          <p:nvPr>
            <p:ph idx="1"/>
          </p:nvPr>
        </p:nvSpPr>
        <p:spPr/>
        <p:txBody>
          <a:bodyPr/>
          <a:lstStyle/>
          <a:p>
            <a:r>
              <a:rPr lang="de-DE" dirty="0"/>
              <a:t>Zum Thema Bibliothek, müssen wir erstmal noch keine technische Umsetzung realisieren, sondern nur Konzepte, die in Form von Folien geliefert werden</a:t>
            </a:r>
          </a:p>
          <a:p>
            <a:r>
              <a:rPr lang="de-DE" dirty="0"/>
              <a:t>Die Konzepte basiert auf das Gedanke von Rollenwechsel. Spricht, es gibt erstmal 3 Rollen:</a:t>
            </a:r>
          </a:p>
          <a:p>
            <a:pPr lvl="1"/>
            <a:r>
              <a:rPr lang="de-DE" dirty="0"/>
              <a:t>Ich, als Kunde, der ein simulationsfähiges Modell von Schunk direkt bekommen hat, um z.B. eine </a:t>
            </a:r>
            <a:r>
              <a:rPr lang="de-DE" dirty="0" err="1"/>
              <a:t>virt</a:t>
            </a:r>
            <a:r>
              <a:rPr lang="de-DE" dirty="0"/>
              <a:t>. Inbetriebnahme durchzuführen</a:t>
            </a:r>
          </a:p>
          <a:p>
            <a:pPr lvl="1"/>
            <a:r>
              <a:rPr lang="de-DE" dirty="0"/>
              <a:t>Schunk intern, als Konstrukteur, der ein Modell aus PLM-Software (</a:t>
            </a:r>
            <a:r>
              <a:rPr lang="de-DE" dirty="0" err="1"/>
              <a:t>bsp.</a:t>
            </a:r>
            <a:r>
              <a:rPr lang="de-DE" dirty="0"/>
              <a:t> Teamcenter) zugreift, um es zu bearbeiten</a:t>
            </a:r>
          </a:p>
          <a:p>
            <a:pPr lvl="1"/>
            <a:r>
              <a:rPr lang="de-DE" dirty="0"/>
              <a:t>Ich, als Kunde, der eine simulationsfähige Datei aus dem Schunk-Webseite herunterlädt</a:t>
            </a:r>
          </a:p>
          <a:p>
            <a:endParaRPr lang="de-DE" dirty="0"/>
          </a:p>
        </p:txBody>
      </p:sp>
      <p:sp>
        <p:nvSpPr>
          <p:cNvPr id="4" name="Foliennummernplatzhalter 3"/>
          <p:cNvSpPr>
            <a:spLocks noGrp="1"/>
          </p:cNvSpPr>
          <p:nvPr>
            <p:ph type="sldNum" sz="quarter" idx="10"/>
          </p:nvPr>
        </p:nvSpPr>
        <p:spPr/>
        <p:txBody>
          <a:bodyPr/>
          <a:lstStyle/>
          <a:p>
            <a:pPr>
              <a:defRPr/>
            </a:pPr>
            <a:fld id="{9C627952-6151-4529-9944-8E5B9BE8E15C}" type="slidenum">
              <a:rPr lang="de-DE" smtClean="0">
                <a:solidFill>
                  <a:prstClr val="white"/>
                </a:solidFill>
              </a:rPr>
              <a:pPr>
                <a:defRPr/>
              </a:pPr>
              <a:t>58</a:t>
            </a:fld>
            <a:endParaRPr lang="de-DE">
              <a:solidFill>
                <a:prstClr val="white"/>
              </a:solidFill>
            </a:endParaRPr>
          </a:p>
        </p:txBody>
      </p:sp>
    </p:spTree>
    <p:extLst>
      <p:ext uri="{BB962C8B-B14F-4D97-AF65-F5344CB8AC3E}">
        <p14:creationId xmlns:p14="http://schemas.microsoft.com/office/powerpoint/2010/main" val="3398178881"/>
      </p:ext>
    </p:extLst>
  </p:cSld>
  <p:clrMapOvr>
    <a:masterClrMapping/>
  </p:clrMapOvr>
  <p:transition>
    <p:strips dir="ru"/>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Protokoll 29.08.16 – Viktor Braun</a:t>
            </a:r>
          </a:p>
        </p:txBody>
      </p:sp>
      <p:sp>
        <p:nvSpPr>
          <p:cNvPr id="3" name="Inhaltsplatzhalter 2"/>
          <p:cNvSpPr>
            <a:spLocks noGrp="1"/>
          </p:cNvSpPr>
          <p:nvPr>
            <p:ph idx="1"/>
          </p:nvPr>
        </p:nvSpPr>
        <p:spPr/>
        <p:txBody>
          <a:bodyPr/>
          <a:lstStyle/>
          <a:p>
            <a:r>
              <a:rPr lang="de-DE" dirty="0"/>
              <a:t>Kontinuierlich langsamer Animation liegt am Ablaufdiagramm – wird gelöst, indem der Ablaufoperationsleiste deaktiviert wird</a:t>
            </a:r>
          </a:p>
          <a:p>
            <a:r>
              <a:rPr lang="de-DE" dirty="0"/>
              <a:t>Animation sollte nicht immer langsamer wird, sondern muss kontinuierlich stabil bleiben</a:t>
            </a:r>
          </a:p>
          <a:p>
            <a:r>
              <a:rPr lang="de-DE" dirty="0"/>
              <a:t>Proxy-Objekt dient für den modularen Aufbau vom System</a:t>
            </a:r>
          </a:p>
          <a:p>
            <a:r>
              <a:rPr lang="de-DE" dirty="0"/>
              <a:t>In Proxy-Objekt kann man auch Parameter anlegen, die zur Steuerung des Systems dienen</a:t>
            </a:r>
          </a:p>
          <a:p>
            <a:r>
              <a:rPr lang="de-DE" dirty="0"/>
              <a:t>Eine verkettete Operation kann nur neu gestartet werden, wenn der komplette Ablauf durchgelaufen ist. Momentan hat man nur eine UND-Verkettung, und keine OR-Verkettung</a:t>
            </a:r>
          </a:p>
          <a:p>
            <a:r>
              <a:rPr lang="de-DE" dirty="0"/>
              <a:t>Deshalb: Ein verketteter Ablauf mit anderer Auslösebedingung soll dann kopiert und neu hinzugefügt werden</a:t>
            </a:r>
          </a:p>
          <a:p>
            <a:r>
              <a:rPr lang="de-DE" dirty="0"/>
              <a:t>In der Messe wurde MCD kontinuierlich laufen gelassen</a:t>
            </a:r>
          </a:p>
          <a:p>
            <a:r>
              <a:rPr lang="de-DE" dirty="0"/>
              <a:t>Entkopplung vom Operationen erfolgt durch ein Start-Ende Operation, mit einer booleschen Variable, die beim Starten deaktiviert wird, und am Ende wieder aktiviert wird. Sehr nützliche Vorgehensweise</a:t>
            </a:r>
          </a:p>
        </p:txBody>
      </p:sp>
      <p:sp>
        <p:nvSpPr>
          <p:cNvPr id="4" name="Foliennummernplatzhalter 3"/>
          <p:cNvSpPr>
            <a:spLocks noGrp="1"/>
          </p:cNvSpPr>
          <p:nvPr>
            <p:ph type="sldNum" sz="quarter" idx="10"/>
          </p:nvPr>
        </p:nvSpPr>
        <p:spPr/>
        <p:txBody>
          <a:bodyPr/>
          <a:lstStyle/>
          <a:p>
            <a:pPr>
              <a:defRPr/>
            </a:pPr>
            <a:fld id="{9C627952-6151-4529-9944-8E5B9BE8E15C}" type="slidenum">
              <a:rPr lang="de-DE" smtClean="0">
                <a:solidFill>
                  <a:prstClr val="white"/>
                </a:solidFill>
              </a:rPr>
              <a:pPr>
                <a:defRPr/>
              </a:pPr>
              <a:t>59</a:t>
            </a:fld>
            <a:endParaRPr lang="de-DE">
              <a:solidFill>
                <a:prstClr val="white"/>
              </a:solidFill>
            </a:endParaRPr>
          </a:p>
        </p:txBody>
      </p:sp>
    </p:spTree>
    <p:extLst>
      <p:ext uri="{BB962C8B-B14F-4D97-AF65-F5344CB8AC3E}">
        <p14:creationId xmlns:p14="http://schemas.microsoft.com/office/powerpoint/2010/main" val="1815333595"/>
      </p:ext>
    </p:extLst>
  </p:cSld>
  <p:clrMapOvr>
    <a:masterClrMapping/>
  </p:clrMapOvr>
  <p:transition>
    <p:strips dir="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Testfälle Ergebnisse</a:t>
            </a:r>
          </a:p>
        </p:txBody>
      </p:sp>
      <p:sp>
        <p:nvSpPr>
          <p:cNvPr id="5" name="Textfeld 4"/>
          <p:cNvSpPr txBox="1"/>
          <p:nvPr/>
        </p:nvSpPr>
        <p:spPr>
          <a:xfrm>
            <a:off x="241303" y="1258432"/>
            <a:ext cx="8757462" cy="338554"/>
          </a:xfrm>
          <a:prstGeom prst="rect">
            <a:avLst/>
          </a:prstGeom>
          <a:noFill/>
        </p:spPr>
        <p:txBody>
          <a:bodyPr wrap="none" rtlCol="0">
            <a:spAutoFit/>
          </a:bodyPr>
          <a:lstStyle/>
          <a:p>
            <a:pPr algn="l">
              <a:spcBef>
                <a:spcPts val="0"/>
              </a:spcBef>
            </a:pPr>
            <a:r>
              <a:rPr lang="de-DE" sz="1600" b="1" dirty="0">
                <a:solidFill>
                  <a:schemeClr val="tx1"/>
                </a:solidFill>
                <a:latin typeface="+mn-lt"/>
              </a:rPr>
              <a:t>Fort. Testfall 1: Teile in Baugruppe ersetzen (mit der Funktion „Komponenten ersetzen“)</a:t>
            </a:r>
          </a:p>
        </p:txBody>
      </p:sp>
      <p:sp>
        <p:nvSpPr>
          <p:cNvPr id="6" name="Rechteck 5"/>
          <p:cNvSpPr/>
          <p:nvPr/>
        </p:nvSpPr>
        <p:spPr>
          <a:xfrm>
            <a:off x="787651" y="2811824"/>
            <a:ext cx="688063" cy="425512"/>
          </a:xfrm>
          <a:prstGeom prst="rect">
            <a:avLst/>
          </a:prstGeom>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r>
              <a:rPr lang="de-DE" sz="1600" dirty="0"/>
              <a:t>BG 1</a:t>
            </a:r>
          </a:p>
        </p:txBody>
      </p:sp>
      <p:sp>
        <p:nvSpPr>
          <p:cNvPr id="7" name="Rechteck 6"/>
          <p:cNvSpPr/>
          <p:nvPr/>
        </p:nvSpPr>
        <p:spPr>
          <a:xfrm>
            <a:off x="1724340" y="4108326"/>
            <a:ext cx="724277" cy="407131"/>
          </a:xfrm>
          <a:prstGeom prst="rect">
            <a:avLst/>
          </a:prstGeom>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r>
              <a:rPr lang="de-DE" sz="1600" dirty="0"/>
              <a:t>Teil A</a:t>
            </a:r>
          </a:p>
        </p:txBody>
      </p:sp>
      <p:sp>
        <p:nvSpPr>
          <p:cNvPr id="8" name="Rechteck 7"/>
          <p:cNvSpPr/>
          <p:nvPr/>
        </p:nvSpPr>
        <p:spPr>
          <a:xfrm>
            <a:off x="1724340" y="5321307"/>
            <a:ext cx="724277" cy="407131"/>
          </a:xfrm>
          <a:prstGeom prst="rect">
            <a:avLst/>
          </a:prstGeom>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r>
              <a:rPr lang="de-DE" sz="1600" dirty="0"/>
              <a:t>Teil B</a:t>
            </a:r>
          </a:p>
        </p:txBody>
      </p:sp>
      <p:sp>
        <p:nvSpPr>
          <p:cNvPr id="9" name="Textfeld 8"/>
          <p:cNvSpPr txBox="1"/>
          <p:nvPr/>
        </p:nvSpPr>
        <p:spPr>
          <a:xfrm>
            <a:off x="2872020" y="4142614"/>
            <a:ext cx="699230" cy="338554"/>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lgn="l">
              <a:spcBef>
                <a:spcPts val="0"/>
              </a:spcBef>
            </a:pPr>
            <a:r>
              <a:rPr lang="de-DE" sz="1600" dirty="0">
                <a:solidFill>
                  <a:schemeClr val="tx1"/>
                </a:solidFill>
                <a:latin typeface="+mn-lt"/>
              </a:rPr>
              <a:t>(ID 1)</a:t>
            </a:r>
          </a:p>
        </p:txBody>
      </p:sp>
      <p:sp>
        <p:nvSpPr>
          <p:cNvPr id="10" name="Textfeld 9"/>
          <p:cNvSpPr txBox="1"/>
          <p:nvPr/>
        </p:nvSpPr>
        <p:spPr>
          <a:xfrm>
            <a:off x="2872020" y="5355596"/>
            <a:ext cx="699230" cy="338554"/>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lgn="l">
              <a:spcBef>
                <a:spcPts val="0"/>
              </a:spcBef>
            </a:pPr>
            <a:r>
              <a:rPr lang="de-DE" sz="1600" dirty="0">
                <a:solidFill>
                  <a:schemeClr val="tx1"/>
                </a:solidFill>
                <a:latin typeface="+mn-lt"/>
              </a:rPr>
              <a:t>(ID 2)</a:t>
            </a:r>
          </a:p>
        </p:txBody>
      </p:sp>
      <p:sp>
        <p:nvSpPr>
          <p:cNvPr id="11" name="Rechteck 10"/>
          <p:cNvSpPr/>
          <p:nvPr/>
        </p:nvSpPr>
        <p:spPr>
          <a:xfrm>
            <a:off x="4293851" y="4108326"/>
            <a:ext cx="642796" cy="407131"/>
          </a:xfrm>
          <a:prstGeom prst="rect">
            <a:avLst/>
          </a:prstGeom>
          <a:ln/>
        </p:spPr>
        <p:style>
          <a:lnRef idx="2">
            <a:schemeClr val="accent3"/>
          </a:lnRef>
          <a:fillRef idx="1">
            <a:schemeClr val="lt1"/>
          </a:fillRef>
          <a:effectRef idx="0">
            <a:schemeClr val="accent3"/>
          </a:effectRef>
          <a:fontRef idx="minor">
            <a:schemeClr val="dk1"/>
          </a:fontRef>
        </p:style>
        <p:txBody>
          <a:bodyPr wrap="none" rtlCol="0" anchor="ctr">
            <a:noAutofit/>
          </a:bodyPr>
          <a:lstStyle/>
          <a:p>
            <a:pPr algn="l"/>
            <a:r>
              <a:rPr lang="de-DE" sz="1600" dirty="0"/>
              <a:t>SK 1</a:t>
            </a:r>
          </a:p>
        </p:txBody>
      </p:sp>
      <p:sp>
        <p:nvSpPr>
          <p:cNvPr id="12" name="Rechteck 11"/>
          <p:cNvSpPr/>
          <p:nvPr/>
        </p:nvSpPr>
        <p:spPr>
          <a:xfrm>
            <a:off x="4302473" y="5321307"/>
            <a:ext cx="642796" cy="407131"/>
          </a:xfrm>
          <a:prstGeom prst="rect">
            <a:avLst/>
          </a:prstGeom>
          <a:ln/>
        </p:spPr>
        <p:style>
          <a:lnRef idx="2">
            <a:schemeClr val="accent3"/>
          </a:lnRef>
          <a:fillRef idx="1">
            <a:schemeClr val="lt1"/>
          </a:fillRef>
          <a:effectRef idx="0">
            <a:schemeClr val="accent3"/>
          </a:effectRef>
          <a:fontRef idx="minor">
            <a:schemeClr val="dk1"/>
          </a:fontRef>
        </p:style>
        <p:txBody>
          <a:bodyPr wrap="none" rtlCol="0" anchor="ctr">
            <a:noAutofit/>
          </a:bodyPr>
          <a:lstStyle/>
          <a:p>
            <a:pPr algn="l"/>
            <a:r>
              <a:rPr lang="de-DE" sz="1600" dirty="0"/>
              <a:t>SK 2</a:t>
            </a:r>
          </a:p>
        </p:txBody>
      </p:sp>
      <p:sp>
        <p:nvSpPr>
          <p:cNvPr id="13" name="Rechteck 12"/>
          <p:cNvSpPr/>
          <p:nvPr/>
        </p:nvSpPr>
        <p:spPr>
          <a:xfrm>
            <a:off x="2448617" y="2276201"/>
            <a:ext cx="724277" cy="407131"/>
          </a:xfrm>
          <a:prstGeom prst="rect">
            <a:avLst/>
          </a:prstGeom>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r>
              <a:rPr lang="de-DE" sz="1600" dirty="0"/>
              <a:t>Teil C</a:t>
            </a:r>
          </a:p>
        </p:txBody>
      </p:sp>
      <p:sp>
        <p:nvSpPr>
          <p:cNvPr id="14" name="Rechteck 13"/>
          <p:cNvSpPr/>
          <p:nvPr/>
        </p:nvSpPr>
        <p:spPr>
          <a:xfrm>
            <a:off x="3908430" y="2042071"/>
            <a:ext cx="673705" cy="408094"/>
          </a:xfrm>
          <a:prstGeom prst="rect">
            <a:avLst/>
          </a:prstGeom>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r>
              <a:rPr lang="de-DE" sz="1600" dirty="0"/>
              <a:t>BG 2</a:t>
            </a:r>
          </a:p>
        </p:txBody>
      </p:sp>
      <p:cxnSp>
        <p:nvCxnSpPr>
          <p:cNvPr id="16" name="Gewinkelter Verbinder 15"/>
          <p:cNvCxnSpPr>
            <a:stCxn id="6" idx="2"/>
            <a:endCxn id="7" idx="1"/>
          </p:cNvCxnSpPr>
          <p:nvPr/>
        </p:nvCxnSpPr>
        <p:spPr bwMode="auto">
          <a:xfrm rot="16200000" flipH="1">
            <a:off x="890733" y="3478285"/>
            <a:ext cx="1074556" cy="592657"/>
          </a:xfrm>
          <a:prstGeom prst="bentConnector2">
            <a:avLst/>
          </a:prstGeom>
          <a:solidFill>
            <a:srgbClr val="6699FF"/>
          </a:solidFill>
          <a:ln w="12700" cap="flat" cmpd="sng" algn="ctr">
            <a:solidFill>
              <a:schemeClr val="tx1"/>
            </a:solidFill>
            <a:prstDash val="solid"/>
            <a:round/>
            <a:headEnd type="none" w="med" len="med"/>
            <a:tailEnd type="none" w="med" len="med"/>
          </a:ln>
          <a:effectLst/>
        </p:spPr>
      </p:cxnSp>
      <p:cxnSp>
        <p:nvCxnSpPr>
          <p:cNvPr id="17" name="Gewinkelter Verbinder 16"/>
          <p:cNvCxnSpPr>
            <a:stCxn id="6" idx="2"/>
            <a:endCxn id="8" idx="1"/>
          </p:cNvCxnSpPr>
          <p:nvPr/>
        </p:nvCxnSpPr>
        <p:spPr bwMode="auto">
          <a:xfrm rot="16200000" flipH="1">
            <a:off x="284243" y="4084775"/>
            <a:ext cx="2287537" cy="592657"/>
          </a:xfrm>
          <a:prstGeom prst="bentConnector2">
            <a:avLst/>
          </a:prstGeom>
          <a:solidFill>
            <a:srgbClr val="6699FF"/>
          </a:solidFill>
          <a:ln w="12700" cap="flat" cmpd="sng" algn="ctr">
            <a:solidFill>
              <a:schemeClr val="tx1"/>
            </a:solidFill>
            <a:prstDash val="solid"/>
            <a:round/>
            <a:headEnd type="none" w="med" len="med"/>
            <a:tailEnd type="none" w="med" len="med"/>
          </a:ln>
          <a:effectLst/>
        </p:spPr>
      </p:cxnSp>
      <p:cxnSp>
        <p:nvCxnSpPr>
          <p:cNvPr id="21" name="Gerader Verbinder 20"/>
          <p:cNvCxnSpPr>
            <a:stCxn id="7" idx="3"/>
            <a:endCxn id="9" idx="1"/>
          </p:cNvCxnSpPr>
          <p:nvPr/>
        </p:nvCxnSpPr>
        <p:spPr bwMode="auto">
          <a:xfrm flipV="1">
            <a:off x="2448617" y="4311891"/>
            <a:ext cx="423403" cy="1"/>
          </a:xfrm>
          <a:prstGeom prst="line">
            <a:avLst/>
          </a:prstGeom>
          <a:solidFill>
            <a:srgbClr val="6699FF"/>
          </a:solidFill>
          <a:ln w="12700" cap="flat" cmpd="sng" algn="ctr">
            <a:solidFill>
              <a:srgbClr val="FF0000"/>
            </a:solidFill>
            <a:prstDash val="dash"/>
            <a:round/>
            <a:headEnd type="none" w="med" len="med"/>
            <a:tailEnd type="none" w="med" len="med"/>
          </a:ln>
          <a:effectLst/>
        </p:spPr>
      </p:cxnSp>
      <p:cxnSp>
        <p:nvCxnSpPr>
          <p:cNvPr id="22" name="Gerader Verbinder 21"/>
          <p:cNvCxnSpPr>
            <a:stCxn id="9" idx="3"/>
            <a:endCxn id="11" idx="1"/>
          </p:cNvCxnSpPr>
          <p:nvPr/>
        </p:nvCxnSpPr>
        <p:spPr bwMode="auto">
          <a:xfrm>
            <a:off x="3571250" y="4311891"/>
            <a:ext cx="722601" cy="1"/>
          </a:xfrm>
          <a:prstGeom prst="line">
            <a:avLst/>
          </a:prstGeom>
          <a:solidFill>
            <a:srgbClr val="6699FF"/>
          </a:solidFill>
          <a:ln w="12700" cap="flat" cmpd="sng" algn="ctr">
            <a:solidFill>
              <a:srgbClr val="FF0000"/>
            </a:solidFill>
            <a:prstDash val="dash"/>
            <a:round/>
            <a:headEnd type="none" w="med" len="med"/>
            <a:tailEnd type="none" w="med" len="med"/>
          </a:ln>
          <a:effectLst/>
        </p:spPr>
      </p:cxnSp>
      <p:cxnSp>
        <p:nvCxnSpPr>
          <p:cNvPr id="25" name="Gerader Verbinder 24"/>
          <p:cNvCxnSpPr>
            <a:stCxn id="10" idx="3"/>
            <a:endCxn id="12" idx="1"/>
          </p:cNvCxnSpPr>
          <p:nvPr/>
        </p:nvCxnSpPr>
        <p:spPr bwMode="auto">
          <a:xfrm>
            <a:off x="3571250" y="5524873"/>
            <a:ext cx="731223" cy="0"/>
          </a:xfrm>
          <a:prstGeom prst="line">
            <a:avLst/>
          </a:prstGeom>
          <a:solidFill>
            <a:srgbClr val="6699FF"/>
          </a:solidFill>
          <a:ln w="12700" cap="flat" cmpd="sng" algn="ctr">
            <a:solidFill>
              <a:srgbClr val="FF0000"/>
            </a:solidFill>
            <a:prstDash val="dash"/>
            <a:round/>
            <a:headEnd type="none" w="med" len="med"/>
            <a:tailEnd type="none" w="med" len="med"/>
          </a:ln>
          <a:effectLst/>
        </p:spPr>
      </p:cxnSp>
      <p:cxnSp>
        <p:nvCxnSpPr>
          <p:cNvPr id="28" name="Gerader Verbinder 27"/>
          <p:cNvCxnSpPr>
            <a:stCxn id="8" idx="3"/>
            <a:endCxn id="10" idx="1"/>
          </p:cNvCxnSpPr>
          <p:nvPr/>
        </p:nvCxnSpPr>
        <p:spPr bwMode="auto">
          <a:xfrm>
            <a:off x="2448617" y="5524873"/>
            <a:ext cx="423403" cy="0"/>
          </a:xfrm>
          <a:prstGeom prst="line">
            <a:avLst/>
          </a:prstGeom>
          <a:solidFill>
            <a:srgbClr val="6699FF"/>
          </a:solidFill>
          <a:ln w="12700" cap="flat" cmpd="sng" algn="ctr">
            <a:solidFill>
              <a:srgbClr val="FF0000"/>
            </a:solidFill>
            <a:prstDash val="dash"/>
            <a:round/>
            <a:headEnd type="none" w="med" len="med"/>
            <a:tailEnd type="none" w="med" len="med"/>
          </a:ln>
          <a:effectLst/>
        </p:spPr>
      </p:cxnSp>
      <p:cxnSp>
        <p:nvCxnSpPr>
          <p:cNvPr id="33" name="Gerade Verbindung mit Pfeil 32"/>
          <p:cNvCxnSpPr>
            <a:stCxn id="13" idx="1"/>
            <a:endCxn id="7" idx="0"/>
          </p:cNvCxnSpPr>
          <p:nvPr/>
        </p:nvCxnSpPr>
        <p:spPr bwMode="auto">
          <a:xfrm flipH="1">
            <a:off x="2086479" y="2479767"/>
            <a:ext cx="362138" cy="1628559"/>
          </a:xfrm>
          <a:prstGeom prst="straightConnector1">
            <a:avLst/>
          </a:prstGeom>
          <a:solidFill>
            <a:srgbClr val="6699FF"/>
          </a:solidFill>
          <a:ln w="12700" cap="flat" cmpd="sng" algn="ctr">
            <a:solidFill>
              <a:srgbClr val="0070C0"/>
            </a:solidFill>
            <a:prstDash val="solid"/>
            <a:round/>
            <a:headEnd type="triangle"/>
            <a:tailEnd type="triangle"/>
          </a:ln>
          <a:effectLst/>
        </p:spPr>
      </p:cxnSp>
      <p:cxnSp>
        <p:nvCxnSpPr>
          <p:cNvPr id="34" name="Gerade Verbindung mit Pfeil 33"/>
          <p:cNvCxnSpPr>
            <a:stCxn id="14" idx="1"/>
            <a:endCxn id="7" idx="0"/>
          </p:cNvCxnSpPr>
          <p:nvPr/>
        </p:nvCxnSpPr>
        <p:spPr bwMode="auto">
          <a:xfrm flipH="1">
            <a:off x="2086479" y="2246118"/>
            <a:ext cx="1821951" cy="1862208"/>
          </a:xfrm>
          <a:prstGeom prst="straightConnector1">
            <a:avLst/>
          </a:prstGeom>
          <a:solidFill>
            <a:srgbClr val="6699FF"/>
          </a:solidFill>
          <a:ln w="12700" cap="flat" cmpd="sng" algn="ctr">
            <a:solidFill>
              <a:srgbClr val="0070C0"/>
            </a:solidFill>
            <a:prstDash val="solid"/>
            <a:round/>
            <a:headEnd type="triangle"/>
            <a:tailEnd type="triangle"/>
          </a:ln>
          <a:effectLst/>
        </p:spPr>
      </p:cxnSp>
      <p:sp>
        <p:nvSpPr>
          <p:cNvPr id="43" name="Rechteck 42"/>
          <p:cNvSpPr/>
          <p:nvPr/>
        </p:nvSpPr>
        <p:spPr>
          <a:xfrm>
            <a:off x="5474568" y="4706731"/>
            <a:ext cx="642796" cy="407131"/>
          </a:xfrm>
          <a:prstGeom prst="rect">
            <a:avLst/>
          </a:prstGeom>
          <a:ln/>
        </p:spPr>
        <p:style>
          <a:lnRef idx="2">
            <a:schemeClr val="accent6"/>
          </a:lnRef>
          <a:fillRef idx="1">
            <a:schemeClr val="lt1"/>
          </a:fillRef>
          <a:effectRef idx="0">
            <a:schemeClr val="accent6"/>
          </a:effectRef>
          <a:fontRef idx="minor">
            <a:schemeClr val="dk1"/>
          </a:fontRef>
        </p:style>
        <p:txBody>
          <a:bodyPr wrap="none" rtlCol="0" anchor="ctr">
            <a:noAutofit/>
          </a:bodyPr>
          <a:lstStyle/>
          <a:p>
            <a:pPr algn="l"/>
            <a:r>
              <a:rPr lang="de-DE" sz="1600" dirty="0"/>
              <a:t>Kin. 1</a:t>
            </a:r>
          </a:p>
        </p:txBody>
      </p:sp>
      <p:cxnSp>
        <p:nvCxnSpPr>
          <p:cNvPr id="44" name="Gerader Verbinder 43"/>
          <p:cNvCxnSpPr>
            <a:stCxn id="11" idx="3"/>
            <a:endCxn id="43" idx="1"/>
          </p:cNvCxnSpPr>
          <p:nvPr/>
        </p:nvCxnSpPr>
        <p:spPr bwMode="auto">
          <a:xfrm>
            <a:off x="4936647" y="4311892"/>
            <a:ext cx="537921" cy="598405"/>
          </a:xfrm>
          <a:prstGeom prst="line">
            <a:avLst/>
          </a:prstGeom>
          <a:solidFill>
            <a:srgbClr val="6699FF"/>
          </a:solidFill>
          <a:ln w="12700" cap="flat" cmpd="sng" algn="ctr">
            <a:solidFill>
              <a:srgbClr val="FF0000"/>
            </a:solidFill>
            <a:prstDash val="dash"/>
            <a:round/>
            <a:headEnd type="none" w="med" len="med"/>
            <a:tailEnd type="none" w="med" len="med"/>
          </a:ln>
          <a:effectLst/>
        </p:spPr>
      </p:cxnSp>
      <p:cxnSp>
        <p:nvCxnSpPr>
          <p:cNvPr id="47" name="Gerader Verbinder 46"/>
          <p:cNvCxnSpPr>
            <a:stCxn id="12" idx="3"/>
            <a:endCxn id="43" idx="1"/>
          </p:cNvCxnSpPr>
          <p:nvPr/>
        </p:nvCxnSpPr>
        <p:spPr bwMode="auto">
          <a:xfrm flipV="1">
            <a:off x="4945269" y="4910297"/>
            <a:ext cx="529299" cy="614576"/>
          </a:xfrm>
          <a:prstGeom prst="line">
            <a:avLst/>
          </a:prstGeom>
          <a:solidFill>
            <a:srgbClr val="6699FF"/>
          </a:solidFill>
          <a:ln w="12700" cap="flat" cmpd="sng" algn="ctr">
            <a:solidFill>
              <a:srgbClr val="FF0000"/>
            </a:solidFill>
            <a:prstDash val="dash"/>
            <a:round/>
            <a:headEnd type="none" w="med" len="med"/>
            <a:tailEnd type="none" w="med" len="med"/>
          </a:ln>
          <a:effectLst/>
        </p:spPr>
      </p:cxnSp>
      <p:sp>
        <p:nvSpPr>
          <p:cNvPr id="54" name="Rechteck 53"/>
          <p:cNvSpPr/>
          <p:nvPr/>
        </p:nvSpPr>
        <p:spPr>
          <a:xfrm>
            <a:off x="5474568" y="2881370"/>
            <a:ext cx="673705" cy="408094"/>
          </a:xfrm>
          <a:prstGeom prst="rect">
            <a:avLst/>
          </a:prstGeom>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r>
              <a:rPr lang="de-DE" sz="1600" dirty="0"/>
              <a:t>BG 3</a:t>
            </a:r>
          </a:p>
        </p:txBody>
      </p:sp>
      <p:cxnSp>
        <p:nvCxnSpPr>
          <p:cNvPr id="55" name="Gewinkelter Verbinder 54"/>
          <p:cNvCxnSpPr>
            <a:stCxn id="54" idx="2"/>
            <a:endCxn id="62" idx="1"/>
          </p:cNvCxnSpPr>
          <p:nvPr/>
        </p:nvCxnSpPr>
        <p:spPr bwMode="auto">
          <a:xfrm rot="16200000" flipH="1">
            <a:off x="5703664" y="3397221"/>
            <a:ext cx="356956" cy="141442"/>
          </a:xfrm>
          <a:prstGeom prst="bentConnector2">
            <a:avLst/>
          </a:prstGeom>
          <a:solidFill>
            <a:srgbClr val="6699FF"/>
          </a:solidFill>
          <a:ln w="12700" cap="flat" cmpd="sng" algn="ctr">
            <a:solidFill>
              <a:schemeClr val="tx1"/>
            </a:solidFill>
            <a:prstDash val="solid"/>
            <a:round/>
            <a:headEnd type="none" w="med" len="med"/>
            <a:tailEnd type="none" w="med" len="med"/>
          </a:ln>
          <a:effectLst/>
        </p:spPr>
      </p:cxnSp>
      <p:sp>
        <p:nvSpPr>
          <p:cNvPr id="62" name="Rechteck 61"/>
          <p:cNvSpPr/>
          <p:nvPr/>
        </p:nvSpPr>
        <p:spPr>
          <a:xfrm>
            <a:off x="5952863" y="3442854"/>
            <a:ext cx="724277" cy="407131"/>
          </a:xfrm>
          <a:prstGeom prst="rect">
            <a:avLst/>
          </a:prstGeom>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r>
              <a:rPr lang="de-DE" sz="1600" dirty="0"/>
              <a:t>Teil D</a:t>
            </a:r>
          </a:p>
        </p:txBody>
      </p:sp>
      <p:sp>
        <p:nvSpPr>
          <p:cNvPr id="68" name="Textfeld 67"/>
          <p:cNvSpPr txBox="1"/>
          <p:nvPr/>
        </p:nvSpPr>
        <p:spPr>
          <a:xfrm>
            <a:off x="6863642" y="3482982"/>
            <a:ext cx="699230" cy="338554"/>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lgn="l">
              <a:spcBef>
                <a:spcPts val="0"/>
              </a:spcBef>
            </a:pPr>
            <a:r>
              <a:rPr lang="de-DE" sz="1600" dirty="0">
                <a:solidFill>
                  <a:schemeClr val="tx1"/>
                </a:solidFill>
                <a:latin typeface="+mn-lt"/>
              </a:rPr>
              <a:t>(ID 3)</a:t>
            </a:r>
          </a:p>
        </p:txBody>
      </p:sp>
      <p:sp>
        <p:nvSpPr>
          <p:cNvPr id="69" name="Rechteck 68"/>
          <p:cNvSpPr/>
          <p:nvPr/>
        </p:nvSpPr>
        <p:spPr>
          <a:xfrm>
            <a:off x="7888766" y="3452362"/>
            <a:ext cx="642796" cy="407131"/>
          </a:xfrm>
          <a:prstGeom prst="rect">
            <a:avLst/>
          </a:prstGeom>
          <a:ln/>
        </p:spPr>
        <p:style>
          <a:lnRef idx="2">
            <a:schemeClr val="accent3"/>
          </a:lnRef>
          <a:fillRef idx="1">
            <a:schemeClr val="lt1"/>
          </a:fillRef>
          <a:effectRef idx="0">
            <a:schemeClr val="accent3"/>
          </a:effectRef>
          <a:fontRef idx="minor">
            <a:schemeClr val="dk1"/>
          </a:fontRef>
        </p:style>
        <p:txBody>
          <a:bodyPr wrap="none" rtlCol="0" anchor="ctr">
            <a:noAutofit/>
          </a:bodyPr>
          <a:lstStyle/>
          <a:p>
            <a:pPr algn="l"/>
            <a:r>
              <a:rPr lang="de-DE" sz="1600" dirty="0"/>
              <a:t>SK 3</a:t>
            </a:r>
          </a:p>
        </p:txBody>
      </p:sp>
      <p:cxnSp>
        <p:nvCxnSpPr>
          <p:cNvPr id="70" name="Gerader Verbinder 69"/>
          <p:cNvCxnSpPr>
            <a:stCxn id="68" idx="3"/>
            <a:endCxn id="69" idx="1"/>
          </p:cNvCxnSpPr>
          <p:nvPr/>
        </p:nvCxnSpPr>
        <p:spPr bwMode="auto">
          <a:xfrm>
            <a:off x="7562872" y="3652259"/>
            <a:ext cx="325894" cy="3669"/>
          </a:xfrm>
          <a:prstGeom prst="line">
            <a:avLst/>
          </a:prstGeom>
          <a:solidFill>
            <a:srgbClr val="6699FF"/>
          </a:solidFill>
          <a:ln w="12700" cap="flat" cmpd="sng" algn="ctr">
            <a:solidFill>
              <a:srgbClr val="FF0000"/>
            </a:solidFill>
            <a:prstDash val="dash"/>
            <a:round/>
            <a:headEnd type="none" w="med" len="med"/>
            <a:tailEnd type="none" w="med" len="med"/>
          </a:ln>
          <a:effectLst/>
        </p:spPr>
      </p:cxnSp>
      <p:cxnSp>
        <p:nvCxnSpPr>
          <p:cNvPr id="73" name="Gerader Verbinder 72"/>
          <p:cNvCxnSpPr>
            <a:stCxn id="62" idx="3"/>
            <a:endCxn id="68" idx="1"/>
          </p:cNvCxnSpPr>
          <p:nvPr/>
        </p:nvCxnSpPr>
        <p:spPr bwMode="auto">
          <a:xfrm>
            <a:off x="6677140" y="3646420"/>
            <a:ext cx="186502" cy="5839"/>
          </a:xfrm>
          <a:prstGeom prst="line">
            <a:avLst/>
          </a:prstGeom>
          <a:solidFill>
            <a:srgbClr val="6699FF"/>
          </a:solidFill>
          <a:ln w="12700" cap="flat" cmpd="sng" algn="ctr">
            <a:solidFill>
              <a:srgbClr val="FF0000"/>
            </a:solidFill>
            <a:prstDash val="dash"/>
            <a:round/>
            <a:headEnd type="none" w="med" len="med"/>
            <a:tailEnd type="none" w="med" len="med"/>
          </a:ln>
          <a:effectLst/>
        </p:spPr>
      </p:cxnSp>
      <p:cxnSp>
        <p:nvCxnSpPr>
          <p:cNvPr id="82" name="Gerade Verbindung mit Pfeil 81"/>
          <p:cNvCxnSpPr>
            <a:stCxn id="54" idx="1"/>
            <a:endCxn id="7" idx="0"/>
          </p:cNvCxnSpPr>
          <p:nvPr/>
        </p:nvCxnSpPr>
        <p:spPr bwMode="auto">
          <a:xfrm flipH="1">
            <a:off x="2086479" y="3085417"/>
            <a:ext cx="3388089" cy="1022909"/>
          </a:xfrm>
          <a:prstGeom prst="straightConnector1">
            <a:avLst/>
          </a:prstGeom>
          <a:solidFill>
            <a:srgbClr val="6699FF"/>
          </a:solidFill>
          <a:ln w="12700" cap="flat" cmpd="sng" algn="ctr">
            <a:solidFill>
              <a:srgbClr val="0070C0"/>
            </a:solidFill>
            <a:prstDash val="solid"/>
            <a:round/>
            <a:headEnd type="triangle"/>
            <a:tailEnd type="triangle"/>
          </a:ln>
          <a:effectLst/>
        </p:spPr>
      </p:cxnSp>
      <p:sp>
        <p:nvSpPr>
          <p:cNvPr id="87" name="Multiplizieren 86"/>
          <p:cNvSpPr/>
          <p:nvPr/>
        </p:nvSpPr>
        <p:spPr>
          <a:xfrm>
            <a:off x="3810513" y="3113884"/>
            <a:ext cx="771622" cy="741349"/>
          </a:xfrm>
          <a:prstGeom prst="mathMultiply">
            <a:avLst>
              <a:gd name="adj1" fmla="val 7825"/>
            </a:avLst>
          </a:prstGeom>
          <a:ln/>
        </p:spPr>
        <p:style>
          <a:lnRef idx="2">
            <a:schemeClr val="accent2">
              <a:shade val="50000"/>
            </a:schemeClr>
          </a:lnRef>
          <a:fillRef idx="1">
            <a:schemeClr val="accent2"/>
          </a:fillRef>
          <a:effectRef idx="0">
            <a:schemeClr val="accent2"/>
          </a:effectRef>
          <a:fontRef idx="minor">
            <a:schemeClr val="lt1"/>
          </a:fontRef>
        </p:style>
        <p:txBody>
          <a:bodyPr wrap="none" rtlCol="0" anchor="ctr">
            <a:noAutofit/>
          </a:bodyPr>
          <a:lstStyle/>
          <a:p>
            <a:pPr algn="l"/>
            <a:endParaRPr lang="de-DE" sz="1100" dirty="0"/>
          </a:p>
        </p:txBody>
      </p:sp>
      <p:sp>
        <p:nvSpPr>
          <p:cNvPr id="88" name="Multiplizieren 87"/>
          <p:cNvSpPr/>
          <p:nvPr/>
        </p:nvSpPr>
        <p:spPr>
          <a:xfrm>
            <a:off x="380244" y="5920486"/>
            <a:ext cx="434566" cy="435046"/>
          </a:xfrm>
          <a:prstGeom prst="mathMultiply">
            <a:avLst>
              <a:gd name="adj1" fmla="val 7825"/>
            </a:avLst>
          </a:prstGeom>
          <a:ln/>
        </p:spPr>
        <p:style>
          <a:lnRef idx="2">
            <a:schemeClr val="accent2">
              <a:shade val="50000"/>
            </a:schemeClr>
          </a:lnRef>
          <a:fillRef idx="1">
            <a:schemeClr val="accent2"/>
          </a:fillRef>
          <a:effectRef idx="0">
            <a:schemeClr val="accent2"/>
          </a:effectRef>
          <a:fontRef idx="minor">
            <a:schemeClr val="lt1"/>
          </a:fontRef>
        </p:style>
        <p:txBody>
          <a:bodyPr wrap="none" rtlCol="0" anchor="ctr">
            <a:noAutofit/>
          </a:bodyPr>
          <a:lstStyle/>
          <a:p>
            <a:pPr algn="l"/>
            <a:endParaRPr lang="de-DE" sz="1100" dirty="0"/>
          </a:p>
        </p:txBody>
      </p:sp>
      <p:sp>
        <p:nvSpPr>
          <p:cNvPr id="89" name="Textfeld 88"/>
          <p:cNvSpPr txBox="1"/>
          <p:nvPr/>
        </p:nvSpPr>
        <p:spPr>
          <a:xfrm>
            <a:off x="673843" y="5989337"/>
            <a:ext cx="2768707" cy="338554"/>
          </a:xfrm>
          <a:prstGeom prst="rect">
            <a:avLst/>
          </a:prstGeom>
          <a:noFill/>
        </p:spPr>
        <p:txBody>
          <a:bodyPr wrap="none" rtlCol="0">
            <a:spAutoFit/>
          </a:bodyPr>
          <a:lstStyle/>
          <a:p>
            <a:pPr algn="l">
              <a:spcBef>
                <a:spcPts val="0"/>
              </a:spcBef>
            </a:pPr>
            <a:r>
              <a:rPr lang="de-DE" sz="1600" dirty="0">
                <a:solidFill>
                  <a:schemeClr val="tx1"/>
                </a:solidFill>
                <a:latin typeface="+mn-lt"/>
              </a:rPr>
              <a:t>:Fehlmeldung bei Simulation</a:t>
            </a:r>
          </a:p>
        </p:txBody>
      </p:sp>
      <p:cxnSp>
        <p:nvCxnSpPr>
          <p:cNvPr id="90" name="Gerade Verbindung mit Pfeil 89"/>
          <p:cNvCxnSpPr/>
          <p:nvPr/>
        </p:nvCxnSpPr>
        <p:spPr bwMode="auto">
          <a:xfrm flipH="1">
            <a:off x="3445155" y="6181154"/>
            <a:ext cx="286053" cy="3639"/>
          </a:xfrm>
          <a:prstGeom prst="straightConnector1">
            <a:avLst/>
          </a:prstGeom>
          <a:solidFill>
            <a:srgbClr val="6699FF"/>
          </a:solidFill>
          <a:ln w="12700" cap="flat" cmpd="sng" algn="ctr">
            <a:solidFill>
              <a:srgbClr val="0070C0"/>
            </a:solidFill>
            <a:prstDash val="solid"/>
            <a:round/>
            <a:headEnd type="triangle"/>
            <a:tailEnd type="triangle"/>
          </a:ln>
          <a:effectLst/>
        </p:spPr>
      </p:cxnSp>
      <p:sp>
        <p:nvSpPr>
          <p:cNvPr id="93" name="Textfeld 92"/>
          <p:cNvSpPr txBox="1"/>
          <p:nvPr/>
        </p:nvSpPr>
        <p:spPr>
          <a:xfrm>
            <a:off x="3664785" y="6004350"/>
            <a:ext cx="1029449" cy="338554"/>
          </a:xfrm>
          <a:prstGeom prst="rect">
            <a:avLst/>
          </a:prstGeom>
          <a:noFill/>
        </p:spPr>
        <p:txBody>
          <a:bodyPr wrap="none" rtlCol="0">
            <a:spAutoFit/>
          </a:bodyPr>
          <a:lstStyle/>
          <a:p>
            <a:pPr algn="l">
              <a:spcBef>
                <a:spcPts val="0"/>
              </a:spcBef>
            </a:pPr>
            <a:r>
              <a:rPr lang="de-DE" sz="1600" dirty="0">
                <a:solidFill>
                  <a:schemeClr val="tx1"/>
                </a:solidFill>
                <a:latin typeface="+mn-lt"/>
              </a:rPr>
              <a:t>:ersetzen</a:t>
            </a:r>
          </a:p>
        </p:txBody>
      </p:sp>
      <p:cxnSp>
        <p:nvCxnSpPr>
          <p:cNvPr id="94" name="Gerader Verbinder 93"/>
          <p:cNvCxnSpPr/>
          <p:nvPr/>
        </p:nvCxnSpPr>
        <p:spPr bwMode="auto">
          <a:xfrm>
            <a:off x="4672775" y="6181154"/>
            <a:ext cx="255699" cy="0"/>
          </a:xfrm>
          <a:prstGeom prst="line">
            <a:avLst/>
          </a:prstGeom>
          <a:solidFill>
            <a:srgbClr val="6699FF"/>
          </a:solidFill>
          <a:ln w="12700" cap="flat" cmpd="sng" algn="ctr">
            <a:solidFill>
              <a:srgbClr val="FF0000"/>
            </a:solidFill>
            <a:prstDash val="dash"/>
            <a:round/>
            <a:headEnd type="none" w="med" len="med"/>
            <a:tailEnd type="none" w="med" len="med"/>
          </a:ln>
          <a:effectLst/>
        </p:spPr>
      </p:cxnSp>
      <p:sp>
        <p:nvSpPr>
          <p:cNvPr id="97" name="Textfeld 96"/>
          <p:cNvSpPr txBox="1"/>
          <p:nvPr/>
        </p:nvSpPr>
        <p:spPr>
          <a:xfrm>
            <a:off x="4840753" y="5993916"/>
            <a:ext cx="1393202" cy="338554"/>
          </a:xfrm>
          <a:prstGeom prst="rect">
            <a:avLst/>
          </a:prstGeom>
          <a:noFill/>
        </p:spPr>
        <p:txBody>
          <a:bodyPr wrap="none" rtlCol="0">
            <a:spAutoFit/>
          </a:bodyPr>
          <a:lstStyle/>
          <a:p>
            <a:pPr algn="l">
              <a:spcBef>
                <a:spcPts val="0"/>
              </a:spcBef>
            </a:pPr>
            <a:r>
              <a:rPr lang="de-DE" sz="1600" dirty="0">
                <a:solidFill>
                  <a:schemeClr val="tx1"/>
                </a:solidFill>
                <a:latin typeface="+mn-lt"/>
              </a:rPr>
              <a:t>:Verknüpfung</a:t>
            </a:r>
          </a:p>
        </p:txBody>
      </p:sp>
      <p:sp>
        <p:nvSpPr>
          <p:cNvPr id="98" name="Textfeld 97"/>
          <p:cNvSpPr txBox="1"/>
          <p:nvPr/>
        </p:nvSpPr>
        <p:spPr>
          <a:xfrm>
            <a:off x="7171161" y="5524872"/>
            <a:ext cx="1600118" cy="830997"/>
          </a:xfrm>
          <a:prstGeom prst="rect">
            <a:avLst/>
          </a:prstGeom>
          <a:noFill/>
        </p:spPr>
        <p:txBody>
          <a:bodyPr wrap="none" rtlCol="0">
            <a:spAutoFit/>
          </a:bodyPr>
          <a:lstStyle/>
          <a:p>
            <a:pPr algn="l">
              <a:spcBef>
                <a:spcPts val="0"/>
              </a:spcBef>
            </a:pPr>
            <a:r>
              <a:rPr lang="de-DE" sz="1600" dirty="0">
                <a:solidFill>
                  <a:schemeClr val="tx1"/>
                </a:solidFill>
                <a:latin typeface="+mn-lt"/>
              </a:rPr>
              <a:t>SK: Starrkörper</a:t>
            </a:r>
            <a:br>
              <a:rPr lang="de-DE" sz="1600" dirty="0">
                <a:solidFill>
                  <a:schemeClr val="tx1"/>
                </a:solidFill>
                <a:latin typeface="+mn-lt"/>
              </a:rPr>
            </a:br>
            <a:r>
              <a:rPr lang="de-DE" sz="1600" dirty="0">
                <a:solidFill>
                  <a:schemeClr val="tx1"/>
                </a:solidFill>
                <a:latin typeface="+mn-lt"/>
              </a:rPr>
              <a:t>BG: Baugruppe</a:t>
            </a:r>
            <a:br>
              <a:rPr lang="de-DE" sz="1600" dirty="0">
                <a:solidFill>
                  <a:schemeClr val="tx1"/>
                </a:solidFill>
                <a:latin typeface="+mn-lt"/>
              </a:rPr>
            </a:br>
            <a:r>
              <a:rPr lang="de-DE" sz="1600" dirty="0">
                <a:solidFill>
                  <a:schemeClr val="tx1"/>
                </a:solidFill>
                <a:latin typeface="+mn-lt"/>
              </a:rPr>
              <a:t>Kin.: Kinematik</a:t>
            </a:r>
          </a:p>
        </p:txBody>
      </p:sp>
      <p:sp>
        <p:nvSpPr>
          <p:cNvPr id="101" name="Rechteck 100"/>
          <p:cNvSpPr/>
          <p:nvPr/>
        </p:nvSpPr>
        <p:spPr>
          <a:xfrm>
            <a:off x="4302473" y="2532128"/>
            <a:ext cx="724277" cy="407131"/>
          </a:xfrm>
          <a:prstGeom prst="rect">
            <a:avLst/>
          </a:prstGeom>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r>
              <a:rPr lang="de-DE" sz="1600" dirty="0"/>
              <a:t>Teil E</a:t>
            </a:r>
          </a:p>
        </p:txBody>
      </p:sp>
      <p:cxnSp>
        <p:nvCxnSpPr>
          <p:cNvPr id="102" name="Gewinkelter Verbinder 101"/>
          <p:cNvCxnSpPr>
            <a:stCxn id="14" idx="2"/>
            <a:endCxn id="101" idx="1"/>
          </p:cNvCxnSpPr>
          <p:nvPr/>
        </p:nvCxnSpPr>
        <p:spPr bwMode="auto">
          <a:xfrm rot="16200000" flipH="1">
            <a:off x="4131114" y="2564334"/>
            <a:ext cx="285529" cy="57190"/>
          </a:xfrm>
          <a:prstGeom prst="bentConnector2">
            <a:avLst/>
          </a:prstGeom>
          <a:solidFill>
            <a:srgbClr val="6699FF"/>
          </a:solidFill>
          <a:ln w="12700" cap="flat" cmpd="sng" algn="ctr">
            <a:solidFill>
              <a:schemeClr val="tx1"/>
            </a:solidFill>
            <a:prstDash val="solid"/>
            <a:round/>
            <a:headEnd type="none" w="med" len="med"/>
            <a:tailEnd type="none" w="med" len="med"/>
          </a:ln>
          <a:effectLst/>
        </p:spPr>
      </p:cxnSp>
      <p:sp>
        <p:nvSpPr>
          <p:cNvPr id="3" name="Foliennummernplatzhalter 2"/>
          <p:cNvSpPr>
            <a:spLocks noGrp="1"/>
          </p:cNvSpPr>
          <p:nvPr>
            <p:ph type="sldNum" sz="quarter" idx="10"/>
          </p:nvPr>
        </p:nvSpPr>
        <p:spPr/>
        <p:txBody>
          <a:bodyPr/>
          <a:lstStyle/>
          <a:p>
            <a:fld id="{A9D39160-6622-4657-899B-E48054115A88}" type="slidenum">
              <a:rPr lang="de-DE" smtClean="0"/>
              <a:t>6</a:t>
            </a:fld>
            <a:endParaRPr lang="de-DE"/>
          </a:p>
        </p:txBody>
      </p:sp>
      <p:sp>
        <p:nvSpPr>
          <p:cNvPr id="46" name="Textfeld 45"/>
          <p:cNvSpPr txBox="1"/>
          <p:nvPr/>
        </p:nvSpPr>
        <p:spPr>
          <a:xfrm>
            <a:off x="5602140" y="1937818"/>
            <a:ext cx="3541860" cy="830997"/>
          </a:xfrm>
          <a:prstGeom prst="rect">
            <a:avLst/>
          </a:prstGeom>
          <a:noFill/>
        </p:spPr>
        <p:txBody>
          <a:bodyPr wrap="square" rtlCol="0">
            <a:spAutoFit/>
          </a:bodyPr>
          <a:lstStyle/>
          <a:p>
            <a:pPr algn="l">
              <a:spcBef>
                <a:spcPts val="0"/>
              </a:spcBef>
            </a:pPr>
            <a:r>
              <a:rPr lang="de-DE" sz="1600" dirty="0">
                <a:solidFill>
                  <a:schemeClr val="tx1"/>
                </a:solidFill>
                <a:latin typeface="+mn-lt"/>
              </a:rPr>
              <a:t>Nicht möglich, weil eine bereits als SK definierte Komponente darf nicht nochmal als SK definiert werden </a:t>
            </a:r>
          </a:p>
        </p:txBody>
      </p:sp>
      <p:sp>
        <p:nvSpPr>
          <p:cNvPr id="48" name="Textfeld 47"/>
          <p:cNvSpPr txBox="1"/>
          <p:nvPr/>
        </p:nvSpPr>
        <p:spPr>
          <a:xfrm>
            <a:off x="520341" y="1614344"/>
            <a:ext cx="3350318" cy="830997"/>
          </a:xfrm>
          <a:prstGeom prst="rect">
            <a:avLst/>
          </a:prstGeom>
          <a:noFill/>
        </p:spPr>
        <p:txBody>
          <a:bodyPr wrap="square" rtlCol="0">
            <a:spAutoFit/>
          </a:bodyPr>
          <a:lstStyle/>
          <a:p>
            <a:pPr algn="l">
              <a:spcBef>
                <a:spcPts val="0"/>
              </a:spcBef>
            </a:pPr>
            <a:r>
              <a:rPr lang="de-DE" sz="1600" dirty="0">
                <a:solidFill>
                  <a:schemeClr val="tx1"/>
                </a:solidFill>
                <a:latin typeface="+mn-lt"/>
              </a:rPr>
              <a:t>Es lässt sich ersetzen, ohne dass die Verknüpfung der Kinematik verloren geht</a:t>
            </a:r>
          </a:p>
        </p:txBody>
      </p:sp>
      <p:cxnSp>
        <p:nvCxnSpPr>
          <p:cNvPr id="18" name="Gerader Verbinder 17"/>
          <p:cNvCxnSpPr/>
          <p:nvPr/>
        </p:nvCxnSpPr>
        <p:spPr bwMode="auto">
          <a:xfrm>
            <a:off x="1929468" y="2445341"/>
            <a:ext cx="338080" cy="731881"/>
          </a:xfrm>
          <a:prstGeom prst="line">
            <a:avLst/>
          </a:prstGeom>
          <a:solidFill>
            <a:srgbClr val="6699FF"/>
          </a:solidFill>
          <a:ln w="12700" cap="flat" cmpd="sng" algn="ctr">
            <a:solidFill>
              <a:schemeClr val="tx1"/>
            </a:solidFill>
            <a:prstDash val="dash"/>
            <a:round/>
            <a:headEnd type="none" w="med" len="med"/>
            <a:tailEnd type="none" w="med" len="med"/>
          </a:ln>
          <a:effectLst/>
        </p:spPr>
      </p:cxnSp>
      <p:cxnSp>
        <p:nvCxnSpPr>
          <p:cNvPr id="49" name="Gerader Verbinder 48"/>
          <p:cNvCxnSpPr/>
          <p:nvPr/>
        </p:nvCxnSpPr>
        <p:spPr bwMode="auto">
          <a:xfrm>
            <a:off x="1948646" y="2462699"/>
            <a:ext cx="979537" cy="737385"/>
          </a:xfrm>
          <a:prstGeom prst="line">
            <a:avLst/>
          </a:prstGeom>
          <a:solidFill>
            <a:srgbClr val="6699FF"/>
          </a:solidFill>
          <a:ln w="12700" cap="flat" cmpd="sng" algn="ctr">
            <a:solidFill>
              <a:schemeClr val="tx1"/>
            </a:solidFill>
            <a:prstDash val="dash"/>
            <a:round/>
            <a:headEnd type="none" w="med" len="med"/>
            <a:tailEnd type="none" w="med" len="med"/>
          </a:ln>
          <a:effectLst/>
        </p:spPr>
      </p:cxnSp>
      <p:cxnSp>
        <p:nvCxnSpPr>
          <p:cNvPr id="52" name="Gerader Verbinder 51"/>
          <p:cNvCxnSpPr>
            <a:stCxn id="46" idx="1"/>
          </p:cNvCxnSpPr>
          <p:nvPr/>
        </p:nvCxnSpPr>
        <p:spPr bwMode="auto">
          <a:xfrm flipH="1">
            <a:off x="4976178" y="2353317"/>
            <a:ext cx="625962" cy="881249"/>
          </a:xfrm>
          <a:prstGeom prst="line">
            <a:avLst/>
          </a:prstGeom>
          <a:solidFill>
            <a:srgbClr val="6699FF"/>
          </a:solidFill>
          <a:ln w="12700" cap="flat" cmpd="sng" algn="ctr">
            <a:solidFill>
              <a:schemeClr val="tx1"/>
            </a:solidFill>
            <a:prstDash val="dash"/>
            <a:round/>
            <a:headEnd type="none" w="med" len="med"/>
            <a:tailEnd type="none" w="med" len="med"/>
          </a:ln>
          <a:effectLst/>
        </p:spPr>
      </p:cxnSp>
    </p:spTree>
    <p:extLst>
      <p:ext uri="{BB962C8B-B14F-4D97-AF65-F5344CB8AC3E}">
        <p14:creationId xmlns:p14="http://schemas.microsoft.com/office/powerpoint/2010/main" val="973723000"/>
      </p:ext>
    </p:extLst>
  </p:cSld>
  <p:clrMapOvr>
    <a:masterClrMapping/>
  </p:clrMapOvr>
  <p:transition>
    <p:strips dir="ru"/>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Protokoll – St. </a:t>
            </a:r>
            <a:r>
              <a:rPr lang="de-DE"/>
              <a:t>Georgen 17.10.16</a:t>
            </a:r>
            <a:endParaRPr lang="de-DE" dirty="0"/>
          </a:p>
        </p:txBody>
      </p:sp>
      <p:sp>
        <p:nvSpPr>
          <p:cNvPr id="3" name="Inhaltsplatzhalter 2"/>
          <p:cNvSpPr>
            <a:spLocks noGrp="1"/>
          </p:cNvSpPr>
          <p:nvPr>
            <p:ph idx="1"/>
          </p:nvPr>
        </p:nvSpPr>
        <p:spPr/>
        <p:txBody>
          <a:bodyPr/>
          <a:lstStyle/>
          <a:p>
            <a:r>
              <a:rPr lang="de-DE" dirty="0"/>
              <a:t>MCD ist für Schunk Electronics als Anlagebauer wichtig in der Angebotsphase. Grund: Anhand MCD schnell eine Aussage über die Taktzeit der Anlagen zu ermitteln</a:t>
            </a:r>
          </a:p>
          <a:p>
            <a:r>
              <a:rPr lang="de-DE" dirty="0"/>
              <a:t>Aktuell wird bei Schunk Electronics alles halbautomatisiert mit Excel berechnet. Die Abläufe werden manuell in Excel eingetragen</a:t>
            </a:r>
          </a:p>
          <a:p>
            <a:r>
              <a:rPr lang="de-DE" dirty="0"/>
              <a:t>Virtuelle Inbetriebnahme scheint auch attraktiv zu sein, mit MCD als Werkzeug einzusetzen</a:t>
            </a:r>
          </a:p>
          <a:p>
            <a:r>
              <a:rPr lang="de-DE" dirty="0"/>
              <a:t>Der Mehrwert des </a:t>
            </a:r>
            <a:r>
              <a:rPr lang="de-DE" dirty="0" err="1"/>
              <a:t>dyn</a:t>
            </a:r>
            <a:r>
              <a:rPr lang="de-DE" dirty="0"/>
              <a:t>. Modells liegt darin, dass die Kunden nicht immer extra nach dem Katalog nachschauen und selber Gedanke machen müssen, um eine Aussage über die Komponente zu treffen</a:t>
            </a:r>
          </a:p>
          <a:p>
            <a:r>
              <a:rPr lang="de-DE" dirty="0"/>
              <a:t>Deswegen sollte das Modell genug Granularität aufweisen, um die Daten, die im Schunk-Katalog stehen, zu ermitteln</a:t>
            </a:r>
          </a:p>
          <a:p>
            <a:endParaRPr lang="de-DE" dirty="0"/>
          </a:p>
        </p:txBody>
      </p:sp>
      <p:sp>
        <p:nvSpPr>
          <p:cNvPr id="4" name="Foliennummernplatzhalter 3"/>
          <p:cNvSpPr>
            <a:spLocks noGrp="1"/>
          </p:cNvSpPr>
          <p:nvPr>
            <p:ph type="sldNum" sz="quarter" idx="10"/>
          </p:nvPr>
        </p:nvSpPr>
        <p:spPr/>
        <p:txBody>
          <a:bodyPr/>
          <a:lstStyle/>
          <a:p>
            <a:pPr>
              <a:defRPr/>
            </a:pPr>
            <a:fld id="{9C627952-6151-4529-9944-8E5B9BE8E15C}" type="slidenum">
              <a:rPr lang="de-DE" smtClean="0">
                <a:solidFill>
                  <a:prstClr val="white"/>
                </a:solidFill>
              </a:rPr>
              <a:pPr>
                <a:defRPr/>
              </a:pPr>
              <a:t>60</a:t>
            </a:fld>
            <a:endParaRPr lang="de-DE">
              <a:solidFill>
                <a:prstClr val="white"/>
              </a:solidFill>
            </a:endParaRPr>
          </a:p>
        </p:txBody>
      </p:sp>
    </p:spTree>
    <p:extLst>
      <p:ext uri="{BB962C8B-B14F-4D97-AF65-F5344CB8AC3E}">
        <p14:creationId xmlns:p14="http://schemas.microsoft.com/office/powerpoint/2010/main" val="2353979970"/>
      </p:ext>
    </p:extLst>
  </p:cSld>
  <p:clrMapOvr>
    <a:masterClrMapping/>
  </p:clrMapOvr>
  <p:transition>
    <p:strips dir="ru"/>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Protokoll – Schunk, Hausen 28.10.16</a:t>
            </a:r>
          </a:p>
        </p:txBody>
      </p:sp>
      <p:sp>
        <p:nvSpPr>
          <p:cNvPr id="3" name="Inhaltsplatzhalter 2"/>
          <p:cNvSpPr>
            <a:spLocks noGrp="1"/>
          </p:cNvSpPr>
          <p:nvPr>
            <p:ph idx="1"/>
          </p:nvPr>
        </p:nvSpPr>
        <p:spPr/>
        <p:txBody>
          <a:bodyPr/>
          <a:lstStyle/>
          <a:p>
            <a:r>
              <a:rPr lang="de-DE" dirty="0"/>
              <a:t>Für Schunk im Hausen ist es erstmal wichtig, dass sie mehr über die Anforderungen und Wünsche der Kunde hinsichtlich des </a:t>
            </a:r>
            <a:r>
              <a:rPr lang="de-DE" dirty="0" err="1"/>
              <a:t>dyn</a:t>
            </a:r>
            <a:r>
              <a:rPr lang="de-DE" dirty="0"/>
              <a:t>. Modells wissen. Für sie ist es deshalb interessant zu wissen, was erwartet die Kunde vom </a:t>
            </a:r>
            <a:r>
              <a:rPr lang="de-DE" dirty="0" err="1"/>
              <a:t>dyn</a:t>
            </a:r>
            <a:r>
              <a:rPr lang="de-DE" dirty="0"/>
              <a:t>. Modell aus MCD</a:t>
            </a:r>
          </a:p>
          <a:p>
            <a:r>
              <a:rPr lang="de-DE" dirty="0"/>
              <a:t>Die Anforderung sollte auch von den versch. Phasen des Anlagenentstehungsprozesses ermittelt werden. (Konzeptionsphase, Anforderungsermittlung, </a:t>
            </a:r>
            <a:r>
              <a:rPr lang="de-DE" dirty="0" err="1"/>
              <a:t>Domänspezifische</a:t>
            </a:r>
            <a:r>
              <a:rPr lang="de-DE" dirty="0"/>
              <a:t> Arbeit, Konzeptvalidierung, </a:t>
            </a:r>
            <a:r>
              <a:rPr lang="de-DE" dirty="0" err="1"/>
              <a:t>Eigenschaftsicherung</a:t>
            </a:r>
            <a:r>
              <a:rPr lang="de-DE" dirty="0"/>
              <a:t>…)</a:t>
            </a:r>
          </a:p>
          <a:p>
            <a:r>
              <a:rPr lang="de-DE" dirty="0"/>
              <a:t>Eigennotiz: V-Modell als Ausgang zur Auslegung des Konzepts?</a:t>
            </a:r>
          </a:p>
          <a:p>
            <a:endParaRPr lang="de-DE" dirty="0"/>
          </a:p>
          <a:p>
            <a:r>
              <a:rPr lang="de-DE" dirty="0"/>
              <a:t>Wir sollen Schunk ein EGS-Template und ein Test über die Nutzlastabhängigkeit des Modells in versch. Einbaulage liefern.</a:t>
            </a:r>
          </a:p>
          <a:p>
            <a:r>
              <a:rPr lang="de-DE" dirty="0"/>
              <a:t>Schunk wird uns noch eine Liste von wichtigsten Parametern, die ins Modell reinzubringen sind, liefern</a:t>
            </a:r>
          </a:p>
          <a:p>
            <a:endParaRPr lang="de-DE" dirty="0"/>
          </a:p>
        </p:txBody>
      </p:sp>
      <p:sp>
        <p:nvSpPr>
          <p:cNvPr id="4" name="Foliennummernplatzhalter 3"/>
          <p:cNvSpPr>
            <a:spLocks noGrp="1"/>
          </p:cNvSpPr>
          <p:nvPr>
            <p:ph type="sldNum" sz="quarter" idx="10"/>
          </p:nvPr>
        </p:nvSpPr>
        <p:spPr/>
        <p:txBody>
          <a:bodyPr/>
          <a:lstStyle/>
          <a:p>
            <a:pPr>
              <a:defRPr/>
            </a:pPr>
            <a:fld id="{9C627952-6151-4529-9944-8E5B9BE8E15C}" type="slidenum">
              <a:rPr lang="de-DE" smtClean="0">
                <a:solidFill>
                  <a:prstClr val="white"/>
                </a:solidFill>
              </a:rPr>
              <a:pPr>
                <a:defRPr/>
              </a:pPr>
              <a:t>61</a:t>
            </a:fld>
            <a:endParaRPr lang="de-DE">
              <a:solidFill>
                <a:prstClr val="white"/>
              </a:solidFill>
            </a:endParaRPr>
          </a:p>
        </p:txBody>
      </p:sp>
    </p:spTree>
    <p:extLst>
      <p:ext uri="{BB962C8B-B14F-4D97-AF65-F5344CB8AC3E}">
        <p14:creationId xmlns:p14="http://schemas.microsoft.com/office/powerpoint/2010/main" val="3610330108"/>
      </p:ext>
    </p:extLst>
  </p:cSld>
  <p:clrMapOvr>
    <a:masterClrMapping/>
  </p:clrMapOvr>
  <p:transition>
    <p:strips dir="ru"/>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Kenntnisse aus Birkenfeld – 8.11.16</a:t>
            </a:r>
          </a:p>
        </p:txBody>
      </p:sp>
      <p:sp>
        <p:nvSpPr>
          <p:cNvPr id="3" name="Inhaltsplatzhalter 2"/>
          <p:cNvSpPr>
            <a:spLocks noGrp="1"/>
          </p:cNvSpPr>
          <p:nvPr>
            <p:ph idx="1"/>
          </p:nvPr>
        </p:nvSpPr>
        <p:spPr/>
        <p:txBody>
          <a:bodyPr/>
          <a:lstStyle/>
          <a:p>
            <a:r>
              <a:rPr lang="de-DE" dirty="0"/>
              <a:t>Mögliche Software Beschaffung: </a:t>
            </a:r>
          </a:p>
          <a:p>
            <a:pPr lvl="1"/>
            <a:r>
              <a:rPr lang="de-DE" dirty="0"/>
              <a:t>SIMATIC NET</a:t>
            </a:r>
          </a:p>
          <a:p>
            <a:pPr lvl="1"/>
            <a:r>
              <a:rPr lang="de-DE" dirty="0"/>
              <a:t>TIA-Portal</a:t>
            </a:r>
          </a:p>
          <a:p>
            <a:pPr lvl="1"/>
            <a:r>
              <a:rPr lang="de-DE" dirty="0"/>
              <a:t>UA Gateway (Unified Automation)</a:t>
            </a:r>
          </a:p>
          <a:p>
            <a:pPr lvl="1"/>
            <a:r>
              <a:rPr lang="de-DE" dirty="0"/>
              <a:t>Station Manager – Komponenten Konfigurator</a:t>
            </a:r>
          </a:p>
          <a:p>
            <a:pPr lvl="1"/>
            <a:r>
              <a:rPr lang="de-DE" dirty="0"/>
              <a:t>PLCSIM </a:t>
            </a:r>
            <a:r>
              <a:rPr lang="de-DE" dirty="0" err="1"/>
              <a:t>Advance</a:t>
            </a:r>
            <a:endParaRPr lang="de-DE" dirty="0"/>
          </a:p>
          <a:p>
            <a:pPr lvl="1"/>
            <a:r>
              <a:rPr lang="de-DE" dirty="0"/>
              <a:t>SIMIT</a:t>
            </a:r>
          </a:p>
          <a:p>
            <a:pPr lvl="1"/>
            <a:r>
              <a:rPr lang="de-DE" dirty="0"/>
              <a:t>LMS AMESIM (vielleicht Kooperation mit HS Birkenfeld?)</a:t>
            </a:r>
          </a:p>
          <a:p>
            <a:r>
              <a:rPr lang="de-DE" dirty="0"/>
              <a:t>Hardware Beschaffung:</a:t>
            </a:r>
          </a:p>
          <a:p>
            <a:pPr lvl="1"/>
            <a:r>
              <a:rPr lang="de-DE" dirty="0"/>
              <a:t>Simulation Unit  PN (zur Simulation des Kommunikationsverhaltens von Feldgeräten)</a:t>
            </a:r>
          </a:p>
          <a:p>
            <a:r>
              <a:rPr lang="de-DE" dirty="0"/>
              <a:t>Kopplung von TIA Portal mit Feldgeräte und mit MCD über OPC-Server</a:t>
            </a:r>
          </a:p>
          <a:p>
            <a:endParaRPr lang="de-DE" dirty="0"/>
          </a:p>
        </p:txBody>
      </p:sp>
      <p:sp>
        <p:nvSpPr>
          <p:cNvPr id="4" name="Foliennummernplatzhalter 3"/>
          <p:cNvSpPr>
            <a:spLocks noGrp="1"/>
          </p:cNvSpPr>
          <p:nvPr>
            <p:ph type="sldNum" sz="quarter" idx="10"/>
          </p:nvPr>
        </p:nvSpPr>
        <p:spPr/>
        <p:txBody>
          <a:bodyPr/>
          <a:lstStyle/>
          <a:p>
            <a:pPr>
              <a:defRPr/>
            </a:pPr>
            <a:fld id="{9C627952-6151-4529-9944-8E5B9BE8E15C}" type="slidenum">
              <a:rPr lang="de-DE" smtClean="0">
                <a:solidFill>
                  <a:prstClr val="white"/>
                </a:solidFill>
              </a:rPr>
              <a:pPr>
                <a:defRPr/>
              </a:pPr>
              <a:t>62</a:t>
            </a:fld>
            <a:endParaRPr lang="de-DE">
              <a:solidFill>
                <a:prstClr val="white"/>
              </a:solidFill>
            </a:endParaRPr>
          </a:p>
        </p:txBody>
      </p:sp>
    </p:spTree>
    <p:extLst>
      <p:ext uri="{BB962C8B-B14F-4D97-AF65-F5344CB8AC3E}">
        <p14:creationId xmlns:p14="http://schemas.microsoft.com/office/powerpoint/2010/main" val="314717261"/>
      </p:ext>
    </p:extLst>
  </p:cSld>
  <p:clrMapOvr>
    <a:masterClrMapping/>
  </p:clrMapOvr>
  <p:transition>
    <p:strips dir="ru"/>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Software in </a:t>
            </a:r>
            <a:r>
              <a:rPr lang="de-DE" dirty="0" err="1"/>
              <a:t>the</a:t>
            </a:r>
            <a:r>
              <a:rPr lang="de-DE" dirty="0"/>
              <a:t> Loop mit OPC</a:t>
            </a:r>
          </a:p>
        </p:txBody>
      </p:sp>
      <p:sp>
        <p:nvSpPr>
          <p:cNvPr id="4" name="Foliennummernplatzhalter 3"/>
          <p:cNvSpPr>
            <a:spLocks noGrp="1"/>
          </p:cNvSpPr>
          <p:nvPr>
            <p:ph type="sldNum" sz="quarter" idx="10"/>
          </p:nvPr>
        </p:nvSpPr>
        <p:spPr/>
        <p:txBody>
          <a:bodyPr/>
          <a:lstStyle/>
          <a:p>
            <a:pPr>
              <a:defRPr/>
            </a:pPr>
            <a:fld id="{9C627952-6151-4529-9944-8E5B9BE8E15C}" type="slidenum">
              <a:rPr lang="de-DE" smtClean="0">
                <a:solidFill>
                  <a:prstClr val="white"/>
                </a:solidFill>
              </a:rPr>
              <a:pPr>
                <a:defRPr/>
              </a:pPr>
              <a:t>63</a:t>
            </a:fld>
            <a:endParaRPr lang="de-DE">
              <a:solidFill>
                <a:prstClr val="white"/>
              </a:solidFill>
            </a:endParaRPr>
          </a:p>
        </p:txBody>
      </p:sp>
      <p:sp>
        <p:nvSpPr>
          <p:cNvPr id="5" name="Rechteck 4"/>
          <p:cNvSpPr/>
          <p:nvPr/>
        </p:nvSpPr>
        <p:spPr>
          <a:xfrm>
            <a:off x="3757632" y="4415589"/>
            <a:ext cx="1654233" cy="673331"/>
          </a:xfrm>
          <a:prstGeom prst="rect">
            <a:avLst/>
          </a:prstGeom>
          <a:ln>
            <a:solidFill>
              <a:schemeClr val="tx1"/>
            </a:solidFill>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ctr"/>
            <a:r>
              <a:rPr lang="de-DE" sz="1600" dirty="0"/>
              <a:t>SPS-Steuerung</a:t>
            </a:r>
          </a:p>
        </p:txBody>
      </p:sp>
      <p:sp>
        <p:nvSpPr>
          <p:cNvPr id="6" name="Rechteck 5"/>
          <p:cNvSpPr/>
          <p:nvPr/>
        </p:nvSpPr>
        <p:spPr>
          <a:xfrm>
            <a:off x="4898967" y="2709635"/>
            <a:ext cx="1654233" cy="673331"/>
          </a:xfrm>
          <a:prstGeom prst="rect">
            <a:avLst/>
          </a:prstGeom>
          <a:ln>
            <a:solidFill>
              <a:schemeClr val="tx1"/>
            </a:solidFill>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ctr"/>
            <a:r>
              <a:rPr lang="de-DE" sz="1600" dirty="0"/>
              <a:t>MCD</a:t>
            </a:r>
          </a:p>
        </p:txBody>
      </p:sp>
      <p:sp>
        <p:nvSpPr>
          <p:cNvPr id="7" name="Rechteck 6"/>
          <p:cNvSpPr/>
          <p:nvPr/>
        </p:nvSpPr>
        <p:spPr>
          <a:xfrm>
            <a:off x="2406258" y="3594959"/>
            <a:ext cx="4146942" cy="673331"/>
          </a:xfrm>
          <a:prstGeom prst="rect">
            <a:avLst/>
          </a:prstGeom>
          <a:solidFill>
            <a:schemeClr val="accent1">
              <a:lumMod val="40000"/>
              <a:lumOff val="60000"/>
            </a:schemeClr>
          </a:solidFill>
          <a:ln>
            <a:solidFill>
              <a:schemeClr val="tx1"/>
            </a:solidFill>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ctr"/>
            <a:r>
              <a:rPr lang="de-DE" sz="1600" dirty="0"/>
              <a:t>OPC-Server</a:t>
            </a:r>
          </a:p>
        </p:txBody>
      </p:sp>
      <p:sp>
        <p:nvSpPr>
          <p:cNvPr id="8" name="Rechteck 7"/>
          <p:cNvSpPr/>
          <p:nvPr/>
        </p:nvSpPr>
        <p:spPr>
          <a:xfrm>
            <a:off x="2406260" y="1889006"/>
            <a:ext cx="1654233" cy="673331"/>
          </a:xfrm>
          <a:prstGeom prst="rect">
            <a:avLst/>
          </a:prstGeom>
          <a:ln>
            <a:solidFill>
              <a:schemeClr val="tx1"/>
            </a:solidFill>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ctr"/>
            <a:r>
              <a:rPr lang="de-DE" sz="1600" dirty="0"/>
              <a:t>TIA-Portal</a:t>
            </a:r>
          </a:p>
        </p:txBody>
      </p:sp>
      <p:sp>
        <p:nvSpPr>
          <p:cNvPr id="9" name="Rechteck 8"/>
          <p:cNvSpPr/>
          <p:nvPr/>
        </p:nvSpPr>
        <p:spPr>
          <a:xfrm>
            <a:off x="2406259" y="2709636"/>
            <a:ext cx="1654233" cy="673331"/>
          </a:xfrm>
          <a:prstGeom prst="rect">
            <a:avLst/>
          </a:prstGeom>
          <a:ln>
            <a:solidFill>
              <a:schemeClr val="tx1"/>
            </a:solidFill>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ctr"/>
            <a:r>
              <a:rPr lang="de-DE" sz="1600" dirty="0"/>
              <a:t>SIMATIC NET</a:t>
            </a:r>
          </a:p>
        </p:txBody>
      </p:sp>
      <p:cxnSp>
        <p:nvCxnSpPr>
          <p:cNvPr id="11" name="Gerade Verbindung mit Pfeil 10"/>
          <p:cNvCxnSpPr/>
          <p:nvPr/>
        </p:nvCxnSpPr>
        <p:spPr bwMode="auto">
          <a:xfrm>
            <a:off x="3211484" y="2427316"/>
            <a:ext cx="8312" cy="457200"/>
          </a:xfrm>
          <a:prstGeom prst="straightConnector1">
            <a:avLst/>
          </a:prstGeom>
          <a:solidFill>
            <a:srgbClr val="6699FF"/>
          </a:solidFill>
          <a:ln w="12700" cap="flat" cmpd="sng" algn="ctr">
            <a:solidFill>
              <a:schemeClr val="tx1"/>
            </a:solidFill>
            <a:prstDash val="solid"/>
            <a:round/>
            <a:headEnd type="triangle" w="med" len="med"/>
            <a:tailEnd type="triangle" w="med" len="med"/>
          </a:ln>
          <a:effectLst/>
        </p:spPr>
      </p:cxnSp>
      <p:cxnSp>
        <p:nvCxnSpPr>
          <p:cNvPr id="12" name="Gerade Verbindung mit Pfeil 11"/>
          <p:cNvCxnSpPr/>
          <p:nvPr/>
        </p:nvCxnSpPr>
        <p:spPr bwMode="auto">
          <a:xfrm>
            <a:off x="3229219" y="3287388"/>
            <a:ext cx="8312" cy="457200"/>
          </a:xfrm>
          <a:prstGeom prst="straightConnector1">
            <a:avLst/>
          </a:prstGeom>
          <a:solidFill>
            <a:srgbClr val="6699FF"/>
          </a:solidFill>
          <a:ln w="12700" cap="flat" cmpd="sng" algn="ctr">
            <a:solidFill>
              <a:schemeClr val="tx1"/>
            </a:solidFill>
            <a:prstDash val="solid"/>
            <a:round/>
            <a:headEnd type="triangle" w="med" len="med"/>
            <a:tailEnd type="triangle" w="med" len="med"/>
          </a:ln>
          <a:effectLst/>
        </p:spPr>
      </p:cxnSp>
      <p:cxnSp>
        <p:nvCxnSpPr>
          <p:cNvPr id="13" name="Gerade Verbindung mit Pfeil 12"/>
          <p:cNvCxnSpPr/>
          <p:nvPr/>
        </p:nvCxnSpPr>
        <p:spPr bwMode="auto">
          <a:xfrm>
            <a:off x="4584748" y="4136818"/>
            <a:ext cx="8312" cy="457200"/>
          </a:xfrm>
          <a:prstGeom prst="straightConnector1">
            <a:avLst/>
          </a:prstGeom>
          <a:solidFill>
            <a:srgbClr val="6699FF"/>
          </a:solidFill>
          <a:ln w="12700" cap="flat" cmpd="sng" algn="ctr">
            <a:solidFill>
              <a:schemeClr val="tx1"/>
            </a:solidFill>
            <a:prstDash val="solid"/>
            <a:round/>
            <a:headEnd type="triangle" w="med" len="med"/>
            <a:tailEnd type="triangle" w="med" len="med"/>
          </a:ln>
          <a:effectLst/>
        </p:spPr>
      </p:cxnSp>
      <p:cxnSp>
        <p:nvCxnSpPr>
          <p:cNvPr id="14" name="Gerade Verbindung mit Pfeil 13"/>
          <p:cNvCxnSpPr/>
          <p:nvPr/>
        </p:nvCxnSpPr>
        <p:spPr bwMode="auto">
          <a:xfrm>
            <a:off x="5741327" y="3237860"/>
            <a:ext cx="8312" cy="457200"/>
          </a:xfrm>
          <a:prstGeom prst="straightConnector1">
            <a:avLst/>
          </a:prstGeom>
          <a:solidFill>
            <a:srgbClr val="6699FF"/>
          </a:solidFill>
          <a:ln w="12700" cap="flat" cmpd="sng" algn="ctr">
            <a:solidFill>
              <a:schemeClr val="tx1"/>
            </a:solidFill>
            <a:prstDash val="solid"/>
            <a:round/>
            <a:headEnd type="triangle" w="med" len="med"/>
            <a:tailEnd type="triangle" w="med" len="med"/>
          </a:ln>
          <a:effectLst/>
        </p:spPr>
      </p:cxnSp>
    </p:spTree>
    <p:extLst>
      <p:ext uri="{BB962C8B-B14F-4D97-AF65-F5344CB8AC3E}">
        <p14:creationId xmlns:p14="http://schemas.microsoft.com/office/powerpoint/2010/main" val="467007833"/>
      </p:ext>
    </p:extLst>
  </p:cSld>
  <p:clrMapOvr>
    <a:masterClrMapping/>
  </p:clrMapOvr>
  <p:transition>
    <p:strips dir="ru"/>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Protokoll </a:t>
            </a:r>
            <a:r>
              <a:rPr lang="de-DE" dirty="0" err="1"/>
              <a:t>Telco</a:t>
            </a:r>
            <a:r>
              <a:rPr lang="de-DE" dirty="0"/>
              <a:t> Schunk – 15.11.16</a:t>
            </a:r>
          </a:p>
        </p:txBody>
      </p:sp>
      <p:sp>
        <p:nvSpPr>
          <p:cNvPr id="3" name="Inhaltsplatzhalter 2"/>
          <p:cNvSpPr>
            <a:spLocks noGrp="1"/>
          </p:cNvSpPr>
          <p:nvPr>
            <p:ph idx="1"/>
          </p:nvPr>
        </p:nvSpPr>
        <p:spPr/>
        <p:txBody>
          <a:bodyPr/>
          <a:lstStyle/>
          <a:p>
            <a:r>
              <a:rPr lang="de-DE" dirty="0"/>
              <a:t>Neue Priorität: Herr Link hat gesagt, dass die Priorität bei der Ermittlung der Anforderungen in verschiedenen Stufe sein sollte. Ich sollte eine Stufenplan entwerfen, die es zeigt, was für eine Information, Software, Hardware (Katalog, SPS Programm) wird in verschiedenen Stufen der Anlagenentstehungsprozess benötigt wird</a:t>
            </a:r>
          </a:p>
          <a:p>
            <a:r>
              <a:rPr lang="de-DE" dirty="0"/>
              <a:t>Man sollte nicht nur bei MCD beschränken, sondern auch weiter betrachten.</a:t>
            </a:r>
            <a:r>
              <a:rPr lang="de-DE" b="1" dirty="0"/>
              <a:t> Allgemeinere, abstraktere</a:t>
            </a:r>
            <a:r>
              <a:rPr lang="de-DE" dirty="0"/>
              <a:t> Formulierung? Dazu brauche ich noch mehr Input und Recherche, Kenntnisse</a:t>
            </a:r>
          </a:p>
          <a:p>
            <a:r>
              <a:rPr lang="de-DE" dirty="0"/>
              <a:t>Stufenplan </a:t>
            </a:r>
            <a:r>
              <a:rPr lang="de-DE" dirty="0">
                <a:sym typeface="Wingdings" panose="05000000000000000000" pitchFamily="2" charset="2"/>
              </a:rPr>
              <a:t> V-Modell als Basis zur Darstellung</a:t>
            </a:r>
          </a:p>
          <a:p>
            <a:r>
              <a:rPr lang="de-DE" dirty="0">
                <a:sym typeface="Wingdings" panose="05000000000000000000" pitchFamily="2" charset="2"/>
              </a:rPr>
              <a:t>4-5 Stufen in Stufenplan. Welche Information wird benötigt im Modell in versch. Stufen</a:t>
            </a:r>
          </a:p>
          <a:p>
            <a:r>
              <a:rPr lang="de-DE" dirty="0">
                <a:sym typeface="Wingdings" panose="05000000000000000000" pitchFamily="2" charset="2"/>
              </a:rPr>
              <a:t>Ich sollte die Mitarbeiter in Schunk zwecks MCD schulen</a:t>
            </a:r>
          </a:p>
          <a:p>
            <a:r>
              <a:rPr lang="de-DE" dirty="0">
                <a:sym typeface="Wingdings" panose="05000000000000000000" pitchFamily="2" charset="2"/>
              </a:rPr>
              <a:t>Zielgruppe: Mitarbeiter aus Datenmanagement. Frau </a:t>
            </a:r>
            <a:r>
              <a:rPr lang="de-DE" dirty="0" err="1">
                <a:sym typeface="Wingdings" panose="05000000000000000000" pitchFamily="2" charset="2"/>
              </a:rPr>
              <a:t>Denzer</a:t>
            </a:r>
            <a:r>
              <a:rPr lang="de-DE" dirty="0">
                <a:sym typeface="Wingdings" panose="05000000000000000000" pitchFamily="2" charset="2"/>
              </a:rPr>
              <a:t> als Ansprechpartner zur Schulung</a:t>
            </a:r>
          </a:p>
          <a:p>
            <a:r>
              <a:rPr lang="de-DE" dirty="0"/>
              <a:t>Mitarbeiter haben Kenntnisse für CAD-Programm, haben keine Erfahrung mit NX.</a:t>
            </a:r>
          </a:p>
          <a:p>
            <a:r>
              <a:rPr lang="de-DE" dirty="0"/>
              <a:t>Schunk wird uns noch eine CADENAS-Tabelle bzw. CADENAS-Modell zukommen lassen. Da soll ich anschauen, analysieren und verstehen. </a:t>
            </a:r>
            <a:r>
              <a:rPr lang="de-DE" dirty="0" err="1"/>
              <a:t>SMARTParts</a:t>
            </a:r>
            <a:endParaRPr lang="de-DE" dirty="0"/>
          </a:p>
          <a:p>
            <a:r>
              <a:rPr lang="de-DE" dirty="0"/>
              <a:t>Sie machen es erst, wenn sie haben</a:t>
            </a:r>
          </a:p>
          <a:p>
            <a:r>
              <a:rPr lang="de-DE" dirty="0"/>
              <a:t>Das ELP-Modell sollte nicht pendeln, sondern mit Anschlag/Begrenzung begrenzen. Realitätsnahe zu modellieren. Es ist nicht intuitiv. Ggf. Fehlermeldung auftauchen, wenn es </a:t>
            </a:r>
            <a:r>
              <a:rPr lang="de-DE" dirty="0" err="1"/>
              <a:t>mögich</a:t>
            </a:r>
            <a:r>
              <a:rPr lang="de-DE" dirty="0"/>
              <a:t> ist. (mit C# Code?)</a:t>
            </a:r>
          </a:p>
          <a:p>
            <a:endParaRPr lang="de-DE" dirty="0"/>
          </a:p>
          <a:p>
            <a:endParaRPr lang="de-DE" dirty="0"/>
          </a:p>
        </p:txBody>
      </p:sp>
      <p:sp>
        <p:nvSpPr>
          <p:cNvPr id="4" name="Foliennummernplatzhalter 3"/>
          <p:cNvSpPr>
            <a:spLocks noGrp="1"/>
          </p:cNvSpPr>
          <p:nvPr>
            <p:ph type="sldNum" sz="quarter" idx="10"/>
          </p:nvPr>
        </p:nvSpPr>
        <p:spPr/>
        <p:txBody>
          <a:bodyPr/>
          <a:lstStyle/>
          <a:p>
            <a:pPr>
              <a:defRPr/>
            </a:pPr>
            <a:fld id="{9C627952-6151-4529-9944-8E5B9BE8E15C}" type="slidenum">
              <a:rPr lang="de-DE" smtClean="0">
                <a:solidFill>
                  <a:prstClr val="white"/>
                </a:solidFill>
              </a:rPr>
              <a:pPr>
                <a:defRPr/>
              </a:pPr>
              <a:t>64</a:t>
            </a:fld>
            <a:endParaRPr lang="de-DE">
              <a:solidFill>
                <a:prstClr val="white"/>
              </a:solidFill>
            </a:endParaRPr>
          </a:p>
        </p:txBody>
      </p:sp>
    </p:spTree>
    <p:extLst>
      <p:ext uri="{BB962C8B-B14F-4D97-AF65-F5344CB8AC3E}">
        <p14:creationId xmlns:p14="http://schemas.microsoft.com/office/powerpoint/2010/main" val="945725908"/>
      </p:ext>
    </p:extLst>
  </p:cSld>
  <p:clrMapOvr>
    <a:masterClrMapping/>
  </p:clrMapOvr>
  <p:transition>
    <p:strips dir="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9" name="Gerader Verbinder 68"/>
          <p:cNvCxnSpPr/>
          <p:nvPr/>
        </p:nvCxnSpPr>
        <p:spPr bwMode="auto">
          <a:xfrm>
            <a:off x="1857072" y="2822704"/>
            <a:ext cx="4541329" cy="2164685"/>
          </a:xfrm>
          <a:prstGeom prst="line">
            <a:avLst/>
          </a:prstGeom>
          <a:solidFill>
            <a:srgbClr val="6699FF"/>
          </a:solidFill>
          <a:ln w="12700" cap="flat" cmpd="sng" algn="ctr">
            <a:solidFill>
              <a:schemeClr val="tx1"/>
            </a:solidFill>
            <a:prstDash val="dash"/>
            <a:round/>
            <a:headEnd type="none" w="med" len="med"/>
            <a:tailEnd type="none" w="med" len="med"/>
          </a:ln>
          <a:effectLst/>
        </p:spPr>
      </p:cxnSp>
      <p:sp>
        <p:nvSpPr>
          <p:cNvPr id="2" name="Titel 1"/>
          <p:cNvSpPr>
            <a:spLocks noGrp="1"/>
          </p:cNvSpPr>
          <p:nvPr>
            <p:ph type="title"/>
          </p:nvPr>
        </p:nvSpPr>
        <p:spPr/>
        <p:txBody>
          <a:bodyPr/>
          <a:lstStyle/>
          <a:p>
            <a:r>
              <a:rPr lang="de-DE" dirty="0"/>
              <a:t>Testfälle Ergebnisse</a:t>
            </a:r>
          </a:p>
        </p:txBody>
      </p:sp>
      <p:sp>
        <p:nvSpPr>
          <p:cNvPr id="5" name="Textfeld 4"/>
          <p:cNvSpPr txBox="1"/>
          <p:nvPr/>
        </p:nvSpPr>
        <p:spPr>
          <a:xfrm>
            <a:off x="241303" y="1258432"/>
            <a:ext cx="8870505" cy="338554"/>
          </a:xfrm>
          <a:prstGeom prst="rect">
            <a:avLst/>
          </a:prstGeom>
          <a:noFill/>
        </p:spPr>
        <p:txBody>
          <a:bodyPr wrap="none" rtlCol="0">
            <a:spAutoFit/>
          </a:bodyPr>
          <a:lstStyle/>
          <a:p>
            <a:pPr algn="l">
              <a:spcBef>
                <a:spcPts val="0"/>
              </a:spcBef>
            </a:pPr>
            <a:r>
              <a:rPr lang="de-DE" sz="1600" b="1" dirty="0">
                <a:solidFill>
                  <a:schemeClr val="tx1"/>
                </a:solidFill>
                <a:latin typeface="+mn-lt"/>
              </a:rPr>
              <a:t>Testfall 2: Baugruppe in Baugruppe ersetzen (mit der Funktion „Komponenten ersetzen“)</a:t>
            </a:r>
          </a:p>
        </p:txBody>
      </p:sp>
      <p:sp>
        <p:nvSpPr>
          <p:cNvPr id="6" name="Rechteck 5"/>
          <p:cNvSpPr/>
          <p:nvPr/>
        </p:nvSpPr>
        <p:spPr>
          <a:xfrm>
            <a:off x="361243" y="2336390"/>
            <a:ext cx="688063" cy="425512"/>
          </a:xfrm>
          <a:prstGeom prst="rect">
            <a:avLst/>
          </a:prstGeom>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r>
              <a:rPr lang="de-DE" sz="1600" dirty="0"/>
              <a:t>BG 1</a:t>
            </a:r>
          </a:p>
        </p:txBody>
      </p:sp>
      <p:sp>
        <p:nvSpPr>
          <p:cNvPr id="7" name="Rechteck 6"/>
          <p:cNvSpPr/>
          <p:nvPr/>
        </p:nvSpPr>
        <p:spPr>
          <a:xfrm>
            <a:off x="1163036" y="3272725"/>
            <a:ext cx="724277" cy="407131"/>
          </a:xfrm>
          <a:prstGeom prst="rect">
            <a:avLst/>
          </a:prstGeom>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r>
              <a:rPr lang="de-DE" sz="1600" dirty="0"/>
              <a:t>BG 2</a:t>
            </a:r>
          </a:p>
        </p:txBody>
      </p:sp>
      <p:sp>
        <p:nvSpPr>
          <p:cNvPr id="8" name="Rechteck 7"/>
          <p:cNvSpPr/>
          <p:nvPr/>
        </p:nvSpPr>
        <p:spPr>
          <a:xfrm>
            <a:off x="1200347" y="5071479"/>
            <a:ext cx="724277" cy="407131"/>
          </a:xfrm>
          <a:prstGeom prst="rect">
            <a:avLst/>
          </a:prstGeom>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r>
              <a:rPr lang="de-DE" sz="1600" dirty="0"/>
              <a:t>BG 3</a:t>
            </a:r>
          </a:p>
        </p:txBody>
      </p:sp>
      <p:sp>
        <p:nvSpPr>
          <p:cNvPr id="9" name="Textfeld 8"/>
          <p:cNvSpPr txBox="1"/>
          <p:nvPr/>
        </p:nvSpPr>
        <p:spPr>
          <a:xfrm>
            <a:off x="2787554" y="3910227"/>
            <a:ext cx="699230" cy="338554"/>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lgn="l">
              <a:spcBef>
                <a:spcPts val="0"/>
              </a:spcBef>
            </a:pPr>
            <a:r>
              <a:rPr lang="de-DE" sz="1600" dirty="0">
                <a:solidFill>
                  <a:schemeClr val="tx1"/>
                </a:solidFill>
                <a:latin typeface="+mn-lt"/>
              </a:rPr>
              <a:t>(ID 1)</a:t>
            </a:r>
          </a:p>
        </p:txBody>
      </p:sp>
      <p:sp>
        <p:nvSpPr>
          <p:cNvPr id="10" name="Textfeld 9"/>
          <p:cNvSpPr txBox="1"/>
          <p:nvPr/>
        </p:nvSpPr>
        <p:spPr>
          <a:xfrm>
            <a:off x="2786155" y="5646477"/>
            <a:ext cx="699230" cy="338554"/>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lgn="l">
              <a:spcBef>
                <a:spcPts val="0"/>
              </a:spcBef>
            </a:pPr>
            <a:r>
              <a:rPr lang="de-DE" sz="1600" dirty="0">
                <a:solidFill>
                  <a:schemeClr val="tx1"/>
                </a:solidFill>
                <a:latin typeface="+mn-lt"/>
              </a:rPr>
              <a:t>(ID 3)</a:t>
            </a:r>
          </a:p>
        </p:txBody>
      </p:sp>
      <p:sp>
        <p:nvSpPr>
          <p:cNvPr id="11" name="Rechteck 10"/>
          <p:cNvSpPr/>
          <p:nvPr/>
        </p:nvSpPr>
        <p:spPr>
          <a:xfrm>
            <a:off x="3744058" y="3879918"/>
            <a:ext cx="642796" cy="407131"/>
          </a:xfrm>
          <a:prstGeom prst="rect">
            <a:avLst/>
          </a:prstGeom>
          <a:ln/>
        </p:spPr>
        <p:style>
          <a:lnRef idx="2">
            <a:schemeClr val="accent3"/>
          </a:lnRef>
          <a:fillRef idx="1">
            <a:schemeClr val="lt1"/>
          </a:fillRef>
          <a:effectRef idx="0">
            <a:schemeClr val="accent3"/>
          </a:effectRef>
          <a:fontRef idx="minor">
            <a:schemeClr val="dk1"/>
          </a:fontRef>
        </p:style>
        <p:txBody>
          <a:bodyPr wrap="none" rtlCol="0" anchor="ctr">
            <a:noAutofit/>
          </a:bodyPr>
          <a:lstStyle/>
          <a:p>
            <a:pPr algn="l"/>
            <a:r>
              <a:rPr lang="de-DE" sz="1600" dirty="0"/>
              <a:t>SK 1</a:t>
            </a:r>
          </a:p>
        </p:txBody>
      </p:sp>
      <p:sp>
        <p:nvSpPr>
          <p:cNvPr id="12" name="Rechteck 11"/>
          <p:cNvSpPr/>
          <p:nvPr/>
        </p:nvSpPr>
        <p:spPr>
          <a:xfrm>
            <a:off x="3774378" y="5612188"/>
            <a:ext cx="642796" cy="407131"/>
          </a:xfrm>
          <a:prstGeom prst="rect">
            <a:avLst/>
          </a:prstGeom>
          <a:ln/>
        </p:spPr>
        <p:style>
          <a:lnRef idx="2">
            <a:schemeClr val="accent3"/>
          </a:lnRef>
          <a:fillRef idx="1">
            <a:schemeClr val="lt1"/>
          </a:fillRef>
          <a:effectRef idx="0">
            <a:schemeClr val="accent3"/>
          </a:effectRef>
          <a:fontRef idx="minor">
            <a:schemeClr val="dk1"/>
          </a:fontRef>
        </p:style>
        <p:txBody>
          <a:bodyPr wrap="none" rtlCol="0" anchor="ctr">
            <a:noAutofit/>
          </a:bodyPr>
          <a:lstStyle/>
          <a:p>
            <a:pPr algn="l"/>
            <a:r>
              <a:rPr lang="de-DE" sz="1600" dirty="0"/>
              <a:t>SK 3</a:t>
            </a:r>
          </a:p>
        </p:txBody>
      </p:sp>
      <p:sp>
        <p:nvSpPr>
          <p:cNvPr id="13" name="Rechteck 12"/>
          <p:cNvSpPr/>
          <p:nvPr/>
        </p:nvSpPr>
        <p:spPr>
          <a:xfrm>
            <a:off x="2411493" y="1808344"/>
            <a:ext cx="724277" cy="407131"/>
          </a:xfrm>
          <a:prstGeom prst="rect">
            <a:avLst/>
          </a:prstGeom>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r>
              <a:rPr lang="de-DE" sz="1600" dirty="0"/>
              <a:t>Teil C</a:t>
            </a:r>
          </a:p>
        </p:txBody>
      </p:sp>
      <p:sp>
        <p:nvSpPr>
          <p:cNvPr id="14" name="Rechteck 13"/>
          <p:cNvSpPr/>
          <p:nvPr/>
        </p:nvSpPr>
        <p:spPr>
          <a:xfrm>
            <a:off x="4070091" y="1638543"/>
            <a:ext cx="751146" cy="408094"/>
          </a:xfrm>
          <a:prstGeom prst="rect">
            <a:avLst/>
          </a:prstGeom>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r>
              <a:rPr lang="de-DE" sz="1600" dirty="0"/>
              <a:t>*BG 4</a:t>
            </a:r>
          </a:p>
        </p:txBody>
      </p:sp>
      <p:cxnSp>
        <p:nvCxnSpPr>
          <p:cNvPr id="16" name="Gewinkelter Verbinder 15"/>
          <p:cNvCxnSpPr>
            <a:stCxn id="6" idx="2"/>
            <a:endCxn id="7" idx="1"/>
          </p:cNvCxnSpPr>
          <p:nvPr/>
        </p:nvCxnSpPr>
        <p:spPr bwMode="auto">
          <a:xfrm rot="16200000" flipH="1">
            <a:off x="576961" y="2890215"/>
            <a:ext cx="714389" cy="457761"/>
          </a:xfrm>
          <a:prstGeom prst="bentConnector2">
            <a:avLst/>
          </a:prstGeom>
          <a:solidFill>
            <a:srgbClr val="6699FF"/>
          </a:solidFill>
          <a:ln w="12700" cap="flat" cmpd="sng" algn="ctr">
            <a:solidFill>
              <a:schemeClr val="tx1"/>
            </a:solidFill>
            <a:prstDash val="solid"/>
            <a:round/>
            <a:headEnd type="none" w="med" len="med"/>
            <a:tailEnd type="none" w="med" len="med"/>
          </a:ln>
          <a:effectLst/>
        </p:spPr>
      </p:cxnSp>
      <p:cxnSp>
        <p:nvCxnSpPr>
          <p:cNvPr id="17" name="Gewinkelter Verbinder 16"/>
          <p:cNvCxnSpPr>
            <a:stCxn id="6" idx="2"/>
            <a:endCxn id="8" idx="1"/>
          </p:cNvCxnSpPr>
          <p:nvPr/>
        </p:nvCxnSpPr>
        <p:spPr bwMode="auto">
          <a:xfrm rot="16200000" flipH="1">
            <a:off x="-303760" y="3770937"/>
            <a:ext cx="2513143" cy="495072"/>
          </a:xfrm>
          <a:prstGeom prst="bentConnector2">
            <a:avLst/>
          </a:prstGeom>
          <a:solidFill>
            <a:srgbClr val="6699FF"/>
          </a:solidFill>
          <a:ln w="12700" cap="flat" cmpd="sng" algn="ctr">
            <a:solidFill>
              <a:schemeClr val="tx1"/>
            </a:solidFill>
            <a:prstDash val="solid"/>
            <a:round/>
            <a:headEnd type="none" w="med" len="med"/>
            <a:tailEnd type="none" w="med" len="med"/>
          </a:ln>
          <a:effectLst/>
        </p:spPr>
      </p:cxnSp>
      <p:cxnSp>
        <p:nvCxnSpPr>
          <p:cNvPr id="21" name="Gerader Verbinder 20"/>
          <p:cNvCxnSpPr>
            <a:stCxn id="38" idx="3"/>
            <a:endCxn id="9" idx="1"/>
          </p:cNvCxnSpPr>
          <p:nvPr/>
        </p:nvCxnSpPr>
        <p:spPr bwMode="auto">
          <a:xfrm flipV="1">
            <a:off x="2324076" y="4079504"/>
            <a:ext cx="463478" cy="3980"/>
          </a:xfrm>
          <a:prstGeom prst="line">
            <a:avLst/>
          </a:prstGeom>
          <a:solidFill>
            <a:srgbClr val="6699FF"/>
          </a:solidFill>
          <a:ln w="12700" cap="flat" cmpd="sng" algn="ctr">
            <a:solidFill>
              <a:srgbClr val="FF0000"/>
            </a:solidFill>
            <a:prstDash val="dash"/>
            <a:round/>
            <a:headEnd type="none" w="med" len="med"/>
            <a:tailEnd type="none" w="med" len="med"/>
          </a:ln>
          <a:effectLst/>
        </p:spPr>
      </p:cxnSp>
      <p:cxnSp>
        <p:nvCxnSpPr>
          <p:cNvPr id="22" name="Gerader Verbinder 21"/>
          <p:cNvCxnSpPr>
            <a:stCxn id="9" idx="3"/>
            <a:endCxn id="11" idx="1"/>
          </p:cNvCxnSpPr>
          <p:nvPr/>
        </p:nvCxnSpPr>
        <p:spPr bwMode="auto">
          <a:xfrm>
            <a:off x="3486784" y="4079504"/>
            <a:ext cx="257274" cy="3980"/>
          </a:xfrm>
          <a:prstGeom prst="line">
            <a:avLst/>
          </a:prstGeom>
          <a:solidFill>
            <a:srgbClr val="6699FF"/>
          </a:solidFill>
          <a:ln w="12700" cap="flat" cmpd="sng" algn="ctr">
            <a:solidFill>
              <a:srgbClr val="FF0000"/>
            </a:solidFill>
            <a:prstDash val="dash"/>
            <a:round/>
            <a:headEnd type="none" w="med" len="med"/>
            <a:tailEnd type="none" w="med" len="med"/>
          </a:ln>
          <a:effectLst/>
        </p:spPr>
      </p:cxnSp>
      <p:cxnSp>
        <p:nvCxnSpPr>
          <p:cNvPr id="25" name="Gerader Verbinder 24"/>
          <p:cNvCxnSpPr>
            <a:stCxn id="10" idx="3"/>
            <a:endCxn id="12" idx="1"/>
          </p:cNvCxnSpPr>
          <p:nvPr/>
        </p:nvCxnSpPr>
        <p:spPr bwMode="auto">
          <a:xfrm>
            <a:off x="3485385" y="5815754"/>
            <a:ext cx="288993" cy="0"/>
          </a:xfrm>
          <a:prstGeom prst="line">
            <a:avLst/>
          </a:prstGeom>
          <a:solidFill>
            <a:srgbClr val="6699FF"/>
          </a:solidFill>
          <a:ln w="12700" cap="flat" cmpd="sng" algn="ctr">
            <a:solidFill>
              <a:srgbClr val="FF0000"/>
            </a:solidFill>
            <a:prstDash val="dash"/>
            <a:round/>
            <a:headEnd type="none" w="med" len="med"/>
            <a:tailEnd type="none" w="med" len="med"/>
          </a:ln>
          <a:effectLst/>
        </p:spPr>
      </p:cxnSp>
      <p:cxnSp>
        <p:nvCxnSpPr>
          <p:cNvPr id="28" name="Gerader Verbinder 27"/>
          <p:cNvCxnSpPr>
            <a:stCxn id="78" idx="3"/>
            <a:endCxn id="10" idx="1"/>
          </p:cNvCxnSpPr>
          <p:nvPr/>
        </p:nvCxnSpPr>
        <p:spPr bwMode="auto">
          <a:xfrm flipV="1">
            <a:off x="2507872" y="5815754"/>
            <a:ext cx="278283" cy="481"/>
          </a:xfrm>
          <a:prstGeom prst="line">
            <a:avLst/>
          </a:prstGeom>
          <a:solidFill>
            <a:srgbClr val="6699FF"/>
          </a:solidFill>
          <a:ln w="12700" cap="flat" cmpd="sng" algn="ctr">
            <a:solidFill>
              <a:srgbClr val="FF0000"/>
            </a:solidFill>
            <a:prstDash val="dash"/>
            <a:round/>
            <a:headEnd type="none" w="med" len="med"/>
            <a:tailEnd type="none" w="med" len="med"/>
          </a:ln>
          <a:effectLst/>
        </p:spPr>
      </p:cxnSp>
      <p:cxnSp>
        <p:nvCxnSpPr>
          <p:cNvPr id="33" name="Gerade Verbindung mit Pfeil 32"/>
          <p:cNvCxnSpPr>
            <a:stCxn id="13" idx="1"/>
            <a:endCxn id="7" idx="0"/>
          </p:cNvCxnSpPr>
          <p:nvPr/>
        </p:nvCxnSpPr>
        <p:spPr bwMode="auto">
          <a:xfrm flipH="1">
            <a:off x="1525175" y="2011910"/>
            <a:ext cx="886318" cy="1260815"/>
          </a:xfrm>
          <a:prstGeom prst="straightConnector1">
            <a:avLst/>
          </a:prstGeom>
          <a:solidFill>
            <a:srgbClr val="6699FF"/>
          </a:solidFill>
          <a:ln w="12700" cap="flat" cmpd="sng" algn="ctr">
            <a:solidFill>
              <a:srgbClr val="0070C0"/>
            </a:solidFill>
            <a:prstDash val="solid"/>
            <a:round/>
            <a:headEnd type="triangle"/>
            <a:tailEnd type="triangle"/>
          </a:ln>
          <a:effectLst/>
        </p:spPr>
      </p:cxnSp>
      <p:cxnSp>
        <p:nvCxnSpPr>
          <p:cNvPr id="34" name="Gerade Verbindung mit Pfeil 33"/>
          <p:cNvCxnSpPr>
            <a:stCxn id="14" idx="1"/>
            <a:endCxn id="7" idx="0"/>
          </p:cNvCxnSpPr>
          <p:nvPr/>
        </p:nvCxnSpPr>
        <p:spPr bwMode="auto">
          <a:xfrm flipH="1">
            <a:off x="1525175" y="1842590"/>
            <a:ext cx="2544916" cy="1430135"/>
          </a:xfrm>
          <a:prstGeom prst="straightConnector1">
            <a:avLst/>
          </a:prstGeom>
          <a:solidFill>
            <a:srgbClr val="6699FF"/>
          </a:solidFill>
          <a:ln w="12700" cap="flat" cmpd="sng" algn="ctr">
            <a:solidFill>
              <a:srgbClr val="0070C0"/>
            </a:solidFill>
            <a:prstDash val="solid"/>
            <a:round/>
            <a:headEnd type="triangle"/>
            <a:tailEnd type="triangle"/>
          </a:ln>
          <a:effectLst/>
        </p:spPr>
      </p:cxnSp>
      <p:sp>
        <p:nvSpPr>
          <p:cNvPr id="43" name="Rechteck 42"/>
          <p:cNvSpPr/>
          <p:nvPr/>
        </p:nvSpPr>
        <p:spPr>
          <a:xfrm>
            <a:off x="5184867" y="4987389"/>
            <a:ext cx="642796" cy="407131"/>
          </a:xfrm>
          <a:prstGeom prst="rect">
            <a:avLst/>
          </a:prstGeom>
          <a:ln/>
        </p:spPr>
        <p:style>
          <a:lnRef idx="2">
            <a:schemeClr val="accent6"/>
          </a:lnRef>
          <a:fillRef idx="1">
            <a:schemeClr val="lt1"/>
          </a:fillRef>
          <a:effectRef idx="0">
            <a:schemeClr val="accent6"/>
          </a:effectRef>
          <a:fontRef idx="minor">
            <a:schemeClr val="dk1"/>
          </a:fontRef>
        </p:style>
        <p:txBody>
          <a:bodyPr wrap="none" rtlCol="0" anchor="ctr">
            <a:noAutofit/>
          </a:bodyPr>
          <a:lstStyle/>
          <a:p>
            <a:pPr algn="l"/>
            <a:r>
              <a:rPr lang="de-DE" sz="1600" dirty="0"/>
              <a:t>Kin. 1</a:t>
            </a:r>
          </a:p>
        </p:txBody>
      </p:sp>
      <p:cxnSp>
        <p:nvCxnSpPr>
          <p:cNvPr id="44" name="Gerader Verbinder 43"/>
          <p:cNvCxnSpPr>
            <a:stCxn id="67" idx="3"/>
            <a:endCxn id="43" idx="1"/>
          </p:cNvCxnSpPr>
          <p:nvPr/>
        </p:nvCxnSpPr>
        <p:spPr bwMode="auto">
          <a:xfrm>
            <a:off x="4417174" y="4661497"/>
            <a:ext cx="767693" cy="529458"/>
          </a:xfrm>
          <a:prstGeom prst="line">
            <a:avLst/>
          </a:prstGeom>
          <a:solidFill>
            <a:srgbClr val="6699FF"/>
          </a:solidFill>
          <a:ln w="12700" cap="flat" cmpd="sng" algn="ctr">
            <a:solidFill>
              <a:srgbClr val="FF0000"/>
            </a:solidFill>
            <a:prstDash val="dash"/>
            <a:round/>
            <a:headEnd type="none" w="med" len="med"/>
            <a:tailEnd type="none" w="med" len="med"/>
          </a:ln>
          <a:effectLst/>
        </p:spPr>
      </p:cxnSp>
      <p:cxnSp>
        <p:nvCxnSpPr>
          <p:cNvPr id="47" name="Gerader Verbinder 46"/>
          <p:cNvCxnSpPr>
            <a:stCxn id="12" idx="3"/>
            <a:endCxn id="43" idx="1"/>
          </p:cNvCxnSpPr>
          <p:nvPr/>
        </p:nvCxnSpPr>
        <p:spPr bwMode="auto">
          <a:xfrm flipV="1">
            <a:off x="4417174" y="5190955"/>
            <a:ext cx="767693" cy="624799"/>
          </a:xfrm>
          <a:prstGeom prst="line">
            <a:avLst/>
          </a:prstGeom>
          <a:solidFill>
            <a:srgbClr val="6699FF"/>
          </a:solidFill>
          <a:ln w="12700" cap="flat" cmpd="sng" algn="ctr">
            <a:solidFill>
              <a:srgbClr val="FF0000"/>
            </a:solidFill>
            <a:prstDash val="dash"/>
            <a:round/>
            <a:headEnd type="none" w="med" len="med"/>
            <a:tailEnd type="none" w="med" len="med"/>
          </a:ln>
          <a:effectLst/>
        </p:spPr>
      </p:cxnSp>
      <p:sp>
        <p:nvSpPr>
          <p:cNvPr id="38" name="Rechteck 37"/>
          <p:cNvSpPr/>
          <p:nvPr/>
        </p:nvSpPr>
        <p:spPr>
          <a:xfrm>
            <a:off x="1599799" y="3879918"/>
            <a:ext cx="724277" cy="407131"/>
          </a:xfrm>
          <a:prstGeom prst="rect">
            <a:avLst/>
          </a:prstGeom>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r>
              <a:rPr lang="de-DE" sz="1600" dirty="0"/>
              <a:t>Teil A</a:t>
            </a:r>
          </a:p>
        </p:txBody>
      </p:sp>
      <p:cxnSp>
        <p:nvCxnSpPr>
          <p:cNvPr id="39" name="Gewinkelter Verbinder 38"/>
          <p:cNvCxnSpPr>
            <a:stCxn id="7" idx="2"/>
            <a:endCxn id="38" idx="1"/>
          </p:cNvCxnSpPr>
          <p:nvPr/>
        </p:nvCxnSpPr>
        <p:spPr bwMode="auto">
          <a:xfrm rot="16200000" flipH="1">
            <a:off x="1360673" y="3844358"/>
            <a:ext cx="403628" cy="74624"/>
          </a:xfrm>
          <a:prstGeom prst="bentConnector2">
            <a:avLst/>
          </a:prstGeom>
          <a:solidFill>
            <a:srgbClr val="6699FF"/>
          </a:solidFill>
          <a:ln w="12700" cap="flat" cmpd="sng" algn="ctr">
            <a:solidFill>
              <a:schemeClr val="tx1"/>
            </a:solidFill>
            <a:prstDash val="solid"/>
            <a:round/>
            <a:headEnd type="none" w="med" len="med"/>
            <a:tailEnd type="none" w="med" len="med"/>
          </a:ln>
          <a:effectLst/>
        </p:spPr>
      </p:cxnSp>
      <p:sp>
        <p:nvSpPr>
          <p:cNvPr id="54" name="Rechteck 53"/>
          <p:cNvSpPr/>
          <p:nvPr/>
        </p:nvSpPr>
        <p:spPr>
          <a:xfrm>
            <a:off x="1599798" y="4460782"/>
            <a:ext cx="724277" cy="407131"/>
          </a:xfrm>
          <a:prstGeom prst="rect">
            <a:avLst/>
          </a:prstGeom>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r>
              <a:rPr lang="de-DE" sz="1600" dirty="0"/>
              <a:t>Teil B</a:t>
            </a:r>
          </a:p>
        </p:txBody>
      </p:sp>
      <p:cxnSp>
        <p:nvCxnSpPr>
          <p:cNvPr id="55" name="Gewinkelter Verbinder 54"/>
          <p:cNvCxnSpPr>
            <a:stCxn id="7" idx="2"/>
            <a:endCxn id="54" idx="1"/>
          </p:cNvCxnSpPr>
          <p:nvPr/>
        </p:nvCxnSpPr>
        <p:spPr bwMode="auto">
          <a:xfrm rot="16200000" flipH="1">
            <a:off x="1070240" y="4134790"/>
            <a:ext cx="984492" cy="74623"/>
          </a:xfrm>
          <a:prstGeom prst="bentConnector2">
            <a:avLst/>
          </a:prstGeom>
          <a:solidFill>
            <a:srgbClr val="6699FF"/>
          </a:solidFill>
          <a:ln w="12700" cap="flat" cmpd="sng" algn="ctr">
            <a:solidFill>
              <a:schemeClr val="tx1"/>
            </a:solidFill>
            <a:prstDash val="solid"/>
            <a:round/>
            <a:headEnd type="none" w="med" len="med"/>
            <a:tailEnd type="none" w="med" len="med"/>
          </a:ln>
          <a:effectLst/>
        </p:spPr>
      </p:cxnSp>
      <p:sp>
        <p:nvSpPr>
          <p:cNvPr id="60" name="Textfeld 59"/>
          <p:cNvSpPr txBox="1"/>
          <p:nvPr/>
        </p:nvSpPr>
        <p:spPr>
          <a:xfrm>
            <a:off x="2800078" y="4487914"/>
            <a:ext cx="699230" cy="338554"/>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lgn="l">
              <a:spcBef>
                <a:spcPts val="0"/>
              </a:spcBef>
            </a:pPr>
            <a:r>
              <a:rPr lang="de-DE" sz="1600" dirty="0">
                <a:solidFill>
                  <a:schemeClr val="tx1"/>
                </a:solidFill>
                <a:latin typeface="+mn-lt"/>
              </a:rPr>
              <a:t>(ID 2)</a:t>
            </a:r>
          </a:p>
        </p:txBody>
      </p:sp>
      <p:cxnSp>
        <p:nvCxnSpPr>
          <p:cNvPr id="61" name="Gerader Verbinder 60"/>
          <p:cNvCxnSpPr>
            <a:stCxn id="54" idx="3"/>
            <a:endCxn id="60" idx="1"/>
          </p:cNvCxnSpPr>
          <p:nvPr/>
        </p:nvCxnSpPr>
        <p:spPr bwMode="auto">
          <a:xfrm flipV="1">
            <a:off x="2324075" y="4657191"/>
            <a:ext cx="476003" cy="7157"/>
          </a:xfrm>
          <a:prstGeom prst="line">
            <a:avLst/>
          </a:prstGeom>
          <a:solidFill>
            <a:srgbClr val="6699FF"/>
          </a:solidFill>
          <a:ln w="12700" cap="flat" cmpd="sng" algn="ctr">
            <a:solidFill>
              <a:srgbClr val="FF0000"/>
            </a:solidFill>
            <a:prstDash val="dash"/>
            <a:round/>
            <a:headEnd type="none" w="med" len="med"/>
            <a:tailEnd type="none" w="med" len="med"/>
          </a:ln>
          <a:effectLst/>
        </p:spPr>
      </p:cxnSp>
      <p:sp>
        <p:nvSpPr>
          <p:cNvPr id="67" name="Rechteck 66"/>
          <p:cNvSpPr/>
          <p:nvPr/>
        </p:nvSpPr>
        <p:spPr>
          <a:xfrm>
            <a:off x="3774378" y="4457931"/>
            <a:ext cx="642796" cy="407131"/>
          </a:xfrm>
          <a:prstGeom prst="rect">
            <a:avLst/>
          </a:prstGeom>
          <a:ln/>
        </p:spPr>
        <p:style>
          <a:lnRef idx="2">
            <a:schemeClr val="accent3"/>
          </a:lnRef>
          <a:fillRef idx="1">
            <a:schemeClr val="lt1"/>
          </a:fillRef>
          <a:effectRef idx="0">
            <a:schemeClr val="accent3"/>
          </a:effectRef>
          <a:fontRef idx="minor">
            <a:schemeClr val="dk1"/>
          </a:fontRef>
        </p:style>
        <p:txBody>
          <a:bodyPr wrap="none" rtlCol="0" anchor="ctr">
            <a:noAutofit/>
          </a:bodyPr>
          <a:lstStyle/>
          <a:p>
            <a:pPr algn="l"/>
            <a:r>
              <a:rPr lang="de-DE" sz="1600" dirty="0"/>
              <a:t>SK 2</a:t>
            </a:r>
          </a:p>
        </p:txBody>
      </p:sp>
      <p:cxnSp>
        <p:nvCxnSpPr>
          <p:cNvPr id="68" name="Gerader Verbinder 67"/>
          <p:cNvCxnSpPr>
            <a:stCxn id="60" idx="3"/>
            <a:endCxn id="67" idx="1"/>
          </p:cNvCxnSpPr>
          <p:nvPr/>
        </p:nvCxnSpPr>
        <p:spPr bwMode="auto">
          <a:xfrm>
            <a:off x="3499308" y="4657191"/>
            <a:ext cx="275070" cy="4306"/>
          </a:xfrm>
          <a:prstGeom prst="line">
            <a:avLst/>
          </a:prstGeom>
          <a:solidFill>
            <a:srgbClr val="6699FF"/>
          </a:solidFill>
          <a:ln w="12700" cap="flat" cmpd="sng" algn="ctr">
            <a:solidFill>
              <a:srgbClr val="FF0000"/>
            </a:solidFill>
            <a:prstDash val="dash"/>
            <a:round/>
            <a:headEnd type="none" w="med" len="med"/>
            <a:tailEnd type="none" w="med" len="med"/>
          </a:ln>
          <a:effectLst/>
        </p:spPr>
      </p:cxnSp>
      <p:sp>
        <p:nvSpPr>
          <p:cNvPr id="78" name="Rechteck 77"/>
          <p:cNvSpPr/>
          <p:nvPr/>
        </p:nvSpPr>
        <p:spPr>
          <a:xfrm>
            <a:off x="1783595" y="5612669"/>
            <a:ext cx="724277" cy="407131"/>
          </a:xfrm>
          <a:prstGeom prst="rect">
            <a:avLst/>
          </a:prstGeom>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r>
              <a:rPr lang="de-DE" sz="1600" dirty="0"/>
              <a:t>Teil C</a:t>
            </a:r>
          </a:p>
        </p:txBody>
      </p:sp>
      <p:cxnSp>
        <p:nvCxnSpPr>
          <p:cNvPr id="79" name="Gewinkelter Verbinder 78"/>
          <p:cNvCxnSpPr>
            <a:stCxn id="8" idx="2"/>
            <a:endCxn id="78" idx="1"/>
          </p:cNvCxnSpPr>
          <p:nvPr/>
        </p:nvCxnSpPr>
        <p:spPr bwMode="auto">
          <a:xfrm rot="16200000" flipH="1">
            <a:off x="1504228" y="5536867"/>
            <a:ext cx="337625" cy="221109"/>
          </a:xfrm>
          <a:prstGeom prst="bentConnector2">
            <a:avLst/>
          </a:prstGeom>
          <a:solidFill>
            <a:srgbClr val="6699FF"/>
          </a:solidFill>
          <a:ln w="12700" cap="flat" cmpd="sng" algn="ctr">
            <a:solidFill>
              <a:schemeClr val="tx1"/>
            </a:solidFill>
            <a:prstDash val="solid"/>
            <a:round/>
            <a:headEnd type="none" w="med" len="med"/>
            <a:tailEnd type="none" w="med" len="med"/>
          </a:ln>
          <a:effectLst/>
        </p:spPr>
      </p:cxnSp>
      <p:sp>
        <p:nvSpPr>
          <p:cNvPr id="104" name="Textfeld 103"/>
          <p:cNvSpPr txBox="1"/>
          <p:nvPr/>
        </p:nvSpPr>
        <p:spPr>
          <a:xfrm>
            <a:off x="5752701" y="2102264"/>
            <a:ext cx="699230" cy="338554"/>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lgn="l">
              <a:spcBef>
                <a:spcPts val="0"/>
              </a:spcBef>
            </a:pPr>
            <a:r>
              <a:rPr lang="de-DE" sz="1600" dirty="0">
                <a:solidFill>
                  <a:schemeClr val="tx1"/>
                </a:solidFill>
                <a:latin typeface="+mn-lt"/>
              </a:rPr>
              <a:t>(ID 1)</a:t>
            </a:r>
          </a:p>
        </p:txBody>
      </p:sp>
      <p:sp>
        <p:nvSpPr>
          <p:cNvPr id="105" name="Rechteck 104"/>
          <p:cNvSpPr/>
          <p:nvPr/>
        </p:nvSpPr>
        <p:spPr>
          <a:xfrm>
            <a:off x="6663984" y="2074667"/>
            <a:ext cx="642796" cy="407131"/>
          </a:xfrm>
          <a:prstGeom prst="rect">
            <a:avLst/>
          </a:prstGeom>
          <a:ln/>
        </p:spPr>
        <p:style>
          <a:lnRef idx="2">
            <a:schemeClr val="accent3"/>
          </a:lnRef>
          <a:fillRef idx="1">
            <a:schemeClr val="lt1"/>
          </a:fillRef>
          <a:effectRef idx="0">
            <a:schemeClr val="accent3"/>
          </a:effectRef>
          <a:fontRef idx="minor">
            <a:schemeClr val="dk1"/>
          </a:fontRef>
        </p:style>
        <p:txBody>
          <a:bodyPr wrap="none" rtlCol="0" anchor="ctr">
            <a:noAutofit/>
          </a:bodyPr>
          <a:lstStyle/>
          <a:p>
            <a:pPr algn="l"/>
            <a:r>
              <a:rPr lang="de-DE" sz="1600" dirty="0"/>
              <a:t>SK 1</a:t>
            </a:r>
          </a:p>
        </p:txBody>
      </p:sp>
      <p:sp>
        <p:nvSpPr>
          <p:cNvPr id="106" name="Rechteck 105"/>
          <p:cNvSpPr/>
          <p:nvPr/>
        </p:nvSpPr>
        <p:spPr>
          <a:xfrm>
            <a:off x="4834947" y="2081360"/>
            <a:ext cx="724277" cy="407131"/>
          </a:xfrm>
          <a:prstGeom prst="rect">
            <a:avLst/>
          </a:prstGeom>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r>
              <a:rPr lang="de-DE" sz="1600" dirty="0"/>
              <a:t>Teil D</a:t>
            </a:r>
          </a:p>
        </p:txBody>
      </p:sp>
      <p:sp>
        <p:nvSpPr>
          <p:cNvPr id="107" name="Rechteck 106"/>
          <p:cNvSpPr/>
          <p:nvPr/>
        </p:nvSpPr>
        <p:spPr>
          <a:xfrm>
            <a:off x="4842013" y="2574041"/>
            <a:ext cx="724277" cy="407131"/>
          </a:xfrm>
          <a:prstGeom prst="rect">
            <a:avLst/>
          </a:prstGeom>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r>
              <a:rPr lang="de-DE" sz="1600" dirty="0"/>
              <a:t>Teil E</a:t>
            </a:r>
          </a:p>
        </p:txBody>
      </p:sp>
      <p:sp>
        <p:nvSpPr>
          <p:cNvPr id="108" name="Textfeld 107"/>
          <p:cNvSpPr txBox="1"/>
          <p:nvPr/>
        </p:nvSpPr>
        <p:spPr>
          <a:xfrm>
            <a:off x="5752701" y="2597433"/>
            <a:ext cx="699230" cy="338554"/>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lgn="l">
              <a:spcBef>
                <a:spcPts val="0"/>
              </a:spcBef>
            </a:pPr>
            <a:r>
              <a:rPr lang="de-DE" sz="1600" dirty="0">
                <a:solidFill>
                  <a:schemeClr val="tx1"/>
                </a:solidFill>
                <a:latin typeface="+mn-lt"/>
              </a:rPr>
              <a:t>(ID 2)</a:t>
            </a:r>
          </a:p>
        </p:txBody>
      </p:sp>
      <p:sp>
        <p:nvSpPr>
          <p:cNvPr id="109" name="Rechteck 108"/>
          <p:cNvSpPr/>
          <p:nvPr/>
        </p:nvSpPr>
        <p:spPr>
          <a:xfrm>
            <a:off x="6688366" y="2563144"/>
            <a:ext cx="642796" cy="407131"/>
          </a:xfrm>
          <a:prstGeom prst="rect">
            <a:avLst/>
          </a:prstGeom>
          <a:ln/>
        </p:spPr>
        <p:style>
          <a:lnRef idx="2">
            <a:schemeClr val="accent3"/>
          </a:lnRef>
          <a:fillRef idx="1">
            <a:schemeClr val="lt1"/>
          </a:fillRef>
          <a:effectRef idx="0">
            <a:schemeClr val="accent3"/>
          </a:effectRef>
          <a:fontRef idx="minor">
            <a:schemeClr val="dk1"/>
          </a:fontRef>
        </p:style>
        <p:txBody>
          <a:bodyPr wrap="none" rtlCol="0" anchor="ctr">
            <a:noAutofit/>
          </a:bodyPr>
          <a:lstStyle/>
          <a:p>
            <a:pPr algn="l"/>
            <a:r>
              <a:rPr lang="de-DE" sz="1600" dirty="0"/>
              <a:t>SK 2</a:t>
            </a:r>
          </a:p>
        </p:txBody>
      </p:sp>
      <p:cxnSp>
        <p:nvCxnSpPr>
          <p:cNvPr id="110" name="Gewinkelter Verbinder 109"/>
          <p:cNvCxnSpPr>
            <a:stCxn id="14" idx="2"/>
            <a:endCxn id="107" idx="1"/>
          </p:cNvCxnSpPr>
          <p:nvPr/>
        </p:nvCxnSpPr>
        <p:spPr bwMode="auto">
          <a:xfrm rot="16200000" flipH="1">
            <a:off x="4278353" y="2213947"/>
            <a:ext cx="730970" cy="396349"/>
          </a:xfrm>
          <a:prstGeom prst="bentConnector2">
            <a:avLst/>
          </a:prstGeom>
          <a:solidFill>
            <a:srgbClr val="6699FF"/>
          </a:solidFill>
          <a:ln w="12700" cap="flat" cmpd="sng" algn="ctr">
            <a:solidFill>
              <a:schemeClr val="tx1"/>
            </a:solidFill>
            <a:prstDash val="solid"/>
            <a:round/>
            <a:headEnd type="none" w="med" len="med"/>
            <a:tailEnd type="none" w="med" len="med"/>
          </a:ln>
          <a:effectLst/>
        </p:spPr>
      </p:cxnSp>
      <p:cxnSp>
        <p:nvCxnSpPr>
          <p:cNvPr id="116" name="Gewinkelter Verbinder 115"/>
          <p:cNvCxnSpPr>
            <a:stCxn id="14" idx="2"/>
            <a:endCxn id="106" idx="1"/>
          </p:cNvCxnSpPr>
          <p:nvPr/>
        </p:nvCxnSpPr>
        <p:spPr bwMode="auto">
          <a:xfrm rot="16200000" flipH="1">
            <a:off x="4521161" y="1971139"/>
            <a:ext cx="238289" cy="389283"/>
          </a:xfrm>
          <a:prstGeom prst="bentConnector2">
            <a:avLst/>
          </a:prstGeom>
          <a:solidFill>
            <a:srgbClr val="6699FF"/>
          </a:solidFill>
          <a:ln w="12700" cap="flat" cmpd="sng" algn="ctr">
            <a:solidFill>
              <a:schemeClr val="tx1"/>
            </a:solidFill>
            <a:prstDash val="solid"/>
            <a:round/>
            <a:headEnd type="none" w="med" len="med"/>
            <a:tailEnd type="none" w="med" len="med"/>
          </a:ln>
          <a:effectLst/>
        </p:spPr>
      </p:cxnSp>
      <p:cxnSp>
        <p:nvCxnSpPr>
          <p:cNvPr id="120" name="Gerader Verbinder 119"/>
          <p:cNvCxnSpPr>
            <a:stCxn id="106" idx="3"/>
            <a:endCxn id="104" idx="1"/>
          </p:cNvCxnSpPr>
          <p:nvPr/>
        </p:nvCxnSpPr>
        <p:spPr bwMode="auto">
          <a:xfrm flipV="1">
            <a:off x="5559224" y="2271541"/>
            <a:ext cx="193477" cy="13385"/>
          </a:xfrm>
          <a:prstGeom prst="line">
            <a:avLst/>
          </a:prstGeom>
          <a:solidFill>
            <a:srgbClr val="6699FF"/>
          </a:solidFill>
          <a:ln w="12700" cap="flat" cmpd="sng" algn="ctr">
            <a:solidFill>
              <a:srgbClr val="FF0000"/>
            </a:solidFill>
            <a:prstDash val="dash"/>
            <a:round/>
            <a:headEnd type="none" w="med" len="med"/>
            <a:tailEnd type="none" w="med" len="med"/>
          </a:ln>
          <a:effectLst/>
        </p:spPr>
      </p:cxnSp>
      <p:cxnSp>
        <p:nvCxnSpPr>
          <p:cNvPr id="123" name="Gerader Verbinder 122"/>
          <p:cNvCxnSpPr>
            <a:stCxn id="107" idx="3"/>
            <a:endCxn id="108" idx="1"/>
          </p:cNvCxnSpPr>
          <p:nvPr/>
        </p:nvCxnSpPr>
        <p:spPr bwMode="auto">
          <a:xfrm flipV="1">
            <a:off x="5566290" y="2766710"/>
            <a:ext cx="186411" cy="10897"/>
          </a:xfrm>
          <a:prstGeom prst="line">
            <a:avLst/>
          </a:prstGeom>
          <a:solidFill>
            <a:srgbClr val="6699FF"/>
          </a:solidFill>
          <a:ln w="12700" cap="flat" cmpd="sng" algn="ctr">
            <a:solidFill>
              <a:srgbClr val="FF0000"/>
            </a:solidFill>
            <a:prstDash val="dash"/>
            <a:round/>
            <a:headEnd type="none" w="med" len="med"/>
            <a:tailEnd type="none" w="med" len="med"/>
          </a:ln>
          <a:effectLst/>
        </p:spPr>
      </p:cxnSp>
      <p:cxnSp>
        <p:nvCxnSpPr>
          <p:cNvPr id="126" name="Gerader Verbinder 125"/>
          <p:cNvCxnSpPr>
            <a:stCxn id="104" idx="3"/>
            <a:endCxn id="105" idx="1"/>
          </p:cNvCxnSpPr>
          <p:nvPr/>
        </p:nvCxnSpPr>
        <p:spPr bwMode="auto">
          <a:xfrm>
            <a:off x="6451931" y="2271541"/>
            <a:ext cx="212053" cy="6692"/>
          </a:xfrm>
          <a:prstGeom prst="line">
            <a:avLst/>
          </a:prstGeom>
          <a:solidFill>
            <a:srgbClr val="6699FF"/>
          </a:solidFill>
          <a:ln w="12700" cap="flat" cmpd="sng" algn="ctr">
            <a:solidFill>
              <a:srgbClr val="FF0000"/>
            </a:solidFill>
            <a:prstDash val="dash"/>
            <a:round/>
            <a:headEnd type="none" w="med" len="med"/>
            <a:tailEnd type="none" w="med" len="med"/>
          </a:ln>
          <a:effectLst/>
        </p:spPr>
      </p:cxnSp>
      <p:cxnSp>
        <p:nvCxnSpPr>
          <p:cNvPr id="129" name="Gerader Verbinder 128"/>
          <p:cNvCxnSpPr>
            <a:stCxn id="108" idx="3"/>
            <a:endCxn id="109" idx="1"/>
          </p:cNvCxnSpPr>
          <p:nvPr/>
        </p:nvCxnSpPr>
        <p:spPr bwMode="auto">
          <a:xfrm>
            <a:off x="6451931" y="2766710"/>
            <a:ext cx="236435" cy="0"/>
          </a:xfrm>
          <a:prstGeom prst="line">
            <a:avLst/>
          </a:prstGeom>
          <a:solidFill>
            <a:srgbClr val="6699FF"/>
          </a:solidFill>
          <a:ln w="12700" cap="flat" cmpd="sng" algn="ctr">
            <a:solidFill>
              <a:srgbClr val="FF0000"/>
            </a:solidFill>
            <a:prstDash val="dash"/>
            <a:round/>
            <a:headEnd type="none" w="med" len="med"/>
            <a:tailEnd type="none" w="med" len="med"/>
          </a:ln>
          <a:effectLst/>
        </p:spPr>
      </p:cxnSp>
      <p:sp>
        <p:nvSpPr>
          <p:cNvPr id="138" name="Textfeld 137"/>
          <p:cNvSpPr txBox="1"/>
          <p:nvPr/>
        </p:nvSpPr>
        <p:spPr>
          <a:xfrm>
            <a:off x="3537894" y="6064416"/>
            <a:ext cx="2303003" cy="338554"/>
          </a:xfrm>
          <a:prstGeom prst="rect">
            <a:avLst/>
          </a:prstGeom>
          <a:noFill/>
        </p:spPr>
        <p:txBody>
          <a:bodyPr wrap="none" rtlCol="0">
            <a:spAutoFit/>
          </a:bodyPr>
          <a:lstStyle/>
          <a:p>
            <a:pPr algn="l">
              <a:spcBef>
                <a:spcPts val="0"/>
              </a:spcBef>
            </a:pPr>
            <a:r>
              <a:rPr lang="de-DE" sz="1600" dirty="0">
                <a:solidFill>
                  <a:schemeClr val="tx1"/>
                </a:solidFill>
                <a:latin typeface="+mn-lt"/>
              </a:rPr>
              <a:t>* Erzeugt aus Template</a:t>
            </a:r>
          </a:p>
        </p:txBody>
      </p:sp>
      <p:sp>
        <p:nvSpPr>
          <p:cNvPr id="140" name="Rechteck 139"/>
          <p:cNvSpPr/>
          <p:nvPr/>
        </p:nvSpPr>
        <p:spPr>
          <a:xfrm>
            <a:off x="5647255" y="3155483"/>
            <a:ext cx="751146" cy="408094"/>
          </a:xfrm>
          <a:prstGeom prst="rect">
            <a:avLst/>
          </a:prstGeom>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r>
              <a:rPr lang="de-DE" sz="1600" dirty="0"/>
              <a:t>BG 5</a:t>
            </a:r>
          </a:p>
        </p:txBody>
      </p:sp>
      <p:sp>
        <p:nvSpPr>
          <p:cNvPr id="141" name="Textfeld 140"/>
          <p:cNvSpPr txBox="1"/>
          <p:nvPr/>
        </p:nvSpPr>
        <p:spPr>
          <a:xfrm>
            <a:off x="7080538" y="3683767"/>
            <a:ext cx="699230" cy="338554"/>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lgn="l">
              <a:spcBef>
                <a:spcPts val="0"/>
              </a:spcBef>
            </a:pPr>
            <a:r>
              <a:rPr lang="de-DE" sz="1600" dirty="0">
                <a:solidFill>
                  <a:schemeClr val="tx1"/>
                </a:solidFill>
                <a:latin typeface="+mn-lt"/>
              </a:rPr>
              <a:t>(ID 4)</a:t>
            </a:r>
          </a:p>
        </p:txBody>
      </p:sp>
      <p:sp>
        <p:nvSpPr>
          <p:cNvPr id="142" name="Rechteck 141"/>
          <p:cNvSpPr/>
          <p:nvPr/>
        </p:nvSpPr>
        <p:spPr>
          <a:xfrm>
            <a:off x="7991821" y="3656170"/>
            <a:ext cx="642796" cy="407131"/>
          </a:xfrm>
          <a:prstGeom prst="rect">
            <a:avLst/>
          </a:prstGeom>
          <a:ln/>
        </p:spPr>
        <p:style>
          <a:lnRef idx="2">
            <a:schemeClr val="accent3"/>
          </a:lnRef>
          <a:fillRef idx="1">
            <a:schemeClr val="lt1"/>
          </a:fillRef>
          <a:effectRef idx="0">
            <a:schemeClr val="accent3"/>
          </a:effectRef>
          <a:fontRef idx="minor">
            <a:schemeClr val="dk1"/>
          </a:fontRef>
        </p:style>
        <p:txBody>
          <a:bodyPr wrap="none" rtlCol="0" anchor="ctr">
            <a:noAutofit/>
          </a:bodyPr>
          <a:lstStyle/>
          <a:p>
            <a:pPr algn="l"/>
            <a:r>
              <a:rPr lang="de-DE" sz="1600" dirty="0"/>
              <a:t>SK 4</a:t>
            </a:r>
          </a:p>
        </p:txBody>
      </p:sp>
      <p:sp>
        <p:nvSpPr>
          <p:cNvPr id="143" name="Rechteck 142"/>
          <p:cNvSpPr/>
          <p:nvPr/>
        </p:nvSpPr>
        <p:spPr>
          <a:xfrm>
            <a:off x="6162784" y="3662863"/>
            <a:ext cx="724277" cy="407131"/>
          </a:xfrm>
          <a:prstGeom prst="rect">
            <a:avLst/>
          </a:prstGeom>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r>
              <a:rPr lang="de-DE" sz="1600" dirty="0"/>
              <a:t>Teil D</a:t>
            </a:r>
          </a:p>
        </p:txBody>
      </p:sp>
      <p:sp>
        <p:nvSpPr>
          <p:cNvPr id="144" name="Rechteck 143"/>
          <p:cNvSpPr/>
          <p:nvPr/>
        </p:nvSpPr>
        <p:spPr>
          <a:xfrm>
            <a:off x="6169850" y="4155544"/>
            <a:ext cx="724277" cy="407131"/>
          </a:xfrm>
          <a:prstGeom prst="rect">
            <a:avLst/>
          </a:prstGeom>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r>
              <a:rPr lang="de-DE" sz="1600" dirty="0"/>
              <a:t>Teil E</a:t>
            </a:r>
          </a:p>
        </p:txBody>
      </p:sp>
      <p:sp>
        <p:nvSpPr>
          <p:cNvPr id="145" name="Textfeld 144"/>
          <p:cNvSpPr txBox="1"/>
          <p:nvPr/>
        </p:nvSpPr>
        <p:spPr>
          <a:xfrm>
            <a:off x="7080538" y="4178936"/>
            <a:ext cx="699230" cy="338554"/>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lgn="l">
              <a:spcBef>
                <a:spcPts val="0"/>
              </a:spcBef>
            </a:pPr>
            <a:r>
              <a:rPr lang="de-DE" sz="1600" dirty="0">
                <a:solidFill>
                  <a:schemeClr val="tx1"/>
                </a:solidFill>
                <a:latin typeface="+mn-lt"/>
              </a:rPr>
              <a:t>(ID 5)</a:t>
            </a:r>
          </a:p>
        </p:txBody>
      </p:sp>
      <p:sp>
        <p:nvSpPr>
          <p:cNvPr id="146" name="Rechteck 145"/>
          <p:cNvSpPr/>
          <p:nvPr/>
        </p:nvSpPr>
        <p:spPr>
          <a:xfrm>
            <a:off x="8016203" y="4144647"/>
            <a:ext cx="642796" cy="407131"/>
          </a:xfrm>
          <a:prstGeom prst="rect">
            <a:avLst/>
          </a:prstGeom>
          <a:ln/>
        </p:spPr>
        <p:style>
          <a:lnRef idx="2">
            <a:schemeClr val="accent3"/>
          </a:lnRef>
          <a:fillRef idx="1">
            <a:schemeClr val="lt1"/>
          </a:fillRef>
          <a:effectRef idx="0">
            <a:schemeClr val="accent3"/>
          </a:effectRef>
          <a:fontRef idx="minor">
            <a:schemeClr val="dk1"/>
          </a:fontRef>
        </p:style>
        <p:txBody>
          <a:bodyPr wrap="none" rtlCol="0" anchor="ctr">
            <a:noAutofit/>
          </a:bodyPr>
          <a:lstStyle/>
          <a:p>
            <a:pPr algn="l"/>
            <a:r>
              <a:rPr lang="de-DE" sz="1600" dirty="0"/>
              <a:t>SK 5</a:t>
            </a:r>
          </a:p>
        </p:txBody>
      </p:sp>
      <p:cxnSp>
        <p:nvCxnSpPr>
          <p:cNvPr id="147" name="Gewinkelter Verbinder 146"/>
          <p:cNvCxnSpPr>
            <a:stCxn id="140" idx="2"/>
            <a:endCxn id="144" idx="1"/>
          </p:cNvCxnSpPr>
          <p:nvPr/>
        </p:nvCxnSpPr>
        <p:spPr bwMode="auto">
          <a:xfrm rot="16200000" flipH="1">
            <a:off x="5698573" y="3887832"/>
            <a:ext cx="795533" cy="147022"/>
          </a:xfrm>
          <a:prstGeom prst="bentConnector2">
            <a:avLst/>
          </a:prstGeom>
          <a:solidFill>
            <a:srgbClr val="6699FF"/>
          </a:solidFill>
          <a:ln w="12700" cap="flat" cmpd="sng" algn="ctr">
            <a:solidFill>
              <a:schemeClr val="tx1"/>
            </a:solidFill>
            <a:prstDash val="solid"/>
            <a:round/>
            <a:headEnd type="none" w="med" len="med"/>
            <a:tailEnd type="none" w="med" len="med"/>
          </a:ln>
          <a:effectLst/>
        </p:spPr>
      </p:cxnSp>
      <p:cxnSp>
        <p:nvCxnSpPr>
          <p:cNvPr id="148" name="Gewinkelter Verbinder 147"/>
          <p:cNvCxnSpPr>
            <a:stCxn id="140" idx="2"/>
            <a:endCxn id="143" idx="1"/>
          </p:cNvCxnSpPr>
          <p:nvPr/>
        </p:nvCxnSpPr>
        <p:spPr bwMode="auto">
          <a:xfrm rot="16200000" flipH="1">
            <a:off x="5941380" y="3645025"/>
            <a:ext cx="302852" cy="139956"/>
          </a:xfrm>
          <a:prstGeom prst="bentConnector2">
            <a:avLst/>
          </a:prstGeom>
          <a:solidFill>
            <a:srgbClr val="6699FF"/>
          </a:solidFill>
          <a:ln w="12700" cap="flat" cmpd="sng" algn="ctr">
            <a:solidFill>
              <a:schemeClr val="tx1"/>
            </a:solidFill>
            <a:prstDash val="solid"/>
            <a:round/>
            <a:headEnd type="none" w="med" len="med"/>
            <a:tailEnd type="none" w="med" len="med"/>
          </a:ln>
          <a:effectLst/>
        </p:spPr>
      </p:cxnSp>
      <p:cxnSp>
        <p:nvCxnSpPr>
          <p:cNvPr id="149" name="Gerader Verbinder 148"/>
          <p:cNvCxnSpPr>
            <a:stCxn id="143" idx="3"/>
            <a:endCxn id="141" idx="1"/>
          </p:cNvCxnSpPr>
          <p:nvPr/>
        </p:nvCxnSpPr>
        <p:spPr bwMode="auto">
          <a:xfrm flipV="1">
            <a:off x="6887061" y="3853044"/>
            <a:ext cx="193477" cy="13385"/>
          </a:xfrm>
          <a:prstGeom prst="line">
            <a:avLst/>
          </a:prstGeom>
          <a:solidFill>
            <a:srgbClr val="6699FF"/>
          </a:solidFill>
          <a:ln w="12700" cap="flat" cmpd="sng" algn="ctr">
            <a:solidFill>
              <a:srgbClr val="FF0000"/>
            </a:solidFill>
            <a:prstDash val="dash"/>
            <a:round/>
            <a:headEnd type="none" w="med" len="med"/>
            <a:tailEnd type="none" w="med" len="med"/>
          </a:ln>
          <a:effectLst/>
        </p:spPr>
      </p:cxnSp>
      <p:cxnSp>
        <p:nvCxnSpPr>
          <p:cNvPr id="150" name="Gerader Verbinder 149"/>
          <p:cNvCxnSpPr>
            <a:stCxn id="144" idx="3"/>
            <a:endCxn id="145" idx="1"/>
          </p:cNvCxnSpPr>
          <p:nvPr/>
        </p:nvCxnSpPr>
        <p:spPr bwMode="auto">
          <a:xfrm flipV="1">
            <a:off x="6894127" y="4348213"/>
            <a:ext cx="186411" cy="10897"/>
          </a:xfrm>
          <a:prstGeom prst="line">
            <a:avLst/>
          </a:prstGeom>
          <a:solidFill>
            <a:srgbClr val="6699FF"/>
          </a:solidFill>
          <a:ln w="12700" cap="flat" cmpd="sng" algn="ctr">
            <a:solidFill>
              <a:srgbClr val="FF0000"/>
            </a:solidFill>
            <a:prstDash val="dash"/>
            <a:round/>
            <a:headEnd type="none" w="med" len="med"/>
            <a:tailEnd type="none" w="med" len="med"/>
          </a:ln>
          <a:effectLst/>
        </p:spPr>
      </p:cxnSp>
      <p:cxnSp>
        <p:nvCxnSpPr>
          <p:cNvPr id="151" name="Gerader Verbinder 150"/>
          <p:cNvCxnSpPr>
            <a:stCxn id="141" idx="3"/>
            <a:endCxn id="142" idx="1"/>
          </p:cNvCxnSpPr>
          <p:nvPr/>
        </p:nvCxnSpPr>
        <p:spPr bwMode="auto">
          <a:xfrm>
            <a:off x="7779768" y="3853044"/>
            <a:ext cx="212053" cy="6692"/>
          </a:xfrm>
          <a:prstGeom prst="line">
            <a:avLst/>
          </a:prstGeom>
          <a:solidFill>
            <a:srgbClr val="6699FF"/>
          </a:solidFill>
          <a:ln w="12700" cap="flat" cmpd="sng" algn="ctr">
            <a:solidFill>
              <a:srgbClr val="FF0000"/>
            </a:solidFill>
            <a:prstDash val="dash"/>
            <a:round/>
            <a:headEnd type="none" w="med" len="med"/>
            <a:tailEnd type="none" w="med" len="med"/>
          </a:ln>
          <a:effectLst/>
        </p:spPr>
      </p:cxnSp>
      <p:cxnSp>
        <p:nvCxnSpPr>
          <p:cNvPr id="152" name="Gerader Verbinder 151"/>
          <p:cNvCxnSpPr>
            <a:stCxn id="145" idx="3"/>
            <a:endCxn id="146" idx="1"/>
          </p:cNvCxnSpPr>
          <p:nvPr/>
        </p:nvCxnSpPr>
        <p:spPr bwMode="auto">
          <a:xfrm>
            <a:off x="7779768" y="4348213"/>
            <a:ext cx="236435" cy="0"/>
          </a:xfrm>
          <a:prstGeom prst="line">
            <a:avLst/>
          </a:prstGeom>
          <a:solidFill>
            <a:srgbClr val="6699FF"/>
          </a:solidFill>
          <a:ln w="12700" cap="flat" cmpd="sng" algn="ctr">
            <a:solidFill>
              <a:srgbClr val="FF0000"/>
            </a:solidFill>
            <a:prstDash val="dash"/>
            <a:round/>
            <a:headEnd type="none" w="med" len="med"/>
            <a:tailEnd type="none" w="med" len="med"/>
          </a:ln>
          <a:effectLst/>
        </p:spPr>
      </p:cxnSp>
      <p:cxnSp>
        <p:nvCxnSpPr>
          <p:cNvPr id="157" name="Gerade Verbindung mit Pfeil 156"/>
          <p:cNvCxnSpPr>
            <a:stCxn id="140" idx="1"/>
            <a:endCxn id="7" idx="0"/>
          </p:cNvCxnSpPr>
          <p:nvPr/>
        </p:nvCxnSpPr>
        <p:spPr bwMode="auto">
          <a:xfrm flipH="1" flipV="1">
            <a:off x="1525175" y="3272725"/>
            <a:ext cx="4122080" cy="86805"/>
          </a:xfrm>
          <a:prstGeom prst="straightConnector1">
            <a:avLst/>
          </a:prstGeom>
          <a:solidFill>
            <a:srgbClr val="6699FF"/>
          </a:solidFill>
          <a:ln w="12700" cap="flat" cmpd="sng" algn="ctr">
            <a:solidFill>
              <a:srgbClr val="0070C0"/>
            </a:solidFill>
            <a:prstDash val="solid"/>
            <a:round/>
            <a:headEnd type="triangle"/>
            <a:tailEnd type="triangle"/>
          </a:ln>
          <a:effectLst/>
        </p:spPr>
      </p:cxnSp>
      <p:sp>
        <p:nvSpPr>
          <p:cNvPr id="161" name="Explosion 1 160"/>
          <p:cNvSpPr/>
          <p:nvPr/>
        </p:nvSpPr>
        <p:spPr>
          <a:xfrm>
            <a:off x="1801763" y="2235053"/>
            <a:ext cx="488887" cy="515828"/>
          </a:xfrm>
          <a:prstGeom prst="irregularSeal1">
            <a:avLst/>
          </a:prstGeom>
          <a:ln/>
        </p:spPr>
        <p:style>
          <a:lnRef idx="1">
            <a:schemeClr val="accent2"/>
          </a:lnRef>
          <a:fillRef idx="3">
            <a:schemeClr val="accent2"/>
          </a:fillRef>
          <a:effectRef idx="2">
            <a:schemeClr val="accent2"/>
          </a:effectRef>
          <a:fontRef idx="minor">
            <a:schemeClr val="lt1"/>
          </a:fontRef>
        </p:style>
        <p:txBody>
          <a:bodyPr wrap="none" rtlCol="0" anchor="ctr">
            <a:noAutofit/>
          </a:bodyPr>
          <a:lstStyle/>
          <a:p>
            <a:pPr algn="l"/>
            <a:endParaRPr lang="de-DE" sz="1100" dirty="0"/>
          </a:p>
        </p:txBody>
      </p:sp>
      <p:sp>
        <p:nvSpPr>
          <p:cNvPr id="162" name="Explosion 1 161"/>
          <p:cNvSpPr/>
          <p:nvPr/>
        </p:nvSpPr>
        <p:spPr>
          <a:xfrm>
            <a:off x="3744213" y="3038009"/>
            <a:ext cx="488887" cy="515828"/>
          </a:xfrm>
          <a:prstGeom prst="irregularSeal1">
            <a:avLst/>
          </a:prstGeom>
          <a:ln/>
        </p:spPr>
        <p:style>
          <a:lnRef idx="1">
            <a:schemeClr val="accent2"/>
          </a:lnRef>
          <a:fillRef idx="3">
            <a:schemeClr val="accent2"/>
          </a:fillRef>
          <a:effectRef idx="2">
            <a:schemeClr val="accent2"/>
          </a:effectRef>
          <a:fontRef idx="minor">
            <a:schemeClr val="lt1"/>
          </a:fontRef>
        </p:style>
        <p:txBody>
          <a:bodyPr wrap="none" rtlCol="0" anchor="ctr">
            <a:noAutofit/>
          </a:bodyPr>
          <a:lstStyle/>
          <a:p>
            <a:pPr algn="l"/>
            <a:endParaRPr lang="de-DE" sz="1100" dirty="0"/>
          </a:p>
        </p:txBody>
      </p:sp>
      <p:sp>
        <p:nvSpPr>
          <p:cNvPr id="163" name="Explosion 1 162"/>
          <p:cNvSpPr/>
          <p:nvPr/>
        </p:nvSpPr>
        <p:spPr>
          <a:xfrm>
            <a:off x="277599" y="5975286"/>
            <a:ext cx="401632" cy="397954"/>
          </a:xfrm>
          <a:prstGeom prst="irregularSeal1">
            <a:avLst/>
          </a:prstGeom>
          <a:ln/>
        </p:spPr>
        <p:style>
          <a:lnRef idx="1">
            <a:schemeClr val="accent2"/>
          </a:lnRef>
          <a:fillRef idx="3">
            <a:schemeClr val="accent2"/>
          </a:fillRef>
          <a:effectRef idx="2">
            <a:schemeClr val="accent2"/>
          </a:effectRef>
          <a:fontRef idx="minor">
            <a:schemeClr val="lt1"/>
          </a:fontRef>
        </p:style>
        <p:txBody>
          <a:bodyPr wrap="none" rtlCol="0" anchor="ctr">
            <a:noAutofit/>
          </a:bodyPr>
          <a:lstStyle/>
          <a:p>
            <a:pPr algn="l"/>
            <a:endParaRPr lang="de-DE" sz="1100" dirty="0"/>
          </a:p>
        </p:txBody>
      </p:sp>
      <p:sp>
        <p:nvSpPr>
          <p:cNvPr id="164" name="Textfeld 163"/>
          <p:cNvSpPr txBox="1"/>
          <p:nvPr/>
        </p:nvSpPr>
        <p:spPr>
          <a:xfrm>
            <a:off x="611784" y="6056460"/>
            <a:ext cx="3025059" cy="338554"/>
          </a:xfrm>
          <a:prstGeom prst="rect">
            <a:avLst/>
          </a:prstGeom>
          <a:noFill/>
        </p:spPr>
        <p:txBody>
          <a:bodyPr wrap="none" rtlCol="0">
            <a:spAutoFit/>
          </a:bodyPr>
          <a:lstStyle/>
          <a:p>
            <a:pPr algn="l">
              <a:spcBef>
                <a:spcPts val="0"/>
              </a:spcBef>
            </a:pPr>
            <a:r>
              <a:rPr lang="de-DE" sz="1600" dirty="0">
                <a:solidFill>
                  <a:schemeClr val="tx1"/>
                </a:solidFill>
                <a:latin typeface="+mn-lt"/>
              </a:rPr>
              <a:t>:</a:t>
            </a:r>
            <a:r>
              <a:rPr lang="de-DE" sz="1600" dirty="0" err="1">
                <a:solidFill>
                  <a:schemeClr val="tx1"/>
                </a:solidFill>
                <a:latin typeface="+mn-lt"/>
              </a:rPr>
              <a:t>kin</a:t>
            </a:r>
            <a:r>
              <a:rPr lang="de-DE" sz="1600" dirty="0">
                <a:solidFill>
                  <a:schemeClr val="tx1"/>
                </a:solidFill>
                <a:latin typeface="+mn-lt"/>
              </a:rPr>
              <a:t>. Verknüpfung geht verloren</a:t>
            </a:r>
          </a:p>
        </p:txBody>
      </p:sp>
      <p:sp>
        <p:nvSpPr>
          <p:cNvPr id="3" name="Foliennummernplatzhalter 2"/>
          <p:cNvSpPr>
            <a:spLocks noGrp="1"/>
          </p:cNvSpPr>
          <p:nvPr>
            <p:ph type="sldNum" sz="quarter" idx="10"/>
          </p:nvPr>
        </p:nvSpPr>
        <p:spPr/>
        <p:txBody>
          <a:bodyPr/>
          <a:lstStyle/>
          <a:p>
            <a:fld id="{A9D39160-6622-4657-899B-E48054115A88}" type="slidenum">
              <a:rPr lang="de-DE" smtClean="0"/>
              <a:t>7</a:t>
            </a:fld>
            <a:endParaRPr lang="de-DE"/>
          </a:p>
        </p:txBody>
      </p:sp>
      <p:cxnSp>
        <p:nvCxnSpPr>
          <p:cNvPr id="15" name="Gerader Verbinder 14"/>
          <p:cNvCxnSpPr>
            <a:stCxn id="162" idx="3"/>
          </p:cNvCxnSpPr>
          <p:nvPr/>
        </p:nvCxnSpPr>
        <p:spPr bwMode="auto">
          <a:xfrm>
            <a:off x="4233100" y="3355387"/>
            <a:ext cx="2165301" cy="1632002"/>
          </a:xfrm>
          <a:prstGeom prst="line">
            <a:avLst/>
          </a:prstGeom>
          <a:solidFill>
            <a:srgbClr val="6699FF"/>
          </a:solidFill>
          <a:ln w="12700" cap="flat" cmpd="sng" algn="ctr">
            <a:solidFill>
              <a:schemeClr val="tx1"/>
            </a:solidFill>
            <a:prstDash val="dash"/>
            <a:round/>
            <a:headEnd type="none" w="med" len="med"/>
            <a:tailEnd type="none" w="med" len="med"/>
          </a:ln>
          <a:effectLst/>
        </p:spPr>
      </p:cxnSp>
      <p:sp>
        <p:nvSpPr>
          <p:cNvPr id="18" name="Textfeld 17"/>
          <p:cNvSpPr txBox="1"/>
          <p:nvPr/>
        </p:nvSpPr>
        <p:spPr>
          <a:xfrm>
            <a:off x="6112129" y="4923583"/>
            <a:ext cx="2778822" cy="830997"/>
          </a:xfrm>
          <a:prstGeom prst="rect">
            <a:avLst/>
          </a:prstGeom>
          <a:noFill/>
        </p:spPr>
        <p:txBody>
          <a:bodyPr wrap="square" rtlCol="0">
            <a:spAutoFit/>
          </a:bodyPr>
          <a:lstStyle/>
          <a:p>
            <a:pPr algn="l">
              <a:spcBef>
                <a:spcPts val="0"/>
              </a:spcBef>
            </a:pPr>
            <a:r>
              <a:rPr lang="de-DE" sz="1600" dirty="0">
                <a:solidFill>
                  <a:schemeClr val="tx1"/>
                </a:solidFill>
                <a:latin typeface="+mn-lt"/>
              </a:rPr>
              <a:t>Beim Ersetzen verliert die Kinematik ihre Verknüpfung mit der Komponente</a:t>
            </a:r>
          </a:p>
        </p:txBody>
      </p:sp>
      <p:sp>
        <p:nvSpPr>
          <p:cNvPr id="71" name="Textfeld 70"/>
          <p:cNvSpPr txBox="1"/>
          <p:nvPr/>
        </p:nvSpPr>
        <p:spPr>
          <a:xfrm>
            <a:off x="7334375" y="1487908"/>
            <a:ext cx="1912599" cy="1569660"/>
          </a:xfrm>
          <a:prstGeom prst="rect">
            <a:avLst/>
          </a:prstGeom>
          <a:noFill/>
        </p:spPr>
        <p:txBody>
          <a:bodyPr wrap="square" rtlCol="0">
            <a:spAutoFit/>
          </a:bodyPr>
          <a:lstStyle/>
          <a:p>
            <a:pPr algn="l">
              <a:spcBef>
                <a:spcPts val="0"/>
              </a:spcBef>
            </a:pPr>
            <a:r>
              <a:rPr lang="de-DE" sz="1600" dirty="0">
                <a:solidFill>
                  <a:schemeClr val="tx1"/>
                </a:solidFill>
                <a:latin typeface="+mn-lt"/>
              </a:rPr>
              <a:t>Komponente verliert nicht ihre Kinematik, wenn sie aus dem Template erzeugt wird</a:t>
            </a:r>
          </a:p>
        </p:txBody>
      </p:sp>
      <p:cxnSp>
        <p:nvCxnSpPr>
          <p:cNvPr id="72" name="Gerader Verbinder 71"/>
          <p:cNvCxnSpPr>
            <a:stCxn id="14" idx="3"/>
          </p:cNvCxnSpPr>
          <p:nvPr/>
        </p:nvCxnSpPr>
        <p:spPr bwMode="auto">
          <a:xfrm flipV="1">
            <a:off x="4821237" y="1808344"/>
            <a:ext cx="2509925" cy="34246"/>
          </a:xfrm>
          <a:prstGeom prst="line">
            <a:avLst/>
          </a:prstGeom>
          <a:solidFill>
            <a:srgbClr val="6699FF"/>
          </a:solidFill>
          <a:ln w="12700" cap="flat" cmpd="sng" algn="ctr">
            <a:solidFill>
              <a:schemeClr val="tx1"/>
            </a:solidFill>
            <a:prstDash val="dash"/>
            <a:round/>
            <a:headEnd type="none" w="med" len="med"/>
            <a:tailEnd type="none" w="med" len="med"/>
          </a:ln>
          <a:effectLst/>
        </p:spPr>
      </p:cxnSp>
    </p:spTree>
    <p:extLst>
      <p:ext uri="{BB962C8B-B14F-4D97-AF65-F5344CB8AC3E}">
        <p14:creationId xmlns:p14="http://schemas.microsoft.com/office/powerpoint/2010/main" val="2327710145"/>
      </p:ext>
    </p:extLst>
  </p:cSld>
  <p:clrMapOvr>
    <a:masterClrMapping/>
  </p:clrMapOvr>
  <p:transition>
    <p:strips dir="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9" name="Gerader Verbinder 78"/>
          <p:cNvCxnSpPr>
            <a:endCxn id="78" idx="1"/>
          </p:cNvCxnSpPr>
          <p:nvPr/>
        </p:nvCxnSpPr>
        <p:spPr bwMode="auto">
          <a:xfrm flipV="1">
            <a:off x="1735059" y="1569655"/>
            <a:ext cx="3098369" cy="969335"/>
          </a:xfrm>
          <a:prstGeom prst="line">
            <a:avLst/>
          </a:prstGeom>
          <a:solidFill>
            <a:srgbClr val="6699FF"/>
          </a:solidFill>
          <a:ln w="12700" cap="flat" cmpd="sng" algn="ctr">
            <a:solidFill>
              <a:schemeClr val="tx1"/>
            </a:solidFill>
            <a:prstDash val="dash"/>
            <a:round/>
            <a:headEnd type="none" w="med" len="med"/>
            <a:tailEnd type="none" w="med" len="med"/>
          </a:ln>
          <a:effectLst/>
        </p:spPr>
      </p:cxnSp>
      <p:cxnSp>
        <p:nvCxnSpPr>
          <p:cNvPr id="77" name="Gerader Verbinder 76"/>
          <p:cNvCxnSpPr>
            <a:endCxn id="72" idx="1"/>
          </p:cNvCxnSpPr>
          <p:nvPr/>
        </p:nvCxnSpPr>
        <p:spPr bwMode="auto">
          <a:xfrm flipV="1">
            <a:off x="3188105" y="3329032"/>
            <a:ext cx="1837095" cy="495060"/>
          </a:xfrm>
          <a:prstGeom prst="line">
            <a:avLst/>
          </a:prstGeom>
          <a:solidFill>
            <a:srgbClr val="6699FF"/>
          </a:solidFill>
          <a:ln w="12700" cap="flat" cmpd="sng" algn="ctr">
            <a:solidFill>
              <a:schemeClr val="tx1"/>
            </a:solidFill>
            <a:prstDash val="dash"/>
            <a:round/>
            <a:headEnd type="none" w="med" len="med"/>
            <a:tailEnd type="none" w="med" len="med"/>
          </a:ln>
          <a:effectLst/>
        </p:spPr>
      </p:cxnSp>
      <p:sp>
        <p:nvSpPr>
          <p:cNvPr id="2" name="Titel 1"/>
          <p:cNvSpPr>
            <a:spLocks noGrp="1"/>
          </p:cNvSpPr>
          <p:nvPr>
            <p:ph type="title"/>
          </p:nvPr>
        </p:nvSpPr>
        <p:spPr/>
        <p:txBody>
          <a:bodyPr/>
          <a:lstStyle/>
          <a:p>
            <a:r>
              <a:rPr lang="de-DE" dirty="0"/>
              <a:t>Testfälle Ergebnisse</a:t>
            </a:r>
          </a:p>
        </p:txBody>
      </p:sp>
      <p:sp>
        <p:nvSpPr>
          <p:cNvPr id="5" name="Textfeld 4"/>
          <p:cNvSpPr txBox="1"/>
          <p:nvPr/>
        </p:nvSpPr>
        <p:spPr>
          <a:xfrm>
            <a:off x="241303" y="1258432"/>
            <a:ext cx="2291781" cy="338554"/>
          </a:xfrm>
          <a:prstGeom prst="rect">
            <a:avLst/>
          </a:prstGeom>
          <a:noFill/>
        </p:spPr>
        <p:txBody>
          <a:bodyPr wrap="none" rtlCol="0">
            <a:spAutoFit/>
          </a:bodyPr>
          <a:lstStyle/>
          <a:p>
            <a:pPr algn="l">
              <a:spcBef>
                <a:spcPts val="0"/>
              </a:spcBef>
            </a:pPr>
            <a:r>
              <a:rPr lang="de-DE" sz="1600" b="1" dirty="0">
                <a:solidFill>
                  <a:schemeClr val="tx1"/>
                </a:solidFill>
                <a:latin typeface="+mn-lt"/>
              </a:rPr>
              <a:t>Fortsetzung Testfall 2</a:t>
            </a:r>
          </a:p>
        </p:txBody>
      </p:sp>
      <p:sp>
        <p:nvSpPr>
          <p:cNvPr id="6" name="Rechteck 5"/>
          <p:cNvSpPr/>
          <p:nvPr/>
        </p:nvSpPr>
        <p:spPr>
          <a:xfrm>
            <a:off x="406511" y="3114990"/>
            <a:ext cx="688063" cy="425512"/>
          </a:xfrm>
          <a:prstGeom prst="rect">
            <a:avLst/>
          </a:prstGeom>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r>
              <a:rPr lang="de-DE" sz="1600" dirty="0"/>
              <a:t>BG 1</a:t>
            </a:r>
          </a:p>
        </p:txBody>
      </p:sp>
      <p:sp>
        <p:nvSpPr>
          <p:cNvPr id="7" name="Rechteck 6"/>
          <p:cNvSpPr/>
          <p:nvPr/>
        </p:nvSpPr>
        <p:spPr>
          <a:xfrm>
            <a:off x="1059377" y="4451817"/>
            <a:ext cx="724277" cy="407131"/>
          </a:xfrm>
          <a:prstGeom prst="rect">
            <a:avLst/>
          </a:prstGeom>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r>
              <a:rPr lang="de-DE" sz="1600" dirty="0"/>
              <a:t>BG 2</a:t>
            </a:r>
          </a:p>
        </p:txBody>
      </p:sp>
      <p:sp>
        <p:nvSpPr>
          <p:cNvPr id="9" name="Textfeld 8"/>
          <p:cNvSpPr txBox="1"/>
          <p:nvPr/>
        </p:nvSpPr>
        <p:spPr>
          <a:xfrm>
            <a:off x="2683895" y="5089319"/>
            <a:ext cx="699230" cy="338554"/>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lgn="l">
              <a:spcBef>
                <a:spcPts val="0"/>
              </a:spcBef>
            </a:pPr>
            <a:r>
              <a:rPr lang="de-DE" sz="1600" dirty="0">
                <a:solidFill>
                  <a:schemeClr val="tx1"/>
                </a:solidFill>
                <a:latin typeface="+mn-lt"/>
              </a:rPr>
              <a:t>(ID 1)</a:t>
            </a:r>
          </a:p>
        </p:txBody>
      </p:sp>
      <p:sp>
        <p:nvSpPr>
          <p:cNvPr id="11" name="Rechteck 10"/>
          <p:cNvSpPr/>
          <p:nvPr/>
        </p:nvSpPr>
        <p:spPr>
          <a:xfrm>
            <a:off x="3640399" y="5059010"/>
            <a:ext cx="642796" cy="407131"/>
          </a:xfrm>
          <a:prstGeom prst="rect">
            <a:avLst/>
          </a:prstGeom>
          <a:ln/>
        </p:spPr>
        <p:style>
          <a:lnRef idx="2">
            <a:schemeClr val="accent3"/>
          </a:lnRef>
          <a:fillRef idx="1">
            <a:schemeClr val="lt1"/>
          </a:fillRef>
          <a:effectRef idx="0">
            <a:schemeClr val="accent3"/>
          </a:effectRef>
          <a:fontRef idx="minor">
            <a:schemeClr val="dk1"/>
          </a:fontRef>
        </p:style>
        <p:txBody>
          <a:bodyPr wrap="none" rtlCol="0" anchor="ctr">
            <a:noAutofit/>
          </a:bodyPr>
          <a:lstStyle/>
          <a:p>
            <a:pPr algn="l"/>
            <a:r>
              <a:rPr lang="de-DE" sz="1600" dirty="0"/>
              <a:t>SK 1</a:t>
            </a:r>
          </a:p>
        </p:txBody>
      </p:sp>
      <p:cxnSp>
        <p:nvCxnSpPr>
          <p:cNvPr id="16" name="Gewinkelter Verbinder 15"/>
          <p:cNvCxnSpPr>
            <a:stCxn id="6" idx="2"/>
            <a:endCxn id="7" idx="1"/>
          </p:cNvCxnSpPr>
          <p:nvPr/>
        </p:nvCxnSpPr>
        <p:spPr bwMode="auto">
          <a:xfrm rot="16200000" flipH="1">
            <a:off x="347520" y="3943525"/>
            <a:ext cx="1114881" cy="308834"/>
          </a:xfrm>
          <a:prstGeom prst="bentConnector2">
            <a:avLst/>
          </a:prstGeom>
          <a:solidFill>
            <a:srgbClr val="6699FF"/>
          </a:solidFill>
          <a:ln w="12700" cap="flat" cmpd="sng" algn="ctr">
            <a:solidFill>
              <a:schemeClr val="tx1"/>
            </a:solidFill>
            <a:prstDash val="solid"/>
            <a:round/>
            <a:headEnd type="none" w="med" len="med"/>
            <a:tailEnd type="none" w="med" len="med"/>
          </a:ln>
          <a:effectLst/>
        </p:spPr>
      </p:cxnSp>
      <p:cxnSp>
        <p:nvCxnSpPr>
          <p:cNvPr id="21" name="Gerader Verbinder 20"/>
          <p:cNvCxnSpPr>
            <a:stCxn id="38" idx="3"/>
            <a:endCxn id="9" idx="1"/>
          </p:cNvCxnSpPr>
          <p:nvPr/>
        </p:nvCxnSpPr>
        <p:spPr bwMode="auto">
          <a:xfrm flipV="1">
            <a:off x="2220417" y="5258596"/>
            <a:ext cx="463478" cy="3980"/>
          </a:xfrm>
          <a:prstGeom prst="line">
            <a:avLst/>
          </a:prstGeom>
          <a:solidFill>
            <a:srgbClr val="6699FF"/>
          </a:solidFill>
          <a:ln w="12700" cap="flat" cmpd="sng" algn="ctr">
            <a:solidFill>
              <a:srgbClr val="FF0000"/>
            </a:solidFill>
            <a:prstDash val="dash"/>
            <a:round/>
            <a:headEnd type="none" w="med" len="med"/>
            <a:tailEnd type="none" w="med" len="med"/>
          </a:ln>
          <a:effectLst/>
        </p:spPr>
      </p:cxnSp>
      <p:cxnSp>
        <p:nvCxnSpPr>
          <p:cNvPr id="22" name="Gerader Verbinder 21"/>
          <p:cNvCxnSpPr>
            <a:stCxn id="9" idx="3"/>
            <a:endCxn id="11" idx="1"/>
          </p:cNvCxnSpPr>
          <p:nvPr/>
        </p:nvCxnSpPr>
        <p:spPr bwMode="auto">
          <a:xfrm>
            <a:off x="3383125" y="5258596"/>
            <a:ext cx="257274" cy="3980"/>
          </a:xfrm>
          <a:prstGeom prst="line">
            <a:avLst/>
          </a:prstGeom>
          <a:solidFill>
            <a:srgbClr val="6699FF"/>
          </a:solidFill>
          <a:ln w="12700" cap="flat" cmpd="sng" algn="ctr">
            <a:solidFill>
              <a:srgbClr val="FF0000"/>
            </a:solidFill>
            <a:prstDash val="dash"/>
            <a:round/>
            <a:headEnd type="none" w="med" len="med"/>
            <a:tailEnd type="none" w="med" len="med"/>
          </a:ln>
          <a:effectLst/>
        </p:spPr>
      </p:cxnSp>
      <p:sp>
        <p:nvSpPr>
          <p:cNvPr id="38" name="Rechteck 37"/>
          <p:cNvSpPr/>
          <p:nvPr/>
        </p:nvSpPr>
        <p:spPr>
          <a:xfrm>
            <a:off x="1496140" y="5059010"/>
            <a:ext cx="724277" cy="407131"/>
          </a:xfrm>
          <a:prstGeom prst="rect">
            <a:avLst/>
          </a:prstGeom>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r>
              <a:rPr lang="de-DE" sz="1600" dirty="0"/>
              <a:t>Teil A</a:t>
            </a:r>
          </a:p>
        </p:txBody>
      </p:sp>
      <p:cxnSp>
        <p:nvCxnSpPr>
          <p:cNvPr id="39" name="Gewinkelter Verbinder 38"/>
          <p:cNvCxnSpPr>
            <a:stCxn id="7" idx="2"/>
            <a:endCxn id="38" idx="1"/>
          </p:cNvCxnSpPr>
          <p:nvPr/>
        </p:nvCxnSpPr>
        <p:spPr bwMode="auto">
          <a:xfrm rot="16200000" flipH="1">
            <a:off x="1257014" y="5023450"/>
            <a:ext cx="403628" cy="74624"/>
          </a:xfrm>
          <a:prstGeom prst="bentConnector2">
            <a:avLst/>
          </a:prstGeom>
          <a:solidFill>
            <a:srgbClr val="6699FF"/>
          </a:solidFill>
          <a:ln w="12700" cap="flat" cmpd="sng" algn="ctr">
            <a:solidFill>
              <a:schemeClr val="tx1"/>
            </a:solidFill>
            <a:prstDash val="solid"/>
            <a:round/>
            <a:headEnd type="none" w="med" len="med"/>
            <a:tailEnd type="none" w="med" len="med"/>
          </a:ln>
          <a:effectLst/>
        </p:spPr>
      </p:cxnSp>
      <p:sp>
        <p:nvSpPr>
          <p:cNvPr id="54" name="Rechteck 53"/>
          <p:cNvSpPr/>
          <p:nvPr/>
        </p:nvSpPr>
        <p:spPr>
          <a:xfrm>
            <a:off x="1496139" y="5639874"/>
            <a:ext cx="724277" cy="407131"/>
          </a:xfrm>
          <a:prstGeom prst="rect">
            <a:avLst/>
          </a:prstGeom>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r>
              <a:rPr lang="de-DE" sz="1600" dirty="0"/>
              <a:t>Teil B</a:t>
            </a:r>
          </a:p>
        </p:txBody>
      </p:sp>
      <p:cxnSp>
        <p:nvCxnSpPr>
          <p:cNvPr id="55" name="Gewinkelter Verbinder 54"/>
          <p:cNvCxnSpPr>
            <a:stCxn id="7" idx="2"/>
            <a:endCxn id="54" idx="1"/>
          </p:cNvCxnSpPr>
          <p:nvPr/>
        </p:nvCxnSpPr>
        <p:spPr bwMode="auto">
          <a:xfrm rot="16200000" flipH="1">
            <a:off x="966581" y="5313882"/>
            <a:ext cx="984492" cy="74623"/>
          </a:xfrm>
          <a:prstGeom prst="bentConnector2">
            <a:avLst/>
          </a:prstGeom>
          <a:solidFill>
            <a:srgbClr val="6699FF"/>
          </a:solidFill>
          <a:ln w="12700" cap="flat" cmpd="sng" algn="ctr">
            <a:solidFill>
              <a:schemeClr val="tx1"/>
            </a:solidFill>
            <a:prstDash val="solid"/>
            <a:round/>
            <a:headEnd type="none" w="med" len="med"/>
            <a:tailEnd type="none" w="med" len="med"/>
          </a:ln>
          <a:effectLst/>
        </p:spPr>
      </p:cxnSp>
      <p:sp>
        <p:nvSpPr>
          <p:cNvPr id="60" name="Textfeld 59"/>
          <p:cNvSpPr txBox="1"/>
          <p:nvPr/>
        </p:nvSpPr>
        <p:spPr>
          <a:xfrm>
            <a:off x="2696419" y="5667006"/>
            <a:ext cx="699230" cy="338554"/>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lgn="l">
              <a:spcBef>
                <a:spcPts val="0"/>
              </a:spcBef>
            </a:pPr>
            <a:r>
              <a:rPr lang="de-DE" sz="1600" dirty="0">
                <a:solidFill>
                  <a:schemeClr val="tx1"/>
                </a:solidFill>
                <a:latin typeface="+mn-lt"/>
              </a:rPr>
              <a:t>(ID 2)</a:t>
            </a:r>
          </a:p>
        </p:txBody>
      </p:sp>
      <p:cxnSp>
        <p:nvCxnSpPr>
          <p:cNvPr id="61" name="Gerader Verbinder 60"/>
          <p:cNvCxnSpPr>
            <a:stCxn id="54" idx="3"/>
            <a:endCxn id="60" idx="1"/>
          </p:cNvCxnSpPr>
          <p:nvPr/>
        </p:nvCxnSpPr>
        <p:spPr bwMode="auto">
          <a:xfrm flipV="1">
            <a:off x="2220416" y="5836283"/>
            <a:ext cx="476003" cy="7157"/>
          </a:xfrm>
          <a:prstGeom prst="line">
            <a:avLst/>
          </a:prstGeom>
          <a:solidFill>
            <a:srgbClr val="6699FF"/>
          </a:solidFill>
          <a:ln w="12700" cap="flat" cmpd="sng" algn="ctr">
            <a:solidFill>
              <a:srgbClr val="FF0000"/>
            </a:solidFill>
            <a:prstDash val="dash"/>
            <a:round/>
            <a:headEnd type="none" w="med" len="med"/>
            <a:tailEnd type="none" w="med" len="med"/>
          </a:ln>
          <a:effectLst/>
        </p:spPr>
      </p:cxnSp>
      <p:sp>
        <p:nvSpPr>
          <p:cNvPr id="67" name="Rechteck 66"/>
          <p:cNvSpPr/>
          <p:nvPr/>
        </p:nvSpPr>
        <p:spPr>
          <a:xfrm>
            <a:off x="3670719" y="5637023"/>
            <a:ext cx="642796" cy="407131"/>
          </a:xfrm>
          <a:prstGeom prst="rect">
            <a:avLst/>
          </a:prstGeom>
          <a:ln/>
        </p:spPr>
        <p:style>
          <a:lnRef idx="2">
            <a:schemeClr val="accent3"/>
          </a:lnRef>
          <a:fillRef idx="1">
            <a:schemeClr val="lt1"/>
          </a:fillRef>
          <a:effectRef idx="0">
            <a:schemeClr val="accent3"/>
          </a:effectRef>
          <a:fontRef idx="minor">
            <a:schemeClr val="dk1"/>
          </a:fontRef>
        </p:style>
        <p:txBody>
          <a:bodyPr wrap="none" rtlCol="0" anchor="ctr">
            <a:noAutofit/>
          </a:bodyPr>
          <a:lstStyle/>
          <a:p>
            <a:pPr algn="l"/>
            <a:r>
              <a:rPr lang="de-DE" sz="1600" dirty="0"/>
              <a:t>SK 2</a:t>
            </a:r>
          </a:p>
        </p:txBody>
      </p:sp>
      <p:cxnSp>
        <p:nvCxnSpPr>
          <p:cNvPr id="68" name="Gerader Verbinder 67"/>
          <p:cNvCxnSpPr>
            <a:stCxn id="60" idx="3"/>
            <a:endCxn id="67" idx="1"/>
          </p:cNvCxnSpPr>
          <p:nvPr/>
        </p:nvCxnSpPr>
        <p:spPr bwMode="auto">
          <a:xfrm>
            <a:off x="3395649" y="5836283"/>
            <a:ext cx="275070" cy="4306"/>
          </a:xfrm>
          <a:prstGeom prst="line">
            <a:avLst/>
          </a:prstGeom>
          <a:solidFill>
            <a:srgbClr val="6699FF"/>
          </a:solidFill>
          <a:ln w="12700" cap="flat" cmpd="sng" algn="ctr">
            <a:solidFill>
              <a:srgbClr val="FF0000"/>
            </a:solidFill>
            <a:prstDash val="dash"/>
            <a:round/>
            <a:headEnd type="none" w="med" len="med"/>
            <a:tailEnd type="none" w="med" len="med"/>
          </a:ln>
          <a:effectLst/>
        </p:spPr>
      </p:cxnSp>
      <p:sp>
        <p:nvSpPr>
          <p:cNvPr id="70" name="Rechteck 69"/>
          <p:cNvSpPr/>
          <p:nvPr/>
        </p:nvSpPr>
        <p:spPr>
          <a:xfrm>
            <a:off x="4833428" y="5262575"/>
            <a:ext cx="642796" cy="407131"/>
          </a:xfrm>
          <a:prstGeom prst="rect">
            <a:avLst/>
          </a:prstGeom>
          <a:ln/>
        </p:spPr>
        <p:style>
          <a:lnRef idx="2">
            <a:schemeClr val="accent6"/>
          </a:lnRef>
          <a:fillRef idx="1">
            <a:schemeClr val="lt1"/>
          </a:fillRef>
          <a:effectRef idx="0">
            <a:schemeClr val="accent6"/>
          </a:effectRef>
          <a:fontRef idx="minor">
            <a:schemeClr val="dk1"/>
          </a:fontRef>
        </p:style>
        <p:txBody>
          <a:bodyPr wrap="none" rtlCol="0" anchor="ctr">
            <a:noAutofit/>
          </a:bodyPr>
          <a:lstStyle/>
          <a:p>
            <a:pPr algn="l"/>
            <a:r>
              <a:rPr lang="de-DE" sz="1600" dirty="0"/>
              <a:t>Kin. 2</a:t>
            </a:r>
          </a:p>
        </p:txBody>
      </p:sp>
      <p:cxnSp>
        <p:nvCxnSpPr>
          <p:cNvPr id="71" name="Gerader Verbinder 70"/>
          <p:cNvCxnSpPr>
            <a:stCxn id="11" idx="3"/>
            <a:endCxn id="70" idx="1"/>
          </p:cNvCxnSpPr>
          <p:nvPr/>
        </p:nvCxnSpPr>
        <p:spPr bwMode="auto">
          <a:xfrm>
            <a:off x="4283195" y="5262576"/>
            <a:ext cx="550233" cy="203565"/>
          </a:xfrm>
          <a:prstGeom prst="line">
            <a:avLst/>
          </a:prstGeom>
          <a:solidFill>
            <a:srgbClr val="6699FF"/>
          </a:solidFill>
          <a:ln w="12700" cap="flat" cmpd="sng" algn="ctr">
            <a:solidFill>
              <a:srgbClr val="FF0000"/>
            </a:solidFill>
            <a:prstDash val="dash"/>
            <a:round/>
            <a:headEnd type="none" w="med" len="med"/>
            <a:tailEnd type="none" w="med" len="med"/>
          </a:ln>
          <a:effectLst/>
        </p:spPr>
      </p:cxnSp>
      <p:cxnSp>
        <p:nvCxnSpPr>
          <p:cNvPr id="74" name="Gerader Verbinder 73"/>
          <p:cNvCxnSpPr>
            <a:stCxn id="67" idx="3"/>
            <a:endCxn id="70" idx="1"/>
          </p:cNvCxnSpPr>
          <p:nvPr/>
        </p:nvCxnSpPr>
        <p:spPr bwMode="auto">
          <a:xfrm flipV="1">
            <a:off x="4313515" y="5466141"/>
            <a:ext cx="519913" cy="374448"/>
          </a:xfrm>
          <a:prstGeom prst="line">
            <a:avLst/>
          </a:prstGeom>
          <a:solidFill>
            <a:srgbClr val="6699FF"/>
          </a:solidFill>
          <a:ln w="12700" cap="flat" cmpd="sng" algn="ctr">
            <a:solidFill>
              <a:srgbClr val="FF0000"/>
            </a:solidFill>
            <a:prstDash val="dash"/>
            <a:round/>
            <a:headEnd type="none" w="med" len="med"/>
            <a:tailEnd type="none" w="med" len="med"/>
          </a:ln>
          <a:effectLst/>
        </p:spPr>
      </p:cxnSp>
      <p:sp>
        <p:nvSpPr>
          <p:cNvPr id="83" name="Textfeld 82"/>
          <p:cNvSpPr txBox="1"/>
          <p:nvPr/>
        </p:nvSpPr>
        <p:spPr>
          <a:xfrm>
            <a:off x="5743728" y="5294186"/>
            <a:ext cx="699230" cy="338554"/>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lgn="l">
              <a:spcBef>
                <a:spcPts val="0"/>
              </a:spcBef>
            </a:pPr>
            <a:r>
              <a:rPr lang="de-DE" sz="1600" dirty="0">
                <a:solidFill>
                  <a:schemeClr val="tx1"/>
                </a:solidFill>
                <a:latin typeface="+mn-lt"/>
              </a:rPr>
              <a:t>(ID 3)</a:t>
            </a:r>
          </a:p>
        </p:txBody>
      </p:sp>
      <p:cxnSp>
        <p:nvCxnSpPr>
          <p:cNvPr id="84" name="Gerader Verbinder 83"/>
          <p:cNvCxnSpPr>
            <a:stCxn id="70" idx="3"/>
            <a:endCxn id="83" idx="1"/>
          </p:cNvCxnSpPr>
          <p:nvPr/>
        </p:nvCxnSpPr>
        <p:spPr bwMode="auto">
          <a:xfrm flipV="1">
            <a:off x="5476224" y="5463463"/>
            <a:ext cx="267504" cy="2678"/>
          </a:xfrm>
          <a:prstGeom prst="line">
            <a:avLst/>
          </a:prstGeom>
          <a:solidFill>
            <a:srgbClr val="6699FF"/>
          </a:solidFill>
          <a:ln w="12700" cap="flat" cmpd="sng" algn="ctr">
            <a:solidFill>
              <a:srgbClr val="FF0000"/>
            </a:solidFill>
            <a:prstDash val="dash"/>
            <a:round/>
            <a:headEnd type="none" w="med" len="med"/>
            <a:tailEnd type="none" w="med" len="med"/>
          </a:ln>
          <a:effectLst/>
        </p:spPr>
      </p:cxnSp>
      <p:sp>
        <p:nvSpPr>
          <p:cNvPr id="90" name="Rechteck 89"/>
          <p:cNvSpPr/>
          <p:nvPr/>
        </p:nvSpPr>
        <p:spPr>
          <a:xfrm>
            <a:off x="6809493" y="5266326"/>
            <a:ext cx="642796" cy="407131"/>
          </a:xfrm>
          <a:prstGeom prst="rect">
            <a:avLst/>
          </a:prstGeom>
          <a:ln/>
        </p:spPr>
        <p:style>
          <a:lnRef idx="2">
            <a:schemeClr val="accent4"/>
          </a:lnRef>
          <a:fillRef idx="1">
            <a:schemeClr val="lt1"/>
          </a:fillRef>
          <a:effectRef idx="0">
            <a:schemeClr val="accent4"/>
          </a:effectRef>
          <a:fontRef idx="minor">
            <a:schemeClr val="dk1"/>
          </a:fontRef>
        </p:style>
        <p:txBody>
          <a:bodyPr wrap="none" rtlCol="0" anchor="ctr">
            <a:noAutofit/>
          </a:bodyPr>
          <a:lstStyle/>
          <a:p>
            <a:pPr algn="l"/>
            <a:r>
              <a:rPr lang="de-DE" sz="1600" dirty="0"/>
              <a:t>Op. 1</a:t>
            </a:r>
          </a:p>
        </p:txBody>
      </p:sp>
      <p:cxnSp>
        <p:nvCxnSpPr>
          <p:cNvPr id="91" name="Gerader Verbinder 90"/>
          <p:cNvCxnSpPr>
            <a:stCxn id="83" idx="3"/>
            <a:endCxn id="90" idx="1"/>
          </p:cNvCxnSpPr>
          <p:nvPr/>
        </p:nvCxnSpPr>
        <p:spPr bwMode="auto">
          <a:xfrm>
            <a:off x="6442958" y="5463463"/>
            <a:ext cx="366535" cy="6429"/>
          </a:xfrm>
          <a:prstGeom prst="line">
            <a:avLst/>
          </a:prstGeom>
          <a:solidFill>
            <a:srgbClr val="6699FF"/>
          </a:solidFill>
          <a:ln w="12700" cap="flat" cmpd="sng" algn="ctr">
            <a:solidFill>
              <a:srgbClr val="FF0000"/>
            </a:solidFill>
            <a:prstDash val="dash"/>
            <a:round/>
            <a:headEnd type="none" w="med" len="med"/>
            <a:tailEnd type="none" w="med" len="med"/>
          </a:ln>
          <a:effectLst/>
        </p:spPr>
      </p:cxnSp>
      <p:sp>
        <p:nvSpPr>
          <p:cNvPr id="96" name="Rechteck 95"/>
          <p:cNvSpPr/>
          <p:nvPr/>
        </p:nvSpPr>
        <p:spPr>
          <a:xfrm>
            <a:off x="1801626" y="1645629"/>
            <a:ext cx="724277" cy="407131"/>
          </a:xfrm>
          <a:prstGeom prst="rect">
            <a:avLst/>
          </a:prstGeom>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r>
              <a:rPr lang="de-DE" sz="1600" dirty="0"/>
              <a:t>*BG 3</a:t>
            </a:r>
          </a:p>
        </p:txBody>
      </p:sp>
      <p:sp>
        <p:nvSpPr>
          <p:cNvPr id="97" name="Textfeld 96"/>
          <p:cNvSpPr txBox="1"/>
          <p:nvPr/>
        </p:nvSpPr>
        <p:spPr>
          <a:xfrm>
            <a:off x="3175581" y="2202300"/>
            <a:ext cx="699230" cy="338554"/>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lgn="l">
              <a:spcBef>
                <a:spcPts val="0"/>
              </a:spcBef>
            </a:pPr>
            <a:r>
              <a:rPr lang="de-DE" sz="1600" dirty="0">
                <a:solidFill>
                  <a:schemeClr val="tx1"/>
                </a:solidFill>
                <a:latin typeface="+mn-lt"/>
              </a:rPr>
              <a:t>(ID 1)</a:t>
            </a:r>
          </a:p>
        </p:txBody>
      </p:sp>
      <p:sp>
        <p:nvSpPr>
          <p:cNvPr id="98" name="Rechteck 97"/>
          <p:cNvSpPr/>
          <p:nvPr/>
        </p:nvSpPr>
        <p:spPr>
          <a:xfrm>
            <a:off x="4132085" y="2171991"/>
            <a:ext cx="642796" cy="407131"/>
          </a:xfrm>
          <a:prstGeom prst="rect">
            <a:avLst/>
          </a:prstGeom>
          <a:ln/>
        </p:spPr>
        <p:style>
          <a:lnRef idx="2">
            <a:schemeClr val="accent3"/>
          </a:lnRef>
          <a:fillRef idx="1">
            <a:schemeClr val="lt1"/>
          </a:fillRef>
          <a:effectRef idx="0">
            <a:schemeClr val="accent3"/>
          </a:effectRef>
          <a:fontRef idx="minor">
            <a:schemeClr val="dk1"/>
          </a:fontRef>
        </p:style>
        <p:txBody>
          <a:bodyPr wrap="none" rtlCol="0" anchor="ctr">
            <a:noAutofit/>
          </a:bodyPr>
          <a:lstStyle/>
          <a:p>
            <a:pPr algn="l"/>
            <a:r>
              <a:rPr lang="de-DE" sz="1600" dirty="0"/>
              <a:t>SK 1</a:t>
            </a:r>
          </a:p>
        </p:txBody>
      </p:sp>
      <p:cxnSp>
        <p:nvCxnSpPr>
          <p:cNvPr id="99" name="Gerader Verbinder 98"/>
          <p:cNvCxnSpPr>
            <a:stCxn id="101" idx="3"/>
            <a:endCxn id="97" idx="1"/>
          </p:cNvCxnSpPr>
          <p:nvPr/>
        </p:nvCxnSpPr>
        <p:spPr bwMode="auto">
          <a:xfrm flipV="1">
            <a:off x="3024541" y="2371577"/>
            <a:ext cx="151040" cy="4307"/>
          </a:xfrm>
          <a:prstGeom prst="line">
            <a:avLst/>
          </a:prstGeom>
          <a:solidFill>
            <a:srgbClr val="6699FF"/>
          </a:solidFill>
          <a:ln w="12700" cap="flat" cmpd="sng" algn="ctr">
            <a:solidFill>
              <a:srgbClr val="FF0000"/>
            </a:solidFill>
            <a:prstDash val="dash"/>
            <a:round/>
            <a:headEnd type="none" w="med" len="med"/>
            <a:tailEnd type="none" w="med" len="med"/>
          </a:ln>
          <a:effectLst/>
        </p:spPr>
      </p:cxnSp>
      <p:cxnSp>
        <p:nvCxnSpPr>
          <p:cNvPr id="100" name="Gerader Verbinder 99"/>
          <p:cNvCxnSpPr>
            <a:stCxn id="97" idx="3"/>
            <a:endCxn id="98" idx="1"/>
          </p:cNvCxnSpPr>
          <p:nvPr/>
        </p:nvCxnSpPr>
        <p:spPr bwMode="auto">
          <a:xfrm>
            <a:off x="3874811" y="2371577"/>
            <a:ext cx="257274" cy="3980"/>
          </a:xfrm>
          <a:prstGeom prst="line">
            <a:avLst/>
          </a:prstGeom>
          <a:solidFill>
            <a:srgbClr val="6699FF"/>
          </a:solidFill>
          <a:ln w="12700" cap="flat" cmpd="sng" algn="ctr">
            <a:solidFill>
              <a:srgbClr val="FF0000"/>
            </a:solidFill>
            <a:prstDash val="dash"/>
            <a:round/>
            <a:headEnd type="none" w="med" len="med"/>
            <a:tailEnd type="none" w="med" len="med"/>
          </a:ln>
          <a:effectLst/>
        </p:spPr>
      </p:cxnSp>
      <p:sp>
        <p:nvSpPr>
          <p:cNvPr id="101" name="Rechteck 100"/>
          <p:cNvSpPr/>
          <p:nvPr/>
        </p:nvSpPr>
        <p:spPr>
          <a:xfrm>
            <a:off x="2300264" y="2172318"/>
            <a:ext cx="724277" cy="407131"/>
          </a:xfrm>
          <a:prstGeom prst="rect">
            <a:avLst/>
          </a:prstGeom>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r>
              <a:rPr lang="de-DE" sz="1600" dirty="0"/>
              <a:t>Teil C</a:t>
            </a:r>
          </a:p>
        </p:txBody>
      </p:sp>
      <p:cxnSp>
        <p:nvCxnSpPr>
          <p:cNvPr id="102" name="Gewinkelter Verbinder 101"/>
          <p:cNvCxnSpPr>
            <a:stCxn id="96" idx="2"/>
            <a:endCxn id="101" idx="1"/>
          </p:cNvCxnSpPr>
          <p:nvPr/>
        </p:nvCxnSpPr>
        <p:spPr bwMode="auto">
          <a:xfrm rot="16200000" flipH="1">
            <a:off x="2070452" y="2146072"/>
            <a:ext cx="323124" cy="136499"/>
          </a:xfrm>
          <a:prstGeom prst="bentConnector2">
            <a:avLst/>
          </a:prstGeom>
          <a:solidFill>
            <a:srgbClr val="6699FF"/>
          </a:solidFill>
          <a:ln w="12700" cap="flat" cmpd="sng" algn="ctr">
            <a:solidFill>
              <a:schemeClr val="tx1"/>
            </a:solidFill>
            <a:prstDash val="solid"/>
            <a:round/>
            <a:headEnd type="none" w="med" len="med"/>
            <a:tailEnd type="none" w="med" len="med"/>
          </a:ln>
          <a:effectLst/>
        </p:spPr>
      </p:cxnSp>
      <p:sp>
        <p:nvSpPr>
          <p:cNvPr id="111" name="Rechteck 110"/>
          <p:cNvSpPr/>
          <p:nvPr/>
        </p:nvSpPr>
        <p:spPr>
          <a:xfrm>
            <a:off x="2300263" y="2753182"/>
            <a:ext cx="724277" cy="407131"/>
          </a:xfrm>
          <a:prstGeom prst="rect">
            <a:avLst/>
          </a:prstGeom>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r>
              <a:rPr lang="de-DE" sz="1600" dirty="0"/>
              <a:t>Teil D</a:t>
            </a:r>
          </a:p>
        </p:txBody>
      </p:sp>
      <p:cxnSp>
        <p:nvCxnSpPr>
          <p:cNvPr id="112" name="Gewinkelter Verbinder 111"/>
          <p:cNvCxnSpPr>
            <a:stCxn id="96" idx="2"/>
            <a:endCxn id="111" idx="1"/>
          </p:cNvCxnSpPr>
          <p:nvPr/>
        </p:nvCxnSpPr>
        <p:spPr bwMode="auto">
          <a:xfrm rot="16200000" flipH="1">
            <a:off x="1780020" y="2436505"/>
            <a:ext cx="903988" cy="136498"/>
          </a:xfrm>
          <a:prstGeom prst="bentConnector2">
            <a:avLst/>
          </a:prstGeom>
          <a:solidFill>
            <a:srgbClr val="6699FF"/>
          </a:solidFill>
          <a:ln w="12700" cap="flat" cmpd="sng" algn="ctr">
            <a:solidFill>
              <a:schemeClr val="tx1"/>
            </a:solidFill>
            <a:prstDash val="solid"/>
            <a:round/>
            <a:headEnd type="none" w="med" len="med"/>
            <a:tailEnd type="none" w="med" len="med"/>
          </a:ln>
          <a:effectLst/>
        </p:spPr>
      </p:cxnSp>
      <p:sp>
        <p:nvSpPr>
          <p:cNvPr id="113" name="Textfeld 112"/>
          <p:cNvSpPr txBox="1"/>
          <p:nvPr/>
        </p:nvSpPr>
        <p:spPr>
          <a:xfrm>
            <a:off x="3188105" y="2779987"/>
            <a:ext cx="699230" cy="338554"/>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lgn="l">
              <a:spcBef>
                <a:spcPts val="0"/>
              </a:spcBef>
            </a:pPr>
            <a:r>
              <a:rPr lang="de-DE" sz="1600" dirty="0">
                <a:solidFill>
                  <a:schemeClr val="tx1"/>
                </a:solidFill>
                <a:latin typeface="+mn-lt"/>
              </a:rPr>
              <a:t>(ID 2)</a:t>
            </a:r>
          </a:p>
        </p:txBody>
      </p:sp>
      <p:cxnSp>
        <p:nvCxnSpPr>
          <p:cNvPr id="114" name="Gerader Verbinder 113"/>
          <p:cNvCxnSpPr>
            <a:stCxn id="111" idx="3"/>
            <a:endCxn id="113" idx="1"/>
          </p:cNvCxnSpPr>
          <p:nvPr/>
        </p:nvCxnSpPr>
        <p:spPr bwMode="auto">
          <a:xfrm flipV="1">
            <a:off x="3024540" y="2949264"/>
            <a:ext cx="163565" cy="7484"/>
          </a:xfrm>
          <a:prstGeom prst="line">
            <a:avLst/>
          </a:prstGeom>
          <a:solidFill>
            <a:srgbClr val="6699FF"/>
          </a:solidFill>
          <a:ln w="12700" cap="flat" cmpd="sng" algn="ctr">
            <a:solidFill>
              <a:srgbClr val="FF0000"/>
            </a:solidFill>
            <a:prstDash val="dash"/>
            <a:round/>
            <a:headEnd type="none" w="med" len="med"/>
            <a:tailEnd type="none" w="med" len="med"/>
          </a:ln>
          <a:effectLst/>
        </p:spPr>
      </p:cxnSp>
      <p:sp>
        <p:nvSpPr>
          <p:cNvPr id="115" name="Rechteck 114"/>
          <p:cNvSpPr/>
          <p:nvPr/>
        </p:nvSpPr>
        <p:spPr>
          <a:xfrm>
            <a:off x="4162405" y="2750004"/>
            <a:ext cx="642796" cy="407131"/>
          </a:xfrm>
          <a:prstGeom prst="rect">
            <a:avLst/>
          </a:prstGeom>
          <a:ln/>
        </p:spPr>
        <p:style>
          <a:lnRef idx="2">
            <a:schemeClr val="accent3"/>
          </a:lnRef>
          <a:fillRef idx="1">
            <a:schemeClr val="lt1"/>
          </a:fillRef>
          <a:effectRef idx="0">
            <a:schemeClr val="accent3"/>
          </a:effectRef>
          <a:fontRef idx="minor">
            <a:schemeClr val="dk1"/>
          </a:fontRef>
        </p:style>
        <p:txBody>
          <a:bodyPr wrap="none" rtlCol="0" anchor="ctr">
            <a:noAutofit/>
          </a:bodyPr>
          <a:lstStyle/>
          <a:p>
            <a:pPr algn="l"/>
            <a:r>
              <a:rPr lang="de-DE" sz="1600" dirty="0"/>
              <a:t>SK 2</a:t>
            </a:r>
          </a:p>
        </p:txBody>
      </p:sp>
      <p:cxnSp>
        <p:nvCxnSpPr>
          <p:cNvPr id="117" name="Gerader Verbinder 116"/>
          <p:cNvCxnSpPr>
            <a:stCxn id="113" idx="3"/>
            <a:endCxn id="115" idx="1"/>
          </p:cNvCxnSpPr>
          <p:nvPr/>
        </p:nvCxnSpPr>
        <p:spPr bwMode="auto">
          <a:xfrm>
            <a:off x="3887335" y="2949264"/>
            <a:ext cx="275070" cy="4306"/>
          </a:xfrm>
          <a:prstGeom prst="line">
            <a:avLst/>
          </a:prstGeom>
          <a:solidFill>
            <a:srgbClr val="6699FF"/>
          </a:solidFill>
          <a:ln w="12700" cap="flat" cmpd="sng" algn="ctr">
            <a:solidFill>
              <a:srgbClr val="FF0000"/>
            </a:solidFill>
            <a:prstDash val="dash"/>
            <a:round/>
            <a:headEnd type="none" w="med" len="med"/>
            <a:tailEnd type="none" w="med" len="med"/>
          </a:ln>
          <a:effectLst/>
        </p:spPr>
      </p:cxnSp>
      <p:sp>
        <p:nvSpPr>
          <p:cNvPr id="118" name="Rechteck 117"/>
          <p:cNvSpPr/>
          <p:nvPr/>
        </p:nvSpPr>
        <p:spPr>
          <a:xfrm>
            <a:off x="4982355" y="2419105"/>
            <a:ext cx="642796" cy="407131"/>
          </a:xfrm>
          <a:prstGeom prst="rect">
            <a:avLst/>
          </a:prstGeom>
          <a:ln/>
        </p:spPr>
        <p:style>
          <a:lnRef idx="2">
            <a:schemeClr val="accent6"/>
          </a:lnRef>
          <a:fillRef idx="1">
            <a:schemeClr val="lt1"/>
          </a:fillRef>
          <a:effectRef idx="0">
            <a:schemeClr val="accent6"/>
          </a:effectRef>
          <a:fontRef idx="minor">
            <a:schemeClr val="dk1"/>
          </a:fontRef>
        </p:style>
        <p:txBody>
          <a:bodyPr wrap="none" rtlCol="0" anchor="ctr">
            <a:noAutofit/>
          </a:bodyPr>
          <a:lstStyle/>
          <a:p>
            <a:pPr algn="l"/>
            <a:r>
              <a:rPr lang="de-DE" sz="1600" dirty="0"/>
              <a:t>Kin. 3</a:t>
            </a:r>
          </a:p>
        </p:txBody>
      </p:sp>
      <p:cxnSp>
        <p:nvCxnSpPr>
          <p:cNvPr id="119" name="Gerader Verbinder 118"/>
          <p:cNvCxnSpPr>
            <a:stCxn id="98" idx="3"/>
            <a:endCxn id="118" idx="1"/>
          </p:cNvCxnSpPr>
          <p:nvPr/>
        </p:nvCxnSpPr>
        <p:spPr bwMode="auto">
          <a:xfrm>
            <a:off x="4774881" y="2375557"/>
            <a:ext cx="207474" cy="247114"/>
          </a:xfrm>
          <a:prstGeom prst="line">
            <a:avLst/>
          </a:prstGeom>
          <a:solidFill>
            <a:srgbClr val="6699FF"/>
          </a:solidFill>
          <a:ln w="12700" cap="flat" cmpd="sng" algn="ctr">
            <a:solidFill>
              <a:srgbClr val="FF0000"/>
            </a:solidFill>
            <a:prstDash val="dash"/>
            <a:round/>
            <a:headEnd type="none" w="med" len="med"/>
            <a:tailEnd type="none" w="med" len="med"/>
          </a:ln>
          <a:effectLst/>
        </p:spPr>
      </p:cxnSp>
      <p:cxnSp>
        <p:nvCxnSpPr>
          <p:cNvPr id="121" name="Gerader Verbinder 120"/>
          <p:cNvCxnSpPr>
            <a:stCxn id="115" idx="3"/>
            <a:endCxn id="118" idx="1"/>
          </p:cNvCxnSpPr>
          <p:nvPr/>
        </p:nvCxnSpPr>
        <p:spPr bwMode="auto">
          <a:xfrm flipV="1">
            <a:off x="4805201" y="2622671"/>
            <a:ext cx="177154" cy="330899"/>
          </a:xfrm>
          <a:prstGeom prst="line">
            <a:avLst/>
          </a:prstGeom>
          <a:solidFill>
            <a:srgbClr val="6699FF"/>
          </a:solidFill>
          <a:ln w="12700" cap="flat" cmpd="sng" algn="ctr">
            <a:solidFill>
              <a:srgbClr val="FF0000"/>
            </a:solidFill>
            <a:prstDash val="dash"/>
            <a:round/>
            <a:headEnd type="none" w="med" len="med"/>
            <a:tailEnd type="none" w="med" len="med"/>
          </a:ln>
          <a:effectLst/>
        </p:spPr>
      </p:cxnSp>
      <p:sp>
        <p:nvSpPr>
          <p:cNvPr id="122" name="Textfeld 121"/>
          <p:cNvSpPr txBox="1"/>
          <p:nvPr/>
        </p:nvSpPr>
        <p:spPr>
          <a:xfrm>
            <a:off x="5892655" y="2450716"/>
            <a:ext cx="699230" cy="338554"/>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lgn="l">
              <a:spcBef>
                <a:spcPts val="0"/>
              </a:spcBef>
            </a:pPr>
            <a:r>
              <a:rPr lang="de-DE" sz="1600" dirty="0">
                <a:solidFill>
                  <a:schemeClr val="tx1"/>
                </a:solidFill>
                <a:latin typeface="+mn-lt"/>
              </a:rPr>
              <a:t>(ID 3)</a:t>
            </a:r>
          </a:p>
        </p:txBody>
      </p:sp>
      <p:cxnSp>
        <p:nvCxnSpPr>
          <p:cNvPr id="124" name="Gerader Verbinder 123"/>
          <p:cNvCxnSpPr>
            <a:stCxn id="118" idx="3"/>
            <a:endCxn id="122" idx="1"/>
          </p:cNvCxnSpPr>
          <p:nvPr/>
        </p:nvCxnSpPr>
        <p:spPr bwMode="auto">
          <a:xfrm flipV="1">
            <a:off x="5625151" y="2619993"/>
            <a:ext cx="267504" cy="2678"/>
          </a:xfrm>
          <a:prstGeom prst="line">
            <a:avLst/>
          </a:prstGeom>
          <a:solidFill>
            <a:srgbClr val="6699FF"/>
          </a:solidFill>
          <a:ln w="12700" cap="flat" cmpd="sng" algn="ctr">
            <a:solidFill>
              <a:srgbClr val="FF0000"/>
            </a:solidFill>
            <a:prstDash val="dash"/>
            <a:round/>
            <a:headEnd type="none" w="med" len="med"/>
            <a:tailEnd type="none" w="med" len="med"/>
          </a:ln>
          <a:effectLst/>
        </p:spPr>
      </p:cxnSp>
      <p:cxnSp>
        <p:nvCxnSpPr>
          <p:cNvPr id="125" name="Gerade Verbindung mit Pfeil 124"/>
          <p:cNvCxnSpPr>
            <a:stCxn id="96" idx="1"/>
            <a:endCxn id="7" idx="0"/>
          </p:cNvCxnSpPr>
          <p:nvPr/>
        </p:nvCxnSpPr>
        <p:spPr bwMode="auto">
          <a:xfrm flipH="1">
            <a:off x="1421516" y="1849195"/>
            <a:ext cx="380110" cy="2602622"/>
          </a:xfrm>
          <a:prstGeom prst="straightConnector1">
            <a:avLst/>
          </a:prstGeom>
          <a:solidFill>
            <a:srgbClr val="6699FF"/>
          </a:solidFill>
          <a:ln w="12700" cap="flat" cmpd="sng" algn="ctr">
            <a:solidFill>
              <a:srgbClr val="0070C0"/>
            </a:solidFill>
            <a:prstDash val="solid"/>
            <a:round/>
            <a:headEnd type="triangle"/>
            <a:tailEnd type="triangle"/>
          </a:ln>
          <a:effectLst/>
        </p:spPr>
      </p:cxnSp>
      <p:sp>
        <p:nvSpPr>
          <p:cNvPr id="127" name="Rechteck 126"/>
          <p:cNvSpPr/>
          <p:nvPr/>
        </p:nvSpPr>
        <p:spPr>
          <a:xfrm>
            <a:off x="3963520" y="3297730"/>
            <a:ext cx="724277" cy="407131"/>
          </a:xfrm>
          <a:prstGeom prst="rect">
            <a:avLst/>
          </a:prstGeom>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r>
              <a:rPr lang="de-DE" sz="1600" dirty="0"/>
              <a:t>BG 4</a:t>
            </a:r>
          </a:p>
        </p:txBody>
      </p:sp>
      <p:sp>
        <p:nvSpPr>
          <p:cNvPr id="128" name="Textfeld 127"/>
          <p:cNvSpPr txBox="1"/>
          <p:nvPr/>
        </p:nvSpPr>
        <p:spPr>
          <a:xfrm>
            <a:off x="5337475" y="3854401"/>
            <a:ext cx="699230" cy="338554"/>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lgn="l">
              <a:spcBef>
                <a:spcPts val="0"/>
              </a:spcBef>
            </a:pPr>
            <a:r>
              <a:rPr lang="de-DE" sz="1600" dirty="0">
                <a:solidFill>
                  <a:schemeClr val="tx1"/>
                </a:solidFill>
                <a:latin typeface="+mn-lt"/>
              </a:rPr>
              <a:t>(ID 5)</a:t>
            </a:r>
          </a:p>
        </p:txBody>
      </p:sp>
      <p:sp>
        <p:nvSpPr>
          <p:cNvPr id="130" name="Rechteck 129"/>
          <p:cNvSpPr/>
          <p:nvPr/>
        </p:nvSpPr>
        <p:spPr>
          <a:xfrm>
            <a:off x="6293979" y="3824092"/>
            <a:ext cx="642796" cy="407131"/>
          </a:xfrm>
          <a:prstGeom prst="rect">
            <a:avLst/>
          </a:prstGeom>
          <a:ln/>
        </p:spPr>
        <p:style>
          <a:lnRef idx="2">
            <a:schemeClr val="accent3"/>
          </a:lnRef>
          <a:fillRef idx="1">
            <a:schemeClr val="lt1"/>
          </a:fillRef>
          <a:effectRef idx="0">
            <a:schemeClr val="accent3"/>
          </a:effectRef>
          <a:fontRef idx="minor">
            <a:schemeClr val="dk1"/>
          </a:fontRef>
        </p:style>
        <p:txBody>
          <a:bodyPr wrap="none" rtlCol="0" anchor="ctr">
            <a:noAutofit/>
          </a:bodyPr>
          <a:lstStyle/>
          <a:p>
            <a:pPr algn="l"/>
            <a:r>
              <a:rPr lang="de-DE" sz="1600" dirty="0"/>
              <a:t>SK 3</a:t>
            </a:r>
          </a:p>
        </p:txBody>
      </p:sp>
      <p:cxnSp>
        <p:nvCxnSpPr>
          <p:cNvPr id="131" name="Gerader Verbinder 130"/>
          <p:cNvCxnSpPr>
            <a:stCxn id="133" idx="3"/>
            <a:endCxn id="128" idx="1"/>
          </p:cNvCxnSpPr>
          <p:nvPr/>
        </p:nvCxnSpPr>
        <p:spPr bwMode="auto">
          <a:xfrm flipV="1">
            <a:off x="5186435" y="4023678"/>
            <a:ext cx="151040" cy="4307"/>
          </a:xfrm>
          <a:prstGeom prst="line">
            <a:avLst/>
          </a:prstGeom>
          <a:solidFill>
            <a:srgbClr val="6699FF"/>
          </a:solidFill>
          <a:ln w="12700" cap="flat" cmpd="sng" algn="ctr">
            <a:solidFill>
              <a:srgbClr val="FF0000"/>
            </a:solidFill>
            <a:prstDash val="dash"/>
            <a:round/>
            <a:headEnd type="none" w="med" len="med"/>
            <a:tailEnd type="none" w="med" len="med"/>
          </a:ln>
          <a:effectLst/>
        </p:spPr>
      </p:cxnSp>
      <p:cxnSp>
        <p:nvCxnSpPr>
          <p:cNvPr id="132" name="Gerader Verbinder 131"/>
          <p:cNvCxnSpPr>
            <a:stCxn id="128" idx="3"/>
            <a:endCxn id="130" idx="1"/>
          </p:cNvCxnSpPr>
          <p:nvPr/>
        </p:nvCxnSpPr>
        <p:spPr bwMode="auto">
          <a:xfrm>
            <a:off x="6036705" y="4023678"/>
            <a:ext cx="257274" cy="3980"/>
          </a:xfrm>
          <a:prstGeom prst="line">
            <a:avLst/>
          </a:prstGeom>
          <a:solidFill>
            <a:srgbClr val="6699FF"/>
          </a:solidFill>
          <a:ln w="12700" cap="flat" cmpd="sng" algn="ctr">
            <a:solidFill>
              <a:srgbClr val="FF0000"/>
            </a:solidFill>
            <a:prstDash val="dash"/>
            <a:round/>
            <a:headEnd type="none" w="med" len="med"/>
            <a:tailEnd type="none" w="med" len="med"/>
          </a:ln>
          <a:effectLst/>
        </p:spPr>
      </p:cxnSp>
      <p:sp>
        <p:nvSpPr>
          <p:cNvPr id="133" name="Rechteck 132"/>
          <p:cNvSpPr/>
          <p:nvPr/>
        </p:nvSpPr>
        <p:spPr>
          <a:xfrm>
            <a:off x="4462158" y="3824419"/>
            <a:ext cx="724277" cy="407131"/>
          </a:xfrm>
          <a:prstGeom prst="rect">
            <a:avLst/>
          </a:prstGeom>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r>
              <a:rPr lang="de-DE" sz="1600" dirty="0"/>
              <a:t>Teil E</a:t>
            </a:r>
          </a:p>
        </p:txBody>
      </p:sp>
      <p:cxnSp>
        <p:nvCxnSpPr>
          <p:cNvPr id="134" name="Gewinkelter Verbinder 133"/>
          <p:cNvCxnSpPr>
            <a:stCxn id="127" idx="2"/>
            <a:endCxn id="133" idx="1"/>
          </p:cNvCxnSpPr>
          <p:nvPr/>
        </p:nvCxnSpPr>
        <p:spPr bwMode="auto">
          <a:xfrm rot="16200000" flipH="1">
            <a:off x="4232346" y="3798173"/>
            <a:ext cx="323124" cy="136499"/>
          </a:xfrm>
          <a:prstGeom prst="bentConnector2">
            <a:avLst/>
          </a:prstGeom>
          <a:solidFill>
            <a:srgbClr val="6699FF"/>
          </a:solidFill>
          <a:ln w="12700" cap="flat" cmpd="sng" algn="ctr">
            <a:solidFill>
              <a:schemeClr val="tx1"/>
            </a:solidFill>
            <a:prstDash val="solid"/>
            <a:round/>
            <a:headEnd type="none" w="med" len="med"/>
            <a:tailEnd type="none" w="med" len="med"/>
          </a:ln>
          <a:effectLst/>
        </p:spPr>
      </p:cxnSp>
      <p:sp>
        <p:nvSpPr>
          <p:cNvPr id="135" name="Rechteck 134"/>
          <p:cNvSpPr/>
          <p:nvPr/>
        </p:nvSpPr>
        <p:spPr>
          <a:xfrm>
            <a:off x="4471289" y="4353427"/>
            <a:ext cx="724277" cy="407131"/>
          </a:xfrm>
          <a:prstGeom prst="rect">
            <a:avLst/>
          </a:prstGeom>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r>
              <a:rPr lang="de-DE" sz="1600" dirty="0"/>
              <a:t>Teil F</a:t>
            </a:r>
          </a:p>
        </p:txBody>
      </p:sp>
      <p:cxnSp>
        <p:nvCxnSpPr>
          <p:cNvPr id="136" name="Gewinkelter Verbinder 135"/>
          <p:cNvCxnSpPr>
            <a:stCxn id="127" idx="2"/>
            <a:endCxn id="135" idx="1"/>
          </p:cNvCxnSpPr>
          <p:nvPr/>
        </p:nvCxnSpPr>
        <p:spPr bwMode="auto">
          <a:xfrm rot="16200000" flipH="1">
            <a:off x="3972408" y="4058112"/>
            <a:ext cx="852132" cy="145630"/>
          </a:xfrm>
          <a:prstGeom prst="bentConnector2">
            <a:avLst/>
          </a:prstGeom>
          <a:solidFill>
            <a:srgbClr val="6699FF"/>
          </a:solidFill>
          <a:ln w="12700" cap="flat" cmpd="sng" algn="ctr">
            <a:solidFill>
              <a:schemeClr val="tx1"/>
            </a:solidFill>
            <a:prstDash val="solid"/>
            <a:round/>
            <a:headEnd type="none" w="med" len="med"/>
            <a:tailEnd type="none" w="med" len="med"/>
          </a:ln>
          <a:effectLst/>
        </p:spPr>
      </p:cxnSp>
      <p:sp>
        <p:nvSpPr>
          <p:cNvPr id="137" name="Textfeld 136"/>
          <p:cNvSpPr txBox="1"/>
          <p:nvPr/>
        </p:nvSpPr>
        <p:spPr>
          <a:xfrm>
            <a:off x="5359131" y="4380232"/>
            <a:ext cx="699230" cy="338554"/>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lgn="l">
              <a:spcBef>
                <a:spcPts val="0"/>
              </a:spcBef>
            </a:pPr>
            <a:r>
              <a:rPr lang="de-DE" sz="1600" dirty="0">
                <a:solidFill>
                  <a:schemeClr val="tx1"/>
                </a:solidFill>
                <a:latin typeface="+mn-lt"/>
              </a:rPr>
              <a:t>(ID 6)</a:t>
            </a:r>
          </a:p>
        </p:txBody>
      </p:sp>
      <p:cxnSp>
        <p:nvCxnSpPr>
          <p:cNvPr id="139" name="Gerader Verbinder 138"/>
          <p:cNvCxnSpPr>
            <a:stCxn id="135" idx="3"/>
            <a:endCxn id="137" idx="1"/>
          </p:cNvCxnSpPr>
          <p:nvPr/>
        </p:nvCxnSpPr>
        <p:spPr bwMode="auto">
          <a:xfrm flipV="1">
            <a:off x="5195566" y="4549509"/>
            <a:ext cx="163565" cy="7484"/>
          </a:xfrm>
          <a:prstGeom prst="line">
            <a:avLst/>
          </a:prstGeom>
          <a:solidFill>
            <a:srgbClr val="6699FF"/>
          </a:solidFill>
          <a:ln w="12700" cap="flat" cmpd="sng" algn="ctr">
            <a:solidFill>
              <a:srgbClr val="FF0000"/>
            </a:solidFill>
            <a:prstDash val="dash"/>
            <a:round/>
            <a:headEnd type="none" w="med" len="med"/>
            <a:tailEnd type="none" w="med" len="med"/>
          </a:ln>
          <a:effectLst/>
        </p:spPr>
      </p:cxnSp>
      <p:sp>
        <p:nvSpPr>
          <p:cNvPr id="153" name="Rechteck 152"/>
          <p:cNvSpPr/>
          <p:nvPr/>
        </p:nvSpPr>
        <p:spPr>
          <a:xfrm>
            <a:off x="6290938" y="4341643"/>
            <a:ext cx="642796" cy="407131"/>
          </a:xfrm>
          <a:prstGeom prst="rect">
            <a:avLst/>
          </a:prstGeom>
          <a:ln/>
        </p:spPr>
        <p:style>
          <a:lnRef idx="2">
            <a:schemeClr val="accent3"/>
          </a:lnRef>
          <a:fillRef idx="1">
            <a:schemeClr val="lt1"/>
          </a:fillRef>
          <a:effectRef idx="0">
            <a:schemeClr val="accent3"/>
          </a:effectRef>
          <a:fontRef idx="minor">
            <a:schemeClr val="dk1"/>
          </a:fontRef>
        </p:style>
        <p:txBody>
          <a:bodyPr wrap="none" rtlCol="0" anchor="ctr">
            <a:noAutofit/>
          </a:bodyPr>
          <a:lstStyle/>
          <a:p>
            <a:pPr algn="l"/>
            <a:r>
              <a:rPr lang="de-DE" sz="1600" dirty="0"/>
              <a:t>SK 4</a:t>
            </a:r>
          </a:p>
        </p:txBody>
      </p:sp>
      <p:cxnSp>
        <p:nvCxnSpPr>
          <p:cNvPr id="154" name="Gerader Verbinder 153"/>
          <p:cNvCxnSpPr>
            <a:stCxn id="137" idx="3"/>
            <a:endCxn id="153" idx="1"/>
          </p:cNvCxnSpPr>
          <p:nvPr/>
        </p:nvCxnSpPr>
        <p:spPr bwMode="auto">
          <a:xfrm flipV="1">
            <a:off x="6058361" y="4545209"/>
            <a:ext cx="232577" cy="4300"/>
          </a:xfrm>
          <a:prstGeom prst="line">
            <a:avLst/>
          </a:prstGeom>
          <a:solidFill>
            <a:srgbClr val="6699FF"/>
          </a:solidFill>
          <a:ln w="12700" cap="flat" cmpd="sng" algn="ctr">
            <a:solidFill>
              <a:srgbClr val="FF0000"/>
            </a:solidFill>
            <a:prstDash val="dash"/>
            <a:round/>
            <a:headEnd type="none" w="med" len="med"/>
            <a:tailEnd type="none" w="med" len="med"/>
          </a:ln>
          <a:effectLst/>
        </p:spPr>
      </p:cxnSp>
      <p:sp>
        <p:nvSpPr>
          <p:cNvPr id="155" name="Rechteck 154"/>
          <p:cNvSpPr/>
          <p:nvPr/>
        </p:nvSpPr>
        <p:spPr>
          <a:xfrm>
            <a:off x="7144249" y="4071206"/>
            <a:ext cx="642796" cy="407131"/>
          </a:xfrm>
          <a:prstGeom prst="rect">
            <a:avLst/>
          </a:prstGeom>
          <a:ln/>
        </p:spPr>
        <p:style>
          <a:lnRef idx="2">
            <a:schemeClr val="accent6"/>
          </a:lnRef>
          <a:fillRef idx="1">
            <a:schemeClr val="lt1"/>
          </a:fillRef>
          <a:effectRef idx="0">
            <a:schemeClr val="accent6"/>
          </a:effectRef>
          <a:fontRef idx="minor">
            <a:schemeClr val="dk1"/>
          </a:fontRef>
        </p:style>
        <p:txBody>
          <a:bodyPr wrap="none" rtlCol="0" anchor="ctr">
            <a:noAutofit/>
          </a:bodyPr>
          <a:lstStyle/>
          <a:p>
            <a:pPr algn="l"/>
            <a:r>
              <a:rPr lang="de-DE" sz="1600" dirty="0"/>
              <a:t>Kin. 4</a:t>
            </a:r>
          </a:p>
        </p:txBody>
      </p:sp>
      <p:cxnSp>
        <p:nvCxnSpPr>
          <p:cNvPr id="156" name="Gerader Verbinder 155"/>
          <p:cNvCxnSpPr>
            <a:stCxn id="130" idx="3"/>
            <a:endCxn id="155" idx="1"/>
          </p:cNvCxnSpPr>
          <p:nvPr/>
        </p:nvCxnSpPr>
        <p:spPr bwMode="auto">
          <a:xfrm>
            <a:off x="6936775" y="4027658"/>
            <a:ext cx="207474" cy="247114"/>
          </a:xfrm>
          <a:prstGeom prst="line">
            <a:avLst/>
          </a:prstGeom>
          <a:solidFill>
            <a:srgbClr val="6699FF"/>
          </a:solidFill>
          <a:ln w="12700" cap="flat" cmpd="sng" algn="ctr">
            <a:solidFill>
              <a:srgbClr val="FF0000"/>
            </a:solidFill>
            <a:prstDash val="dash"/>
            <a:round/>
            <a:headEnd type="none" w="med" len="med"/>
            <a:tailEnd type="none" w="med" len="med"/>
          </a:ln>
          <a:effectLst/>
        </p:spPr>
      </p:cxnSp>
      <p:cxnSp>
        <p:nvCxnSpPr>
          <p:cNvPr id="158" name="Gerader Verbinder 157"/>
          <p:cNvCxnSpPr>
            <a:stCxn id="153" idx="3"/>
            <a:endCxn id="155" idx="1"/>
          </p:cNvCxnSpPr>
          <p:nvPr/>
        </p:nvCxnSpPr>
        <p:spPr bwMode="auto">
          <a:xfrm flipV="1">
            <a:off x="6933734" y="4274772"/>
            <a:ext cx="210515" cy="270437"/>
          </a:xfrm>
          <a:prstGeom prst="line">
            <a:avLst/>
          </a:prstGeom>
          <a:solidFill>
            <a:srgbClr val="6699FF"/>
          </a:solidFill>
          <a:ln w="12700" cap="flat" cmpd="sng" algn="ctr">
            <a:solidFill>
              <a:srgbClr val="FF0000"/>
            </a:solidFill>
            <a:prstDash val="dash"/>
            <a:round/>
            <a:headEnd type="none" w="med" len="med"/>
            <a:tailEnd type="none" w="med" len="med"/>
          </a:ln>
          <a:effectLst/>
        </p:spPr>
      </p:cxnSp>
      <p:sp>
        <p:nvSpPr>
          <p:cNvPr id="159" name="Textfeld 158"/>
          <p:cNvSpPr txBox="1"/>
          <p:nvPr/>
        </p:nvSpPr>
        <p:spPr>
          <a:xfrm>
            <a:off x="8054549" y="4102817"/>
            <a:ext cx="699230" cy="338554"/>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lgn="l">
              <a:spcBef>
                <a:spcPts val="0"/>
              </a:spcBef>
            </a:pPr>
            <a:r>
              <a:rPr lang="de-DE" sz="1600" dirty="0">
                <a:solidFill>
                  <a:schemeClr val="tx1"/>
                </a:solidFill>
                <a:latin typeface="+mn-lt"/>
              </a:rPr>
              <a:t>(ID 4)</a:t>
            </a:r>
          </a:p>
        </p:txBody>
      </p:sp>
      <p:cxnSp>
        <p:nvCxnSpPr>
          <p:cNvPr id="161" name="Gerader Verbinder 160"/>
          <p:cNvCxnSpPr>
            <a:stCxn id="155" idx="3"/>
            <a:endCxn id="159" idx="1"/>
          </p:cNvCxnSpPr>
          <p:nvPr/>
        </p:nvCxnSpPr>
        <p:spPr bwMode="auto">
          <a:xfrm flipV="1">
            <a:off x="7787045" y="4272094"/>
            <a:ext cx="267504" cy="2678"/>
          </a:xfrm>
          <a:prstGeom prst="line">
            <a:avLst/>
          </a:prstGeom>
          <a:solidFill>
            <a:srgbClr val="6699FF"/>
          </a:solidFill>
          <a:ln w="12700" cap="flat" cmpd="sng" algn="ctr">
            <a:solidFill>
              <a:srgbClr val="FF0000"/>
            </a:solidFill>
            <a:prstDash val="dash"/>
            <a:round/>
            <a:headEnd type="none" w="med" len="med"/>
            <a:tailEnd type="none" w="med" len="med"/>
          </a:ln>
          <a:effectLst/>
        </p:spPr>
      </p:cxnSp>
      <p:cxnSp>
        <p:nvCxnSpPr>
          <p:cNvPr id="162" name="Gerade Verbindung mit Pfeil 161"/>
          <p:cNvCxnSpPr>
            <a:stCxn id="127" idx="1"/>
            <a:endCxn id="7" idx="0"/>
          </p:cNvCxnSpPr>
          <p:nvPr/>
        </p:nvCxnSpPr>
        <p:spPr bwMode="auto">
          <a:xfrm flipH="1">
            <a:off x="1421516" y="3501296"/>
            <a:ext cx="2542004" cy="950521"/>
          </a:xfrm>
          <a:prstGeom prst="straightConnector1">
            <a:avLst/>
          </a:prstGeom>
          <a:solidFill>
            <a:srgbClr val="6699FF"/>
          </a:solidFill>
          <a:ln w="12700" cap="flat" cmpd="sng" algn="ctr">
            <a:solidFill>
              <a:srgbClr val="0070C0"/>
            </a:solidFill>
            <a:prstDash val="solid"/>
            <a:round/>
            <a:headEnd type="triangle"/>
            <a:tailEnd type="triangle"/>
          </a:ln>
          <a:effectLst/>
        </p:spPr>
      </p:cxnSp>
      <p:sp>
        <p:nvSpPr>
          <p:cNvPr id="164" name="Explosion 1 163"/>
          <p:cNvSpPr/>
          <p:nvPr/>
        </p:nvSpPr>
        <p:spPr>
          <a:xfrm>
            <a:off x="2606958" y="3677127"/>
            <a:ext cx="488887" cy="515828"/>
          </a:xfrm>
          <a:prstGeom prst="irregularSeal1">
            <a:avLst/>
          </a:prstGeom>
          <a:ln/>
        </p:spPr>
        <p:style>
          <a:lnRef idx="1">
            <a:schemeClr val="accent2"/>
          </a:lnRef>
          <a:fillRef idx="3">
            <a:schemeClr val="accent2"/>
          </a:fillRef>
          <a:effectRef idx="2">
            <a:schemeClr val="accent2"/>
          </a:effectRef>
          <a:fontRef idx="minor">
            <a:schemeClr val="lt1"/>
          </a:fontRef>
        </p:style>
        <p:txBody>
          <a:bodyPr wrap="none" rtlCol="0" anchor="ctr">
            <a:noAutofit/>
          </a:bodyPr>
          <a:lstStyle/>
          <a:p>
            <a:pPr algn="l"/>
            <a:endParaRPr lang="de-DE" sz="1100" dirty="0"/>
          </a:p>
        </p:txBody>
      </p:sp>
      <p:sp>
        <p:nvSpPr>
          <p:cNvPr id="165" name="Textfeld 164"/>
          <p:cNvSpPr txBox="1"/>
          <p:nvPr/>
        </p:nvSpPr>
        <p:spPr>
          <a:xfrm>
            <a:off x="5795966" y="6038863"/>
            <a:ext cx="1532792" cy="338554"/>
          </a:xfrm>
          <a:prstGeom prst="rect">
            <a:avLst/>
          </a:prstGeom>
          <a:noFill/>
        </p:spPr>
        <p:txBody>
          <a:bodyPr wrap="none" rtlCol="0">
            <a:spAutoFit/>
          </a:bodyPr>
          <a:lstStyle/>
          <a:p>
            <a:pPr algn="l">
              <a:spcBef>
                <a:spcPts val="0"/>
              </a:spcBef>
            </a:pPr>
            <a:r>
              <a:rPr lang="de-DE" sz="1600" dirty="0">
                <a:solidFill>
                  <a:schemeClr val="tx1"/>
                </a:solidFill>
                <a:latin typeface="+mn-lt"/>
              </a:rPr>
              <a:t>Op.: Operation</a:t>
            </a:r>
          </a:p>
        </p:txBody>
      </p:sp>
      <p:sp>
        <p:nvSpPr>
          <p:cNvPr id="73" name="Textfeld 72"/>
          <p:cNvSpPr txBox="1"/>
          <p:nvPr/>
        </p:nvSpPr>
        <p:spPr>
          <a:xfrm>
            <a:off x="3537894" y="6064416"/>
            <a:ext cx="2303003" cy="338554"/>
          </a:xfrm>
          <a:prstGeom prst="rect">
            <a:avLst/>
          </a:prstGeom>
          <a:noFill/>
        </p:spPr>
        <p:txBody>
          <a:bodyPr wrap="none" rtlCol="0">
            <a:spAutoFit/>
          </a:bodyPr>
          <a:lstStyle/>
          <a:p>
            <a:pPr algn="l">
              <a:spcBef>
                <a:spcPts val="0"/>
              </a:spcBef>
            </a:pPr>
            <a:r>
              <a:rPr lang="de-DE" sz="1600" dirty="0">
                <a:solidFill>
                  <a:schemeClr val="tx1"/>
                </a:solidFill>
                <a:latin typeface="+mn-lt"/>
              </a:rPr>
              <a:t>* Erzeugt aus Template</a:t>
            </a:r>
          </a:p>
        </p:txBody>
      </p:sp>
      <p:sp>
        <p:nvSpPr>
          <p:cNvPr id="75" name="Explosion 1 74"/>
          <p:cNvSpPr/>
          <p:nvPr/>
        </p:nvSpPr>
        <p:spPr>
          <a:xfrm>
            <a:off x="277599" y="5975286"/>
            <a:ext cx="401632" cy="397954"/>
          </a:xfrm>
          <a:prstGeom prst="irregularSeal1">
            <a:avLst/>
          </a:prstGeom>
          <a:ln/>
        </p:spPr>
        <p:style>
          <a:lnRef idx="1">
            <a:schemeClr val="accent2"/>
          </a:lnRef>
          <a:fillRef idx="3">
            <a:schemeClr val="accent2"/>
          </a:fillRef>
          <a:effectRef idx="2">
            <a:schemeClr val="accent2"/>
          </a:effectRef>
          <a:fontRef idx="minor">
            <a:schemeClr val="lt1"/>
          </a:fontRef>
        </p:style>
        <p:txBody>
          <a:bodyPr wrap="none" rtlCol="0" anchor="ctr">
            <a:noAutofit/>
          </a:bodyPr>
          <a:lstStyle/>
          <a:p>
            <a:pPr algn="l"/>
            <a:endParaRPr lang="de-DE" sz="1100" dirty="0"/>
          </a:p>
        </p:txBody>
      </p:sp>
      <p:sp>
        <p:nvSpPr>
          <p:cNvPr id="76" name="Textfeld 75"/>
          <p:cNvSpPr txBox="1"/>
          <p:nvPr/>
        </p:nvSpPr>
        <p:spPr>
          <a:xfrm>
            <a:off x="611784" y="6056460"/>
            <a:ext cx="3025059" cy="338554"/>
          </a:xfrm>
          <a:prstGeom prst="rect">
            <a:avLst/>
          </a:prstGeom>
          <a:noFill/>
        </p:spPr>
        <p:txBody>
          <a:bodyPr wrap="none" rtlCol="0">
            <a:spAutoFit/>
          </a:bodyPr>
          <a:lstStyle/>
          <a:p>
            <a:pPr algn="l">
              <a:spcBef>
                <a:spcPts val="0"/>
              </a:spcBef>
            </a:pPr>
            <a:r>
              <a:rPr lang="de-DE" sz="1600" dirty="0">
                <a:solidFill>
                  <a:schemeClr val="tx1"/>
                </a:solidFill>
                <a:latin typeface="+mn-lt"/>
              </a:rPr>
              <a:t>:</a:t>
            </a:r>
            <a:r>
              <a:rPr lang="de-DE" sz="1600" dirty="0" err="1">
                <a:solidFill>
                  <a:schemeClr val="tx1"/>
                </a:solidFill>
                <a:latin typeface="+mn-lt"/>
              </a:rPr>
              <a:t>kin</a:t>
            </a:r>
            <a:r>
              <a:rPr lang="de-DE" sz="1600" dirty="0">
                <a:solidFill>
                  <a:schemeClr val="tx1"/>
                </a:solidFill>
                <a:latin typeface="+mn-lt"/>
              </a:rPr>
              <a:t>. Verknüpfung geht verloren</a:t>
            </a:r>
          </a:p>
        </p:txBody>
      </p:sp>
      <p:sp>
        <p:nvSpPr>
          <p:cNvPr id="3" name="Foliennummernplatzhalter 2"/>
          <p:cNvSpPr>
            <a:spLocks noGrp="1"/>
          </p:cNvSpPr>
          <p:nvPr>
            <p:ph type="sldNum" sz="quarter" idx="10"/>
          </p:nvPr>
        </p:nvSpPr>
        <p:spPr/>
        <p:txBody>
          <a:bodyPr/>
          <a:lstStyle/>
          <a:p>
            <a:fld id="{A9D39160-6622-4657-899B-E48054115A88}" type="slidenum">
              <a:rPr lang="de-DE" smtClean="0"/>
              <a:t>8</a:t>
            </a:fld>
            <a:endParaRPr lang="de-DE"/>
          </a:p>
        </p:txBody>
      </p:sp>
      <p:sp>
        <p:nvSpPr>
          <p:cNvPr id="72" name="Textfeld 71"/>
          <p:cNvSpPr txBox="1"/>
          <p:nvPr/>
        </p:nvSpPr>
        <p:spPr>
          <a:xfrm>
            <a:off x="5025200" y="2790423"/>
            <a:ext cx="4167290" cy="1077218"/>
          </a:xfrm>
          <a:prstGeom prst="rect">
            <a:avLst/>
          </a:prstGeom>
          <a:noFill/>
        </p:spPr>
        <p:txBody>
          <a:bodyPr wrap="square" rtlCol="0">
            <a:spAutoFit/>
          </a:bodyPr>
          <a:lstStyle/>
          <a:p>
            <a:pPr algn="l">
              <a:spcBef>
                <a:spcPts val="0"/>
              </a:spcBef>
            </a:pPr>
            <a:r>
              <a:rPr lang="de-DE" sz="1600" dirty="0">
                <a:solidFill>
                  <a:schemeClr val="tx1"/>
                </a:solidFill>
                <a:latin typeface="+mn-lt"/>
              </a:rPr>
              <a:t>Um die </a:t>
            </a:r>
            <a:r>
              <a:rPr lang="de-DE" sz="1600" dirty="0" err="1">
                <a:solidFill>
                  <a:schemeClr val="tx1"/>
                </a:solidFill>
                <a:latin typeface="+mn-lt"/>
              </a:rPr>
              <a:t>kin</a:t>
            </a:r>
            <a:r>
              <a:rPr lang="de-DE" sz="1600" dirty="0">
                <a:solidFill>
                  <a:schemeClr val="tx1"/>
                </a:solidFill>
                <a:latin typeface="+mn-lt"/>
              </a:rPr>
              <a:t>. Verknüpfung beizubehalten, steht ein Ersatzassistenz zur Verfügung. Mit Hilfe dessen werden die Kinematik richtig verknüpft.</a:t>
            </a:r>
          </a:p>
        </p:txBody>
      </p:sp>
      <p:sp>
        <p:nvSpPr>
          <p:cNvPr id="78" name="Textfeld 77"/>
          <p:cNvSpPr txBox="1"/>
          <p:nvPr/>
        </p:nvSpPr>
        <p:spPr>
          <a:xfrm>
            <a:off x="4833428" y="1154156"/>
            <a:ext cx="4167290" cy="830997"/>
          </a:xfrm>
          <a:prstGeom prst="rect">
            <a:avLst/>
          </a:prstGeom>
          <a:noFill/>
        </p:spPr>
        <p:txBody>
          <a:bodyPr wrap="square" rtlCol="0">
            <a:spAutoFit/>
          </a:bodyPr>
          <a:lstStyle/>
          <a:p>
            <a:pPr algn="l">
              <a:spcBef>
                <a:spcPts val="0"/>
              </a:spcBef>
            </a:pPr>
            <a:r>
              <a:rPr lang="de-DE" sz="1600" dirty="0">
                <a:solidFill>
                  <a:schemeClr val="tx1"/>
                </a:solidFill>
                <a:latin typeface="+mn-lt"/>
              </a:rPr>
              <a:t>Komponente muss nicht mit dem Ersatzassistenz durchgeführt werden, um die Kinematik beizubehalten</a:t>
            </a:r>
          </a:p>
        </p:txBody>
      </p:sp>
    </p:spTree>
    <p:extLst>
      <p:ext uri="{BB962C8B-B14F-4D97-AF65-F5344CB8AC3E}">
        <p14:creationId xmlns:p14="http://schemas.microsoft.com/office/powerpoint/2010/main" val="319691356"/>
      </p:ext>
    </p:extLst>
  </p:cSld>
  <p:clrMapOvr>
    <a:masterClrMapping/>
  </p:clrMapOvr>
  <p:transition>
    <p:strips dir="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Testfälle Ergebnisse</a:t>
            </a:r>
          </a:p>
        </p:txBody>
      </p:sp>
      <p:sp>
        <p:nvSpPr>
          <p:cNvPr id="4" name="Textfeld 3"/>
          <p:cNvSpPr txBox="1"/>
          <p:nvPr/>
        </p:nvSpPr>
        <p:spPr>
          <a:xfrm>
            <a:off x="241303" y="1258432"/>
            <a:ext cx="5398337" cy="338554"/>
          </a:xfrm>
          <a:prstGeom prst="rect">
            <a:avLst/>
          </a:prstGeom>
          <a:noFill/>
        </p:spPr>
        <p:txBody>
          <a:bodyPr wrap="none" rtlCol="0">
            <a:spAutoFit/>
          </a:bodyPr>
          <a:lstStyle/>
          <a:p>
            <a:pPr algn="l">
              <a:spcBef>
                <a:spcPts val="0"/>
              </a:spcBef>
            </a:pPr>
            <a:r>
              <a:rPr lang="de-DE" sz="1600" b="1" dirty="0">
                <a:solidFill>
                  <a:schemeClr val="tx1"/>
                </a:solidFill>
                <a:latin typeface="+mn-lt"/>
              </a:rPr>
              <a:t>Testfall 3:Teile und Baugruppe in Templates ersetzen </a:t>
            </a:r>
          </a:p>
        </p:txBody>
      </p:sp>
      <p:sp>
        <p:nvSpPr>
          <p:cNvPr id="5" name="Rechteck 4"/>
          <p:cNvSpPr/>
          <p:nvPr/>
        </p:nvSpPr>
        <p:spPr>
          <a:xfrm>
            <a:off x="787651" y="2811824"/>
            <a:ext cx="913407" cy="425512"/>
          </a:xfrm>
          <a:prstGeom prst="rect">
            <a:avLst/>
          </a:prstGeom>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r>
              <a:rPr lang="de-DE" sz="1600" dirty="0" err="1"/>
              <a:t>Temp</a:t>
            </a:r>
            <a:r>
              <a:rPr lang="de-DE" sz="1600" dirty="0"/>
              <a:t>. 1</a:t>
            </a:r>
          </a:p>
        </p:txBody>
      </p:sp>
      <p:sp>
        <p:nvSpPr>
          <p:cNvPr id="6" name="Rechteck 5"/>
          <p:cNvSpPr/>
          <p:nvPr/>
        </p:nvSpPr>
        <p:spPr>
          <a:xfrm>
            <a:off x="1724340" y="4108326"/>
            <a:ext cx="724277" cy="407131"/>
          </a:xfrm>
          <a:prstGeom prst="rect">
            <a:avLst/>
          </a:prstGeom>
          <a:ln>
            <a:prstDash val="dash"/>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endParaRPr lang="de-DE" sz="1600" dirty="0"/>
          </a:p>
        </p:txBody>
      </p:sp>
      <p:sp>
        <p:nvSpPr>
          <p:cNvPr id="7" name="Rechteck 6"/>
          <p:cNvSpPr/>
          <p:nvPr/>
        </p:nvSpPr>
        <p:spPr>
          <a:xfrm>
            <a:off x="1724340" y="5321307"/>
            <a:ext cx="724277" cy="407131"/>
          </a:xfrm>
          <a:prstGeom prst="rect">
            <a:avLst/>
          </a:prstGeom>
          <a:ln>
            <a:prstDash val="dash"/>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endParaRPr lang="de-DE" sz="1600" dirty="0"/>
          </a:p>
        </p:txBody>
      </p:sp>
      <p:sp>
        <p:nvSpPr>
          <p:cNvPr id="8" name="Textfeld 7"/>
          <p:cNvSpPr txBox="1"/>
          <p:nvPr/>
        </p:nvSpPr>
        <p:spPr>
          <a:xfrm>
            <a:off x="2872020" y="4142614"/>
            <a:ext cx="699230" cy="338554"/>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lgn="l">
              <a:spcBef>
                <a:spcPts val="0"/>
              </a:spcBef>
            </a:pPr>
            <a:r>
              <a:rPr lang="de-DE" sz="1600" dirty="0">
                <a:solidFill>
                  <a:schemeClr val="tx1"/>
                </a:solidFill>
                <a:latin typeface="+mn-lt"/>
              </a:rPr>
              <a:t>(ID 1)</a:t>
            </a:r>
          </a:p>
        </p:txBody>
      </p:sp>
      <p:sp>
        <p:nvSpPr>
          <p:cNvPr id="9" name="Textfeld 8"/>
          <p:cNvSpPr txBox="1"/>
          <p:nvPr/>
        </p:nvSpPr>
        <p:spPr>
          <a:xfrm>
            <a:off x="2872020" y="5355596"/>
            <a:ext cx="699230" cy="338554"/>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lgn="l">
              <a:spcBef>
                <a:spcPts val="0"/>
              </a:spcBef>
            </a:pPr>
            <a:r>
              <a:rPr lang="de-DE" sz="1600" dirty="0">
                <a:solidFill>
                  <a:schemeClr val="tx1"/>
                </a:solidFill>
                <a:latin typeface="+mn-lt"/>
              </a:rPr>
              <a:t>(ID 2)</a:t>
            </a:r>
          </a:p>
        </p:txBody>
      </p:sp>
      <p:sp>
        <p:nvSpPr>
          <p:cNvPr id="10" name="Rechteck 9"/>
          <p:cNvSpPr/>
          <p:nvPr/>
        </p:nvSpPr>
        <p:spPr>
          <a:xfrm>
            <a:off x="4293851" y="4108326"/>
            <a:ext cx="642796" cy="407131"/>
          </a:xfrm>
          <a:prstGeom prst="rect">
            <a:avLst/>
          </a:prstGeom>
          <a:ln/>
        </p:spPr>
        <p:style>
          <a:lnRef idx="2">
            <a:schemeClr val="accent3"/>
          </a:lnRef>
          <a:fillRef idx="1">
            <a:schemeClr val="lt1"/>
          </a:fillRef>
          <a:effectRef idx="0">
            <a:schemeClr val="accent3"/>
          </a:effectRef>
          <a:fontRef idx="minor">
            <a:schemeClr val="dk1"/>
          </a:fontRef>
        </p:style>
        <p:txBody>
          <a:bodyPr wrap="none" rtlCol="0" anchor="ctr">
            <a:noAutofit/>
          </a:bodyPr>
          <a:lstStyle/>
          <a:p>
            <a:pPr algn="l"/>
            <a:r>
              <a:rPr lang="de-DE" sz="1600" dirty="0"/>
              <a:t>SK 1</a:t>
            </a:r>
          </a:p>
        </p:txBody>
      </p:sp>
      <p:sp>
        <p:nvSpPr>
          <p:cNvPr id="11" name="Rechteck 10"/>
          <p:cNvSpPr/>
          <p:nvPr/>
        </p:nvSpPr>
        <p:spPr>
          <a:xfrm>
            <a:off x="4302473" y="5321307"/>
            <a:ext cx="642796" cy="407131"/>
          </a:xfrm>
          <a:prstGeom prst="rect">
            <a:avLst/>
          </a:prstGeom>
          <a:ln/>
        </p:spPr>
        <p:style>
          <a:lnRef idx="2">
            <a:schemeClr val="accent3"/>
          </a:lnRef>
          <a:fillRef idx="1">
            <a:schemeClr val="lt1"/>
          </a:fillRef>
          <a:effectRef idx="0">
            <a:schemeClr val="accent3"/>
          </a:effectRef>
          <a:fontRef idx="minor">
            <a:schemeClr val="dk1"/>
          </a:fontRef>
        </p:style>
        <p:txBody>
          <a:bodyPr wrap="none" rtlCol="0" anchor="ctr">
            <a:noAutofit/>
          </a:bodyPr>
          <a:lstStyle/>
          <a:p>
            <a:pPr algn="l"/>
            <a:r>
              <a:rPr lang="de-DE" sz="1600" dirty="0"/>
              <a:t>SK 2</a:t>
            </a:r>
          </a:p>
        </p:txBody>
      </p:sp>
      <p:sp>
        <p:nvSpPr>
          <p:cNvPr id="12" name="Rechteck 11"/>
          <p:cNvSpPr/>
          <p:nvPr/>
        </p:nvSpPr>
        <p:spPr>
          <a:xfrm>
            <a:off x="2448617" y="2276201"/>
            <a:ext cx="724277" cy="407131"/>
          </a:xfrm>
          <a:prstGeom prst="rect">
            <a:avLst/>
          </a:prstGeom>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r>
              <a:rPr lang="de-DE" sz="1600" dirty="0"/>
              <a:t>Teil A</a:t>
            </a:r>
          </a:p>
        </p:txBody>
      </p:sp>
      <p:sp>
        <p:nvSpPr>
          <p:cNvPr id="13" name="Rechteck 12"/>
          <p:cNvSpPr/>
          <p:nvPr/>
        </p:nvSpPr>
        <p:spPr>
          <a:xfrm>
            <a:off x="3908430" y="2042071"/>
            <a:ext cx="673705" cy="408094"/>
          </a:xfrm>
          <a:prstGeom prst="rect">
            <a:avLst/>
          </a:prstGeom>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r>
              <a:rPr lang="de-DE" sz="1600" dirty="0"/>
              <a:t>*BG 1</a:t>
            </a:r>
          </a:p>
        </p:txBody>
      </p:sp>
      <p:cxnSp>
        <p:nvCxnSpPr>
          <p:cNvPr id="14" name="Gewinkelter Verbinder 13"/>
          <p:cNvCxnSpPr>
            <a:stCxn id="5" idx="2"/>
            <a:endCxn id="6" idx="1"/>
          </p:cNvCxnSpPr>
          <p:nvPr/>
        </p:nvCxnSpPr>
        <p:spPr bwMode="auto">
          <a:xfrm rot="16200000" flipH="1">
            <a:off x="947069" y="3534621"/>
            <a:ext cx="1074556" cy="479985"/>
          </a:xfrm>
          <a:prstGeom prst="bentConnector2">
            <a:avLst/>
          </a:prstGeom>
          <a:solidFill>
            <a:srgbClr val="6699FF"/>
          </a:solidFill>
          <a:ln w="12700" cap="flat" cmpd="sng" algn="ctr">
            <a:solidFill>
              <a:schemeClr val="tx1"/>
            </a:solidFill>
            <a:prstDash val="solid"/>
            <a:round/>
            <a:headEnd type="none" w="med" len="med"/>
            <a:tailEnd type="none" w="med" len="med"/>
          </a:ln>
          <a:effectLst/>
        </p:spPr>
      </p:cxnSp>
      <p:cxnSp>
        <p:nvCxnSpPr>
          <p:cNvPr id="15" name="Gewinkelter Verbinder 14"/>
          <p:cNvCxnSpPr>
            <a:stCxn id="5" idx="2"/>
            <a:endCxn id="7" idx="1"/>
          </p:cNvCxnSpPr>
          <p:nvPr/>
        </p:nvCxnSpPr>
        <p:spPr bwMode="auto">
          <a:xfrm rot="16200000" flipH="1">
            <a:off x="340579" y="4141111"/>
            <a:ext cx="2287537" cy="479985"/>
          </a:xfrm>
          <a:prstGeom prst="bentConnector2">
            <a:avLst/>
          </a:prstGeom>
          <a:solidFill>
            <a:srgbClr val="6699FF"/>
          </a:solidFill>
          <a:ln w="12700" cap="flat" cmpd="sng" algn="ctr">
            <a:solidFill>
              <a:schemeClr val="tx1"/>
            </a:solidFill>
            <a:prstDash val="solid"/>
            <a:round/>
            <a:headEnd type="none" w="med" len="med"/>
            <a:tailEnd type="none" w="med" len="med"/>
          </a:ln>
          <a:effectLst/>
        </p:spPr>
      </p:cxnSp>
      <p:cxnSp>
        <p:nvCxnSpPr>
          <p:cNvPr id="16" name="Gerader Verbinder 15"/>
          <p:cNvCxnSpPr>
            <a:stCxn id="6" idx="3"/>
            <a:endCxn id="8" idx="1"/>
          </p:cNvCxnSpPr>
          <p:nvPr/>
        </p:nvCxnSpPr>
        <p:spPr bwMode="auto">
          <a:xfrm flipV="1">
            <a:off x="2448617" y="4311891"/>
            <a:ext cx="423403" cy="1"/>
          </a:xfrm>
          <a:prstGeom prst="line">
            <a:avLst/>
          </a:prstGeom>
          <a:solidFill>
            <a:srgbClr val="6699FF"/>
          </a:solidFill>
          <a:ln w="12700" cap="flat" cmpd="sng" algn="ctr">
            <a:solidFill>
              <a:srgbClr val="FF0000"/>
            </a:solidFill>
            <a:prstDash val="dash"/>
            <a:round/>
            <a:headEnd type="none" w="med" len="med"/>
            <a:tailEnd type="none" w="med" len="med"/>
          </a:ln>
          <a:effectLst/>
        </p:spPr>
      </p:cxnSp>
      <p:cxnSp>
        <p:nvCxnSpPr>
          <p:cNvPr id="17" name="Gerader Verbinder 16"/>
          <p:cNvCxnSpPr>
            <a:stCxn id="8" idx="3"/>
            <a:endCxn id="10" idx="1"/>
          </p:cNvCxnSpPr>
          <p:nvPr/>
        </p:nvCxnSpPr>
        <p:spPr bwMode="auto">
          <a:xfrm>
            <a:off x="3571250" y="4311891"/>
            <a:ext cx="722601" cy="1"/>
          </a:xfrm>
          <a:prstGeom prst="line">
            <a:avLst/>
          </a:prstGeom>
          <a:solidFill>
            <a:srgbClr val="6699FF"/>
          </a:solidFill>
          <a:ln w="12700" cap="flat" cmpd="sng" algn="ctr">
            <a:solidFill>
              <a:srgbClr val="FF0000"/>
            </a:solidFill>
            <a:prstDash val="dash"/>
            <a:round/>
            <a:headEnd type="none" w="med" len="med"/>
            <a:tailEnd type="none" w="med" len="med"/>
          </a:ln>
          <a:effectLst/>
        </p:spPr>
      </p:cxnSp>
      <p:cxnSp>
        <p:nvCxnSpPr>
          <p:cNvPr id="18" name="Gerader Verbinder 17"/>
          <p:cNvCxnSpPr>
            <a:stCxn id="9" idx="3"/>
            <a:endCxn id="11" idx="1"/>
          </p:cNvCxnSpPr>
          <p:nvPr/>
        </p:nvCxnSpPr>
        <p:spPr bwMode="auto">
          <a:xfrm>
            <a:off x="3571250" y="5524873"/>
            <a:ext cx="731223" cy="0"/>
          </a:xfrm>
          <a:prstGeom prst="line">
            <a:avLst/>
          </a:prstGeom>
          <a:solidFill>
            <a:srgbClr val="6699FF"/>
          </a:solidFill>
          <a:ln w="12700" cap="flat" cmpd="sng" algn="ctr">
            <a:solidFill>
              <a:srgbClr val="FF0000"/>
            </a:solidFill>
            <a:prstDash val="dash"/>
            <a:round/>
            <a:headEnd type="none" w="med" len="med"/>
            <a:tailEnd type="none" w="med" len="med"/>
          </a:ln>
          <a:effectLst/>
        </p:spPr>
      </p:cxnSp>
      <p:cxnSp>
        <p:nvCxnSpPr>
          <p:cNvPr id="19" name="Gerader Verbinder 18"/>
          <p:cNvCxnSpPr>
            <a:stCxn id="7" idx="3"/>
            <a:endCxn id="9" idx="1"/>
          </p:cNvCxnSpPr>
          <p:nvPr/>
        </p:nvCxnSpPr>
        <p:spPr bwMode="auto">
          <a:xfrm>
            <a:off x="2448617" y="5524873"/>
            <a:ext cx="423403" cy="0"/>
          </a:xfrm>
          <a:prstGeom prst="line">
            <a:avLst/>
          </a:prstGeom>
          <a:solidFill>
            <a:srgbClr val="6699FF"/>
          </a:solidFill>
          <a:ln w="12700" cap="flat" cmpd="sng" algn="ctr">
            <a:solidFill>
              <a:srgbClr val="FF0000"/>
            </a:solidFill>
            <a:prstDash val="dash"/>
            <a:round/>
            <a:headEnd type="none" w="med" len="med"/>
            <a:tailEnd type="none" w="med" len="med"/>
          </a:ln>
          <a:effectLst/>
        </p:spPr>
      </p:cxnSp>
      <p:cxnSp>
        <p:nvCxnSpPr>
          <p:cNvPr id="20" name="Gerade Verbindung mit Pfeil 19"/>
          <p:cNvCxnSpPr>
            <a:stCxn id="12" idx="1"/>
            <a:endCxn id="6" idx="0"/>
          </p:cNvCxnSpPr>
          <p:nvPr/>
        </p:nvCxnSpPr>
        <p:spPr bwMode="auto">
          <a:xfrm flipH="1">
            <a:off x="2086479" y="2479767"/>
            <a:ext cx="362138" cy="1628559"/>
          </a:xfrm>
          <a:prstGeom prst="straightConnector1">
            <a:avLst/>
          </a:prstGeom>
          <a:solidFill>
            <a:srgbClr val="6699FF"/>
          </a:solidFill>
          <a:ln w="12700" cap="flat" cmpd="sng" algn="ctr">
            <a:solidFill>
              <a:srgbClr val="0070C0"/>
            </a:solidFill>
            <a:prstDash val="solid"/>
            <a:round/>
            <a:headEnd type="triangle"/>
            <a:tailEnd type="triangle"/>
          </a:ln>
          <a:effectLst/>
        </p:spPr>
      </p:cxnSp>
      <p:cxnSp>
        <p:nvCxnSpPr>
          <p:cNvPr id="21" name="Gerade Verbindung mit Pfeil 20"/>
          <p:cNvCxnSpPr>
            <a:stCxn id="13" idx="1"/>
            <a:endCxn id="6" idx="0"/>
          </p:cNvCxnSpPr>
          <p:nvPr/>
        </p:nvCxnSpPr>
        <p:spPr bwMode="auto">
          <a:xfrm flipH="1">
            <a:off x="2086479" y="2246118"/>
            <a:ext cx="1821951" cy="1862208"/>
          </a:xfrm>
          <a:prstGeom prst="straightConnector1">
            <a:avLst/>
          </a:prstGeom>
          <a:solidFill>
            <a:srgbClr val="6699FF"/>
          </a:solidFill>
          <a:ln w="12700" cap="flat" cmpd="sng" algn="ctr">
            <a:solidFill>
              <a:srgbClr val="0070C0"/>
            </a:solidFill>
            <a:prstDash val="solid"/>
            <a:round/>
            <a:headEnd type="triangle"/>
            <a:tailEnd type="triangle"/>
          </a:ln>
          <a:effectLst/>
        </p:spPr>
      </p:cxnSp>
      <p:sp>
        <p:nvSpPr>
          <p:cNvPr id="22" name="Rechteck 21"/>
          <p:cNvSpPr/>
          <p:nvPr/>
        </p:nvSpPr>
        <p:spPr>
          <a:xfrm>
            <a:off x="5474568" y="4706731"/>
            <a:ext cx="642796" cy="407131"/>
          </a:xfrm>
          <a:prstGeom prst="rect">
            <a:avLst/>
          </a:prstGeom>
          <a:ln/>
        </p:spPr>
        <p:style>
          <a:lnRef idx="2">
            <a:schemeClr val="accent6"/>
          </a:lnRef>
          <a:fillRef idx="1">
            <a:schemeClr val="lt1"/>
          </a:fillRef>
          <a:effectRef idx="0">
            <a:schemeClr val="accent6"/>
          </a:effectRef>
          <a:fontRef idx="minor">
            <a:schemeClr val="dk1"/>
          </a:fontRef>
        </p:style>
        <p:txBody>
          <a:bodyPr wrap="none" rtlCol="0" anchor="ctr">
            <a:noAutofit/>
          </a:bodyPr>
          <a:lstStyle/>
          <a:p>
            <a:pPr algn="l"/>
            <a:r>
              <a:rPr lang="de-DE" sz="1600" dirty="0"/>
              <a:t>Kin. 1</a:t>
            </a:r>
          </a:p>
        </p:txBody>
      </p:sp>
      <p:cxnSp>
        <p:nvCxnSpPr>
          <p:cNvPr id="23" name="Gerader Verbinder 22"/>
          <p:cNvCxnSpPr>
            <a:stCxn id="10" idx="3"/>
            <a:endCxn id="22" idx="1"/>
          </p:cNvCxnSpPr>
          <p:nvPr/>
        </p:nvCxnSpPr>
        <p:spPr bwMode="auto">
          <a:xfrm>
            <a:off x="4936647" y="4311892"/>
            <a:ext cx="537921" cy="598405"/>
          </a:xfrm>
          <a:prstGeom prst="line">
            <a:avLst/>
          </a:prstGeom>
          <a:solidFill>
            <a:srgbClr val="6699FF"/>
          </a:solidFill>
          <a:ln w="12700" cap="flat" cmpd="sng" algn="ctr">
            <a:solidFill>
              <a:srgbClr val="FF0000"/>
            </a:solidFill>
            <a:prstDash val="dash"/>
            <a:round/>
            <a:headEnd type="none" w="med" len="med"/>
            <a:tailEnd type="none" w="med" len="med"/>
          </a:ln>
          <a:effectLst/>
        </p:spPr>
      </p:cxnSp>
      <p:cxnSp>
        <p:nvCxnSpPr>
          <p:cNvPr id="24" name="Gerader Verbinder 23"/>
          <p:cNvCxnSpPr>
            <a:stCxn id="11" idx="3"/>
            <a:endCxn id="22" idx="1"/>
          </p:cNvCxnSpPr>
          <p:nvPr/>
        </p:nvCxnSpPr>
        <p:spPr bwMode="auto">
          <a:xfrm flipV="1">
            <a:off x="4945269" y="4910297"/>
            <a:ext cx="529299" cy="614576"/>
          </a:xfrm>
          <a:prstGeom prst="line">
            <a:avLst/>
          </a:prstGeom>
          <a:solidFill>
            <a:srgbClr val="6699FF"/>
          </a:solidFill>
          <a:ln w="12700" cap="flat" cmpd="sng" algn="ctr">
            <a:solidFill>
              <a:srgbClr val="FF0000"/>
            </a:solidFill>
            <a:prstDash val="dash"/>
            <a:round/>
            <a:headEnd type="none" w="med" len="med"/>
            <a:tailEnd type="none" w="med" len="med"/>
          </a:ln>
          <a:effectLst/>
        </p:spPr>
      </p:cxnSp>
      <p:sp>
        <p:nvSpPr>
          <p:cNvPr id="25" name="Rechteck 24"/>
          <p:cNvSpPr/>
          <p:nvPr/>
        </p:nvSpPr>
        <p:spPr>
          <a:xfrm>
            <a:off x="5317671" y="2444996"/>
            <a:ext cx="711937" cy="408094"/>
          </a:xfrm>
          <a:prstGeom prst="rect">
            <a:avLst/>
          </a:prstGeom>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r>
              <a:rPr lang="de-DE" sz="1600" dirty="0"/>
              <a:t>BG 2</a:t>
            </a:r>
          </a:p>
        </p:txBody>
      </p:sp>
      <p:cxnSp>
        <p:nvCxnSpPr>
          <p:cNvPr id="26" name="Gewinkelter Verbinder 25"/>
          <p:cNvCxnSpPr>
            <a:stCxn id="25" idx="2"/>
            <a:endCxn id="27" idx="1"/>
          </p:cNvCxnSpPr>
          <p:nvPr/>
        </p:nvCxnSpPr>
        <p:spPr bwMode="auto">
          <a:xfrm rot="16200000" flipH="1">
            <a:off x="5556325" y="2970405"/>
            <a:ext cx="356956" cy="122326"/>
          </a:xfrm>
          <a:prstGeom prst="bentConnector2">
            <a:avLst/>
          </a:prstGeom>
          <a:solidFill>
            <a:srgbClr val="6699FF"/>
          </a:solidFill>
          <a:ln w="12700" cap="flat" cmpd="sng" algn="ctr">
            <a:solidFill>
              <a:schemeClr val="tx1"/>
            </a:solidFill>
            <a:prstDash val="solid"/>
            <a:round/>
            <a:headEnd type="none" w="med" len="med"/>
            <a:tailEnd type="none" w="med" len="med"/>
          </a:ln>
          <a:effectLst/>
        </p:spPr>
      </p:cxnSp>
      <p:sp>
        <p:nvSpPr>
          <p:cNvPr id="27" name="Rechteck 26"/>
          <p:cNvSpPr/>
          <p:nvPr/>
        </p:nvSpPr>
        <p:spPr>
          <a:xfrm>
            <a:off x="5795966" y="3006480"/>
            <a:ext cx="724277" cy="407131"/>
          </a:xfrm>
          <a:prstGeom prst="rect">
            <a:avLst/>
          </a:prstGeom>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r>
              <a:rPr lang="de-DE" sz="1600" dirty="0"/>
              <a:t>Teil D</a:t>
            </a:r>
          </a:p>
        </p:txBody>
      </p:sp>
      <p:sp>
        <p:nvSpPr>
          <p:cNvPr id="28" name="Textfeld 27"/>
          <p:cNvSpPr txBox="1"/>
          <p:nvPr/>
        </p:nvSpPr>
        <p:spPr>
          <a:xfrm>
            <a:off x="6706745" y="3046608"/>
            <a:ext cx="699230" cy="338554"/>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lgn="l">
              <a:spcBef>
                <a:spcPts val="0"/>
              </a:spcBef>
            </a:pPr>
            <a:r>
              <a:rPr lang="de-DE" sz="1600" dirty="0">
                <a:solidFill>
                  <a:schemeClr val="tx1"/>
                </a:solidFill>
                <a:latin typeface="+mn-lt"/>
              </a:rPr>
              <a:t>(ID 3)</a:t>
            </a:r>
          </a:p>
        </p:txBody>
      </p:sp>
      <p:sp>
        <p:nvSpPr>
          <p:cNvPr id="29" name="Rechteck 28"/>
          <p:cNvSpPr/>
          <p:nvPr/>
        </p:nvSpPr>
        <p:spPr>
          <a:xfrm>
            <a:off x="7731869" y="3015988"/>
            <a:ext cx="642796" cy="407131"/>
          </a:xfrm>
          <a:prstGeom prst="rect">
            <a:avLst/>
          </a:prstGeom>
          <a:ln/>
        </p:spPr>
        <p:style>
          <a:lnRef idx="2">
            <a:schemeClr val="accent3"/>
          </a:lnRef>
          <a:fillRef idx="1">
            <a:schemeClr val="lt1"/>
          </a:fillRef>
          <a:effectRef idx="0">
            <a:schemeClr val="accent3"/>
          </a:effectRef>
          <a:fontRef idx="minor">
            <a:schemeClr val="dk1"/>
          </a:fontRef>
        </p:style>
        <p:txBody>
          <a:bodyPr wrap="none" rtlCol="0" anchor="ctr">
            <a:noAutofit/>
          </a:bodyPr>
          <a:lstStyle/>
          <a:p>
            <a:pPr algn="l"/>
            <a:r>
              <a:rPr lang="de-DE" sz="1600" dirty="0"/>
              <a:t>SK 3</a:t>
            </a:r>
          </a:p>
        </p:txBody>
      </p:sp>
      <p:cxnSp>
        <p:nvCxnSpPr>
          <p:cNvPr id="30" name="Gerader Verbinder 29"/>
          <p:cNvCxnSpPr>
            <a:stCxn id="28" idx="3"/>
            <a:endCxn id="29" idx="1"/>
          </p:cNvCxnSpPr>
          <p:nvPr/>
        </p:nvCxnSpPr>
        <p:spPr bwMode="auto">
          <a:xfrm>
            <a:off x="7405975" y="3215885"/>
            <a:ext cx="325894" cy="3669"/>
          </a:xfrm>
          <a:prstGeom prst="line">
            <a:avLst/>
          </a:prstGeom>
          <a:solidFill>
            <a:srgbClr val="6699FF"/>
          </a:solidFill>
          <a:ln w="12700" cap="flat" cmpd="sng" algn="ctr">
            <a:solidFill>
              <a:srgbClr val="FF0000"/>
            </a:solidFill>
            <a:prstDash val="dash"/>
            <a:round/>
            <a:headEnd type="none" w="med" len="med"/>
            <a:tailEnd type="none" w="med" len="med"/>
          </a:ln>
          <a:effectLst/>
        </p:spPr>
      </p:cxnSp>
      <p:cxnSp>
        <p:nvCxnSpPr>
          <p:cNvPr id="31" name="Gerader Verbinder 30"/>
          <p:cNvCxnSpPr>
            <a:stCxn id="27" idx="3"/>
            <a:endCxn id="28" idx="1"/>
          </p:cNvCxnSpPr>
          <p:nvPr/>
        </p:nvCxnSpPr>
        <p:spPr bwMode="auto">
          <a:xfrm>
            <a:off x="6520243" y="3210046"/>
            <a:ext cx="186502" cy="5839"/>
          </a:xfrm>
          <a:prstGeom prst="line">
            <a:avLst/>
          </a:prstGeom>
          <a:solidFill>
            <a:srgbClr val="6699FF"/>
          </a:solidFill>
          <a:ln w="12700" cap="flat" cmpd="sng" algn="ctr">
            <a:solidFill>
              <a:srgbClr val="FF0000"/>
            </a:solidFill>
            <a:prstDash val="dash"/>
            <a:round/>
            <a:headEnd type="none" w="med" len="med"/>
            <a:tailEnd type="none" w="med" len="med"/>
          </a:ln>
          <a:effectLst/>
        </p:spPr>
      </p:cxnSp>
      <p:cxnSp>
        <p:nvCxnSpPr>
          <p:cNvPr id="32" name="Gerade Verbindung mit Pfeil 31"/>
          <p:cNvCxnSpPr>
            <a:stCxn id="25" idx="1"/>
            <a:endCxn id="6" idx="0"/>
          </p:cNvCxnSpPr>
          <p:nvPr/>
        </p:nvCxnSpPr>
        <p:spPr bwMode="auto">
          <a:xfrm flipH="1">
            <a:off x="2086479" y="2649043"/>
            <a:ext cx="3231192" cy="1459283"/>
          </a:xfrm>
          <a:prstGeom prst="straightConnector1">
            <a:avLst/>
          </a:prstGeom>
          <a:solidFill>
            <a:srgbClr val="6699FF"/>
          </a:solidFill>
          <a:ln w="12700" cap="flat" cmpd="sng" algn="ctr">
            <a:solidFill>
              <a:srgbClr val="0070C0"/>
            </a:solidFill>
            <a:prstDash val="solid"/>
            <a:round/>
            <a:headEnd type="triangle"/>
            <a:tailEnd type="triangle"/>
          </a:ln>
          <a:effectLst/>
        </p:spPr>
      </p:cxnSp>
      <p:sp>
        <p:nvSpPr>
          <p:cNvPr id="33" name="Multiplizieren 32"/>
          <p:cNvSpPr/>
          <p:nvPr/>
        </p:nvSpPr>
        <p:spPr>
          <a:xfrm>
            <a:off x="3483348" y="2951200"/>
            <a:ext cx="771622" cy="741349"/>
          </a:xfrm>
          <a:prstGeom prst="mathMultiply">
            <a:avLst>
              <a:gd name="adj1" fmla="val 7825"/>
            </a:avLst>
          </a:prstGeom>
          <a:ln/>
        </p:spPr>
        <p:style>
          <a:lnRef idx="2">
            <a:schemeClr val="accent2">
              <a:shade val="50000"/>
            </a:schemeClr>
          </a:lnRef>
          <a:fillRef idx="1">
            <a:schemeClr val="accent2"/>
          </a:fillRef>
          <a:effectRef idx="0">
            <a:schemeClr val="accent2"/>
          </a:effectRef>
          <a:fontRef idx="minor">
            <a:schemeClr val="lt1"/>
          </a:fontRef>
        </p:style>
        <p:txBody>
          <a:bodyPr wrap="none" rtlCol="0" anchor="ctr">
            <a:noAutofit/>
          </a:bodyPr>
          <a:lstStyle/>
          <a:p>
            <a:pPr algn="l"/>
            <a:endParaRPr lang="de-DE" sz="1100" dirty="0"/>
          </a:p>
        </p:txBody>
      </p:sp>
      <p:sp>
        <p:nvSpPr>
          <p:cNvPr id="34" name="Textfeld 33"/>
          <p:cNvSpPr txBox="1"/>
          <p:nvPr/>
        </p:nvSpPr>
        <p:spPr>
          <a:xfrm>
            <a:off x="3537894" y="5997304"/>
            <a:ext cx="2303003" cy="338554"/>
          </a:xfrm>
          <a:prstGeom prst="rect">
            <a:avLst/>
          </a:prstGeom>
          <a:noFill/>
        </p:spPr>
        <p:txBody>
          <a:bodyPr wrap="none" rtlCol="0">
            <a:spAutoFit/>
          </a:bodyPr>
          <a:lstStyle/>
          <a:p>
            <a:pPr algn="l">
              <a:spcBef>
                <a:spcPts val="0"/>
              </a:spcBef>
            </a:pPr>
            <a:r>
              <a:rPr lang="de-DE" sz="1600" dirty="0">
                <a:solidFill>
                  <a:schemeClr val="tx1"/>
                </a:solidFill>
                <a:latin typeface="+mn-lt"/>
              </a:rPr>
              <a:t>* Erzeugt aus Template</a:t>
            </a:r>
          </a:p>
        </p:txBody>
      </p:sp>
      <p:sp>
        <p:nvSpPr>
          <p:cNvPr id="3" name="Foliennummernplatzhalter 2"/>
          <p:cNvSpPr>
            <a:spLocks noGrp="1"/>
          </p:cNvSpPr>
          <p:nvPr>
            <p:ph type="sldNum" sz="quarter" idx="10"/>
          </p:nvPr>
        </p:nvSpPr>
        <p:spPr/>
        <p:txBody>
          <a:bodyPr/>
          <a:lstStyle/>
          <a:p>
            <a:fld id="{A9D39160-6622-4657-899B-E48054115A88}" type="slidenum">
              <a:rPr lang="de-DE" smtClean="0"/>
              <a:t>9</a:t>
            </a:fld>
            <a:endParaRPr lang="de-DE"/>
          </a:p>
        </p:txBody>
      </p:sp>
      <p:sp>
        <p:nvSpPr>
          <p:cNvPr id="37" name="Multiplizieren 36"/>
          <p:cNvSpPr/>
          <p:nvPr/>
        </p:nvSpPr>
        <p:spPr>
          <a:xfrm>
            <a:off x="380244" y="5920486"/>
            <a:ext cx="434566" cy="435046"/>
          </a:xfrm>
          <a:prstGeom prst="mathMultiply">
            <a:avLst>
              <a:gd name="adj1" fmla="val 7825"/>
            </a:avLst>
          </a:prstGeom>
          <a:ln/>
        </p:spPr>
        <p:style>
          <a:lnRef idx="2">
            <a:schemeClr val="accent2">
              <a:shade val="50000"/>
            </a:schemeClr>
          </a:lnRef>
          <a:fillRef idx="1">
            <a:schemeClr val="accent2"/>
          </a:fillRef>
          <a:effectRef idx="0">
            <a:schemeClr val="accent2"/>
          </a:effectRef>
          <a:fontRef idx="minor">
            <a:schemeClr val="lt1"/>
          </a:fontRef>
        </p:style>
        <p:txBody>
          <a:bodyPr wrap="none" rtlCol="0" anchor="ctr">
            <a:noAutofit/>
          </a:bodyPr>
          <a:lstStyle/>
          <a:p>
            <a:pPr algn="l"/>
            <a:endParaRPr lang="de-DE" sz="1100" dirty="0"/>
          </a:p>
        </p:txBody>
      </p:sp>
      <p:sp>
        <p:nvSpPr>
          <p:cNvPr id="38" name="Textfeld 37"/>
          <p:cNvSpPr txBox="1"/>
          <p:nvPr/>
        </p:nvSpPr>
        <p:spPr>
          <a:xfrm>
            <a:off x="673843" y="5989337"/>
            <a:ext cx="2768707" cy="338554"/>
          </a:xfrm>
          <a:prstGeom prst="rect">
            <a:avLst/>
          </a:prstGeom>
          <a:noFill/>
        </p:spPr>
        <p:txBody>
          <a:bodyPr wrap="none" rtlCol="0">
            <a:spAutoFit/>
          </a:bodyPr>
          <a:lstStyle/>
          <a:p>
            <a:pPr algn="l">
              <a:spcBef>
                <a:spcPts val="0"/>
              </a:spcBef>
            </a:pPr>
            <a:r>
              <a:rPr lang="de-DE" sz="1600" dirty="0">
                <a:solidFill>
                  <a:schemeClr val="tx1"/>
                </a:solidFill>
                <a:latin typeface="+mn-lt"/>
              </a:rPr>
              <a:t>:Fehlmeldung bei Simulation</a:t>
            </a:r>
          </a:p>
        </p:txBody>
      </p:sp>
      <p:sp>
        <p:nvSpPr>
          <p:cNvPr id="39" name="Textfeld 38"/>
          <p:cNvSpPr txBox="1"/>
          <p:nvPr/>
        </p:nvSpPr>
        <p:spPr>
          <a:xfrm>
            <a:off x="5639640" y="1376215"/>
            <a:ext cx="3541860" cy="830997"/>
          </a:xfrm>
          <a:prstGeom prst="rect">
            <a:avLst/>
          </a:prstGeom>
          <a:noFill/>
        </p:spPr>
        <p:txBody>
          <a:bodyPr wrap="square" rtlCol="0">
            <a:spAutoFit/>
          </a:bodyPr>
          <a:lstStyle/>
          <a:p>
            <a:pPr algn="l">
              <a:spcBef>
                <a:spcPts val="0"/>
              </a:spcBef>
            </a:pPr>
            <a:r>
              <a:rPr lang="de-DE" sz="1600" dirty="0">
                <a:solidFill>
                  <a:schemeClr val="tx1"/>
                </a:solidFill>
                <a:latin typeface="+mn-lt"/>
              </a:rPr>
              <a:t>Nicht möglich, weil eine bereits als SK definierte Komponente darf nicht nochmal als SK definiert werden </a:t>
            </a:r>
          </a:p>
        </p:txBody>
      </p:sp>
      <p:cxnSp>
        <p:nvCxnSpPr>
          <p:cNvPr id="40" name="Gerader Verbinder 39"/>
          <p:cNvCxnSpPr>
            <a:stCxn id="39" idx="1"/>
          </p:cNvCxnSpPr>
          <p:nvPr/>
        </p:nvCxnSpPr>
        <p:spPr bwMode="auto">
          <a:xfrm flipH="1">
            <a:off x="4936648" y="1791714"/>
            <a:ext cx="702992" cy="990667"/>
          </a:xfrm>
          <a:prstGeom prst="line">
            <a:avLst/>
          </a:prstGeom>
          <a:solidFill>
            <a:srgbClr val="6699FF"/>
          </a:solidFill>
          <a:ln w="12700" cap="flat" cmpd="sng" algn="ctr">
            <a:solidFill>
              <a:schemeClr val="tx1"/>
            </a:solidFill>
            <a:prstDash val="dash"/>
            <a:round/>
            <a:headEnd type="none" w="med" len="med"/>
            <a:tailEnd type="none" w="med" len="med"/>
          </a:ln>
          <a:effectLst/>
        </p:spPr>
      </p:cxnSp>
      <p:sp>
        <p:nvSpPr>
          <p:cNvPr id="41" name="Textfeld 40"/>
          <p:cNvSpPr txBox="1"/>
          <p:nvPr/>
        </p:nvSpPr>
        <p:spPr>
          <a:xfrm>
            <a:off x="520341" y="1614344"/>
            <a:ext cx="3350318" cy="830997"/>
          </a:xfrm>
          <a:prstGeom prst="rect">
            <a:avLst/>
          </a:prstGeom>
          <a:noFill/>
        </p:spPr>
        <p:txBody>
          <a:bodyPr wrap="square" rtlCol="0">
            <a:spAutoFit/>
          </a:bodyPr>
          <a:lstStyle/>
          <a:p>
            <a:pPr algn="l">
              <a:spcBef>
                <a:spcPts val="0"/>
              </a:spcBef>
            </a:pPr>
            <a:r>
              <a:rPr lang="de-DE" sz="1600" dirty="0">
                <a:solidFill>
                  <a:schemeClr val="tx1"/>
                </a:solidFill>
                <a:latin typeface="+mn-lt"/>
              </a:rPr>
              <a:t>Es lässt sich ersetzen, ohne dass die Verknüpfung der Kinematik verloren geht</a:t>
            </a:r>
          </a:p>
        </p:txBody>
      </p:sp>
      <p:cxnSp>
        <p:nvCxnSpPr>
          <p:cNvPr id="42" name="Gerader Verbinder 41"/>
          <p:cNvCxnSpPr/>
          <p:nvPr/>
        </p:nvCxnSpPr>
        <p:spPr bwMode="auto">
          <a:xfrm>
            <a:off x="1929468" y="2445341"/>
            <a:ext cx="338080" cy="731881"/>
          </a:xfrm>
          <a:prstGeom prst="line">
            <a:avLst/>
          </a:prstGeom>
          <a:solidFill>
            <a:srgbClr val="6699FF"/>
          </a:solidFill>
          <a:ln w="12700" cap="flat" cmpd="sng" algn="ctr">
            <a:solidFill>
              <a:schemeClr val="tx1"/>
            </a:solidFill>
            <a:prstDash val="dash"/>
            <a:round/>
            <a:headEnd type="none" w="med" len="med"/>
            <a:tailEnd type="none" w="med" len="med"/>
          </a:ln>
          <a:effectLst/>
        </p:spPr>
      </p:cxnSp>
      <p:cxnSp>
        <p:nvCxnSpPr>
          <p:cNvPr id="43" name="Gerader Verbinder 42"/>
          <p:cNvCxnSpPr/>
          <p:nvPr/>
        </p:nvCxnSpPr>
        <p:spPr bwMode="auto">
          <a:xfrm>
            <a:off x="1948646" y="2462699"/>
            <a:ext cx="979537" cy="737385"/>
          </a:xfrm>
          <a:prstGeom prst="line">
            <a:avLst/>
          </a:prstGeom>
          <a:solidFill>
            <a:srgbClr val="6699FF"/>
          </a:solidFill>
          <a:ln w="12700" cap="flat" cmpd="sng" algn="ctr">
            <a:solidFill>
              <a:schemeClr val="tx1"/>
            </a:solidFill>
            <a:prstDash val="dash"/>
            <a:round/>
            <a:headEnd type="none" w="med" len="med"/>
            <a:tailEnd type="none" w="med" len="med"/>
          </a:ln>
          <a:effectLst/>
        </p:spPr>
      </p:cxnSp>
    </p:spTree>
    <p:extLst>
      <p:ext uri="{BB962C8B-B14F-4D97-AF65-F5344CB8AC3E}">
        <p14:creationId xmlns:p14="http://schemas.microsoft.com/office/powerpoint/2010/main" val="1898612814"/>
      </p:ext>
    </p:extLst>
  </p:cSld>
  <p:clrMapOvr>
    <a:masterClrMapping/>
  </p:clrMapOvr>
  <p:transition>
    <p:strips dir="ru"/>
  </p:transition>
</p:sld>
</file>

<file path=ppt/tags/tag1.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DELETE_ONEVENT_NEWPRES" val="False"/>
  <p:tag name="CDT_PROT" val="2"/>
  <p:tag name="CDT_PROT_TOP" val="0"/>
  <p:tag name="CDT_PROT_LEFT" val="0"/>
  <p:tag name="CDT_PROT_WIDTH" val="960,5"/>
  <p:tag name="CDT_PROT_HEIGHT" val="99,87504"/>
  <p:tag name="CDT_FILLUNVISIBLE" val="True"/>
  <p:tag name="CDT_LINEUNVISIBLE" val="True"/>
</p:tagLst>
</file>

<file path=ppt/tags/tag10.xml><?xml version="1.0" encoding="utf-8"?>
<p:tagLst xmlns:a="http://schemas.openxmlformats.org/drawingml/2006/main" xmlns:r="http://schemas.openxmlformats.org/officeDocument/2006/relationships" xmlns:p="http://schemas.openxmlformats.org/presentationml/2006/main">
  <p:tag name="CDT_AUTODIALOG" val="1"/>
  <p:tag name="CDT_FILLFIXED" val="True"/>
  <p:tag name="CDT_LINEFIXED" val="True"/>
  <p:tag name="CDT_EXTCOL" val="True"/>
  <p:tag name="CDT_COLTX_NEW" val="25"/>
  <p:tag name="CDT_TARGETSHAPE_NEW" val="8"/>
  <p:tag name="CDT_PROT" val="3"/>
  <p:tag name="CDT_PROT_TOP" val="519,5"/>
  <p:tag name="CDT_PROT_LEFT" val="0"/>
  <p:tag name="CDT_PROT_WIDTH" val="309,6244"/>
  <p:tag name="CDT_PROT_HEIGHT" val="20,5"/>
  <p:tag name="CDT_FILLUNVISIBLE" val="True"/>
  <p:tag name="CDT_LINEUNVISIBLE" val="True"/>
</p:tagLst>
</file>

<file path=ppt/tags/tag100.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01-49,37504-181,375-646,3749"/>
  <p:tag name="CDT_MASTERSHAPE3" val="13:304-49,37504-181,5-646,3749"/>
  <p:tag name="CDT_MASTERSHAPE4" val="6:111,25-820,4528-374,25-102,0472"/>
  <p:tag name="CDT_LINEUNVISIBLE" val="True"/>
</p:tagLst>
</file>

<file path=ppt/tags/tag101.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01-49,37504-181,375-317,4803"/>
  <p:tag name="CDT_MASTERSHAPE3" val="13:111,2501-378,2697-181,5-317,4803"/>
  <p:tag name="CDT_MASTERSHAPE4" val="12:303,9999-49,37504-181,5-317,4803"/>
  <p:tag name="CDT_MASTERSHAPE5" val="15:304-378,2697-181,5-317,4803"/>
  <p:tag name="CDT_MASTERSHAPE6" val="10:111,25-820,4528-374,25-102,0472"/>
  <p:tag name="CDT_LINEUNVISIBLE" val="True"/>
</p:tagLst>
</file>

<file path=ppt/tags/tag102.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16:9"/>
  <p:tag name="CDT_MASTERSHAPE1" val="15:0-0-99,87504-960,5"/>
  <p:tag name="CDT_MASTERSHAPE2" val="3078:0-0-99,87504-960,5"/>
  <p:tag name="CDT_MASTERSHAPE3" val="3079:111,25-49,37504-374,25-646,3749"/>
  <p:tag name="CDT_MASTERSHAPE4" val="10:0-809,1142-63,50622-113,3858"/>
  <p:tag name="CDT_MASTERSHAPE5" val="16:485,5-0-34-960,5"/>
  <p:tag name="CDT_MASTERSHAPE6" val="17:519,5-0-20,5-309,6244"/>
  <p:tag name="CDT_MASTERSHAPE7" val="18:519,5-0-20,5-138,9988"/>
  <p:tag name="CDT_MASTERSHAPE8" val="19:519,5-298,2492-20,5-662,2507"/>
  <p:tag name="CDT_MASTERSHAPE9" val="20:0-480,25-0,1250394-0,1250394"/>
  <p:tag name="CDT_MASTERSHAPE10" val="7:0-0-0-0"/>
  <p:tag name="CDT_MASTERSHAPE11" val="9:0-0-0-0"/>
  <p:tag name="CDT_MASTERSHAPE12" val="11:0-0-0-0"/>
  <p:tag name="CDT_MASTERSHAPE13" val="12:0-0-0-0"/>
  <p:tag name="CDT_MASTERSHAPE14" val="13:0-0-0-0"/>
  <p:tag name="CDT_MASTERSHAPE15" val="14:0-0-0-0"/>
  <p:tag name="CDT_MASTERSHAPE16" val="3080:0-0-0-0"/>
  <p:tag name="CDT_MASTERSHAPE17" val="3081:0-0-0-0"/>
  <p:tag name="CDT_MASTERSHAPE18" val="3082:0-0-0-0"/>
  <p:tag name="CDT_MASTERSHAPE19" val="3083:0-0-0-0"/>
  <p:tag name="CDT_MASTERSHAPE20" val="3084:0-0-0-0"/>
  <p:tag name="CDT_MASTERSHAPE21" val="3085:0-0-0-0"/>
  <p:tag name="CDT_MASTERSHAPE22" val="3086:0-0-0-0"/>
  <p:tag name="CDT_MASTERSHAPE23" val="3087:0-0-0-0"/>
  <p:tag name="CDT_MASTERSHAPE24" val="3088:0-0-0-0"/>
  <p:tag name="CDT_MASTERSHAPE25" val="3089:0-0-0-0"/>
  <p:tag name="CDT_MASTERSHAPE26" val="3090:0-0-0-0"/>
  <p:tag name="CDT_MASTERSHAPE27" val="3091:0-0-0-0"/>
  <p:tag name="CDT_MASTERSHAPE28" val="3092:0-0-0-0"/>
  <p:tag name="CDT_MASTERSHAPE29" val="3093:0-0-0-0"/>
  <p:tag name="CDT_MASTERSHAPE30" val="3094:0-0-0-0"/>
  <p:tag name="CDT_MASTERSHAPE31" val="3095:0-0-0-0"/>
  <p:tag name="CDT_MASTERSHAPE32" val="3096:0-0-0-0"/>
</p:tagLst>
</file>

<file path=ppt/tags/tag103.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PROT" val="3"/>
  <p:tag name="CDT_PROT_TOP" val="0"/>
  <p:tag name="CDT_PROT_LEFT" val="0"/>
  <p:tag name="CDT_PROT_WIDTH" val="960,5"/>
  <p:tag name="CDT_PROT_HEIGHT" val="99,87504"/>
  <p:tag name="CDT_DELETE_ONEVENT_NEWPRES" val="False"/>
  <p:tag name="CDT_FILLUNVISIBLE" val="False"/>
  <p:tag name="CDT_LINEUNVISIBLE" val="True"/>
</p:tagLst>
</file>

<file path=ppt/tags/tag104.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PROT" val="3"/>
  <p:tag name="CDT_PROT_TOP" val="0"/>
  <p:tag name="CDT_PROT_LEFT" val="809,1142"/>
  <p:tag name="CDT_PROT_WIDTH" val="113,3858"/>
  <p:tag name="CDT_PROT_HEIGHT" val="63,50622"/>
  <p:tag name="CDT_FILLUNVISIBLE" val="True"/>
  <p:tag name="CDT_LINEUNVISIBLE" val="True"/>
</p:tagLst>
</file>

<file path=ppt/tags/tag105.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AUTODIALOG" val="1"/>
  <p:tag name="CDT_EXTCOL" val="True"/>
  <p:tag name="CDT_COLTX_NEW" val="24"/>
  <p:tag name="CDT_TARGETSHAPE_NEW" val="1"/>
  <p:tag name="CDT_PROT" val="3"/>
  <p:tag name="CDT_PROT_TOP" val="485,5"/>
  <p:tag name="CDT_PROT_LEFT" val="0"/>
  <p:tag name="CDT_PROT_WIDTH" val="960,5"/>
  <p:tag name="CDT_PROT_HEIGHT" val="34"/>
  <p:tag name="CDT_FILLUNVISIBLE" val="True"/>
  <p:tag name="CDT_LINEUNVISIBLE" val="True"/>
</p:tagLst>
</file>

<file path=ppt/tags/tag106.xml><?xml version="1.0" encoding="utf-8"?>
<p:tagLst xmlns:a="http://schemas.openxmlformats.org/drawingml/2006/main" xmlns:r="http://schemas.openxmlformats.org/officeDocument/2006/relationships" xmlns:p="http://schemas.openxmlformats.org/presentationml/2006/main">
  <p:tag name="CDT_AUTODIALOG" val="1"/>
  <p:tag name="CDT_FILLFIXED" val="True"/>
  <p:tag name="CDT_LINEFIXED" val="True"/>
  <p:tag name="CDT_EXTCOL" val="True"/>
  <p:tag name="CDT_COLTX_NEW" val="25"/>
  <p:tag name="CDT_TARGETSHAPE_NEW" val="8"/>
  <p:tag name="CDT_PROT" val="3"/>
  <p:tag name="CDT_PROT_TOP" val="519,5"/>
  <p:tag name="CDT_PROT_LEFT" val="0"/>
  <p:tag name="CDT_PROT_WIDTH" val="309,6244"/>
  <p:tag name="CDT_PROT_HEIGHT" val="20,5"/>
  <p:tag name="CDT_FILLUNVISIBLE" val="True"/>
  <p:tag name="CDT_LINEUNVISIBLE" val="True"/>
</p:tagLst>
</file>

<file path=ppt/tags/tag107.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AUTODIALOG" val="1"/>
  <p:tag name="CDT_EXTCOL" val="True"/>
  <p:tag name="CDT_COLTX_NEW" val="25"/>
  <p:tag name="CDT_TARGETSHAPE_NEW" val="7"/>
  <p:tag name="CDT_PROT" val="3"/>
  <p:tag name="CDT_PROT_TOP" val="519,5"/>
  <p:tag name="CDT_PROT_LEFT" val="0"/>
  <p:tag name="CDT_PROT_WIDTH" val="138,9988"/>
  <p:tag name="CDT_PROT_HEIGHT" val="20,5"/>
  <p:tag name="CDT_FILLUNVISIBLE" val="True"/>
  <p:tag name="CDT_LINEUNVISIBLE" val="True"/>
</p:tagLst>
</file>

<file path=ppt/tags/tag108.xml><?xml version="1.0" encoding="utf-8"?>
<p:tagLst xmlns:a="http://schemas.openxmlformats.org/drawingml/2006/main" xmlns:r="http://schemas.openxmlformats.org/officeDocument/2006/relationships" xmlns:p="http://schemas.openxmlformats.org/presentationml/2006/main">
  <p:tag name="CDT_AUTODIALOG" val="1"/>
  <p:tag name="CDT_FILLFIXED" val="True"/>
  <p:tag name="CDT_LINEFIXED" val="True"/>
  <p:tag name="CDT_EXTCOL" val="True"/>
  <p:tag name="CDT_COLTX_NEW" val="25"/>
  <p:tag name="CDT_TARGETSHAPE_NEW" val="9"/>
  <p:tag name="CDT_PROT" val="3"/>
  <p:tag name="CDT_PROT_TOP" val="519,5"/>
  <p:tag name="CDT_PROT_LEFT" val="298,2492"/>
  <p:tag name="CDT_PROT_WIDTH" val="662,2507"/>
  <p:tag name="CDT_PROT_HEIGHT" val="20,5"/>
  <p:tag name="CDT_FILLUNVISIBLE" val="True"/>
  <p:tag name="CDT_LINEUNVISIBLE" val="True"/>
</p:tagLst>
</file>

<file path=ppt/tags/tag109.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AUTODIALOG" val="1"/>
  <p:tag name="CDT_EXTCOL" val="True"/>
  <p:tag name="CDT_COLTX_NEW" val="26"/>
  <p:tag name="CDT_TARGETSHAPE_NEW" val="2"/>
  <p:tag name="CDT_PROT" val="3"/>
  <p:tag name="CDT_PROT_TOP" val="0"/>
  <p:tag name="CDT_PROT_LEFT" val="480,25"/>
  <p:tag name="CDT_PROT_WIDTH" val="0,1250394"/>
  <p:tag name="CDT_PROT_HEIGHT" val="0,1250394"/>
  <p:tag name="CDT_DELETE_ONEVENT_NEWPRES" val="False"/>
  <p:tag name="CDT_FILLUNVISIBLE" val="True"/>
  <p:tag name="CDT_LINEUNVISIBLE" val="True"/>
</p:tagLst>
</file>

<file path=ppt/tags/tag11.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AUTODIALOG" val="1"/>
  <p:tag name="CDT_EXTCOL" val="True"/>
  <p:tag name="CDT_COLTX_NEW" val="25"/>
  <p:tag name="CDT_TARGETSHAPE_NEW" val="7"/>
  <p:tag name="CDT_PROT" val="3"/>
  <p:tag name="CDT_PROT_TOP" val="519,5"/>
  <p:tag name="CDT_PROT_LEFT" val="0"/>
  <p:tag name="CDT_PROT_WIDTH" val="138,9988"/>
  <p:tag name="CDT_PROT_HEIGHT" val="20,5"/>
  <p:tag name="CDT_FILLUNVISIBLE" val="True"/>
  <p:tag name="CDT_LINEUNVISIBLE" val="True"/>
</p:tagLst>
</file>

<file path=ppt/tags/tag110.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15:0-0-326,7-960,5"/>
  <p:tag name="CDT_MASTERSHAPE3" val="57350:326,7-26,62496-68,50504-933,8749"/>
  <p:tag name="CDT_MASTERSHAPE4" val="57351:295,7487-26,62496-30,95134-933,8749"/>
  <p:tag name="CDT_MASTERSHAPE5" val="12:0-480,25-0,1250394-0,1250394"/>
  <p:tag name="CDT_MASTERSHAPE6" val="13:0-49,37504-76,20732-136,063"/>
  <p:tag name="CDT_MASTERSHAPE7" val="14:485,5-0-34-960,5"/>
  <p:tag name="CDT_MASTERSHAPE8" val="10:485,5-695,75-34-264,75"/>
  <p:tag name="CDT_MASTERSHAPE2" val="3:0-0-326,7-960,5"/>
  <p:tag name="CDT_LINEUNVISIBLE" val="True"/>
</p:tagLst>
</file>

<file path=ppt/tags/tag111.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16:0-0-406,08-960,5"/>
  <p:tag name="CDT_MASTERSHAPE3" val="57350:337,575-26,62496-68,50504-933,8749"/>
  <p:tag name="CDT_MASTERSHAPE4" val="57351:406,08-26,62496-30,95134-933,8749"/>
  <p:tag name="CDT_MASTERSHAPE5" val="11:0-480,25-0,1250394-0,1250394"/>
  <p:tag name="CDT_MASTERSHAPE6" val="14:0-49,37504-76,20732-136,063"/>
  <p:tag name="CDT_MASTERSHAPE7" val="15:485,5-0-34-960,5"/>
  <p:tag name="CDT_MASTERSHAPE8" val="12:485,5-695,75-34-264,75"/>
  <p:tag name="CDT_MASTERSHAPE2" val="5:0-0-406,08-960,5"/>
  <p:tag name="CDT_LINEUNVISIBLE" val="True"/>
</p:tagLst>
</file>

<file path=ppt/tags/tag112.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16:0-0-540-960,5"/>
  <p:tag name="CDT_MASTERSHAPE3" val="57350:190,6199-26,62496-99,70441-933,8749"/>
  <p:tag name="CDT_MASTERSHAPE4" val="11:0-480,25-0,1250394-0,1250394"/>
  <p:tag name="CDT_MASTERSHAPE5" val="12:0-49,37504-76,20732-136,063"/>
  <p:tag name="CDT_MASTERSHAPE6" val="15:485,5-0-34-960,5"/>
  <p:tag name="CDT_MASTERSHAPE7" val="57351:190,62-26,62504-30,95134-933,8749"/>
  <p:tag name="CDT_MASTERSHAPE8" val="13:485,5-695,75-34-264,75"/>
  <p:tag name="CDT_MASTERSHAPE2" val="5:0-0-540-960,5"/>
  <p:tag name="CDT_LINEUNVISIBLE" val="True"/>
</p:tagLst>
</file>

<file path=ppt/tags/tag113.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16:0-0-540-960,5"/>
  <p:tag name="CDT_MASTERSHAPE3" val="57350:235,2668-26,62496-99,70441-933,8749"/>
  <p:tag name="CDT_MASTERSHAPE4" val="11:0-480,25-0,1250394-0,1250394"/>
  <p:tag name="CDT_MASTERSHAPE5" val="13:0-49,37504-76,20732-136,063"/>
  <p:tag name="CDT_MASTERSHAPE6" val="15:485,5-0-34-960,5"/>
  <p:tag name="CDT_MASTERSHAPE7" val="57351:304-26,62504-30,95134-933,8749"/>
  <p:tag name="CDT_MASTERSHAPE8" val="12:485,5-695,75-34-264,75"/>
  <p:tag name="CDT_MASTERSHAPE2" val="5:0-0-540-960,5"/>
  <p:tag name="CDT_LINEUNVISIBLE" val="True"/>
</p:tagLst>
</file>

<file path=ppt/tags/tag114.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7:0-0-326,75-960,5"/>
  <p:tag name="CDT_MASTERSHAPE2" val="57350:326,7-26,62504-68,50504-933,8749"/>
  <p:tag name="CDT_MASTERSHAPE3" val="57351:295,7487-26,62504-30,95134-933,8749"/>
  <p:tag name="CDT_MASTERSHAPE4" val="6:0-480,25-0,1250394-0,1250394"/>
  <p:tag name="CDT_MASTERSHAPE5" val="8:0-809,1249-63,37504-113,375"/>
  <p:tag name="CDT_LINEUNVISIBLE" val="True"/>
</p:tagLst>
</file>

<file path=ppt/tags/tag115.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7:0-0-406,5005-960,5"/>
  <p:tag name="CDT_MASTERSHAPE2" val="57350:337,575-26,62504-68,50504-933,8749"/>
  <p:tag name="CDT_MASTERSHAPE3" val="57351:406,08-26,62504-30,95134-933,8749"/>
  <p:tag name="CDT_MASTERSHAPE4" val="6:0-480,25-0,1250394-0,1250394"/>
  <p:tag name="CDT_MASTERSHAPE5" val="9:0-809,1249-63,37504-113,375"/>
  <p:tag name="CDT_LINEUNVISIBLE" val="True"/>
</p:tagLst>
</file>

<file path=ppt/tags/tag116.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5:111,25-366,85-374,25-593,65"/>
  <p:tag name="CDT_MASTERSHAPE2" val="13:111,25-366,8501-374,25-593,6499"/>
  <p:tag name="CDT_MASTERSHAPE3" val="2:0-0-99,87504-960,5"/>
  <p:tag name="CDT_MASTERSHAPE4" val="11:111,25-0-374,25-355,51"/>
  <p:tag name="CDT_LINEUNVISIBLE" val="True"/>
</p:tagLst>
</file>

<file path=ppt/tags/tag117.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13:111,25-49,37504-374,25-306,1349"/>
  <p:tag name="CDT_MASTERSHAPE3" val="5:111,25-366,85-374,25-593,65"/>
  <p:tag name="CDT_LINEUNVISIBLE" val="True"/>
</p:tagLst>
</file>

<file path=ppt/tags/tag118.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LINEUNVISIBLE" val="True"/>
</p:tagLst>
</file>

<file path=ppt/tags/tag119.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49,37504-374,25-646,3749"/>
  <p:tag name="CDT_LINEUNVISIBLE" val="True"/>
</p:tagLst>
</file>

<file path=ppt/tags/tag12.xml><?xml version="1.0" encoding="utf-8"?>
<p:tagLst xmlns:a="http://schemas.openxmlformats.org/drawingml/2006/main" xmlns:r="http://schemas.openxmlformats.org/officeDocument/2006/relationships" xmlns:p="http://schemas.openxmlformats.org/presentationml/2006/main">
  <p:tag name="CDT_AUTODIALOG" val="1"/>
  <p:tag name="CDT_FILLFIXED" val="True"/>
  <p:tag name="CDT_LINEFIXED" val="True"/>
  <p:tag name="CDT_EXTCOL" val="True"/>
  <p:tag name="CDT_COLTX_NEW" val="25"/>
  <p:tag name="CDT_TARGETSHAPE_NEW" val="9"/>
  <p:tag name="CDT_PROT" val="3"/>
  <p:tag name="CDT_PROT_TOP" val="519,5"/>
  <p:tag name="CDT_PROT_LEFT" val="298,2492"/>
  <p:tag name="CDT_PROT_WIDTH" val="662,2507"/>
  <p:tag name="CDT_PROT_HEIGHT" val="20,5"/>
  <p:tag name="CDT_FILLUNVISIBLE" val="True"/>
  <p:tag name="CDT_LINEUNVISIBLE" val="True"/>
</p:tagLst>
</file>

<file path=ppt/tags/tag120.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49,37504-374,25-532,9134"/>
  <p:tag name="CDT_LINEUNVISIBLE" val="True"/>
</p:tagLst>
</file>

<file path=ppt/tags/tag121.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49,37504-374,25-430,875"/>
  <p:tag name="CDT_MASTERSHAPE3" val="4:111,25-491,625-374,25-430,875"/>
  <p:tag name="CDT_LINEUNVISIBLE" val="True"/>
</p:tagLst>
</file>

<file path=ppt/tags/tag122.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01-49,37504-181,375-646,3749"/>
  <p:tag name="CDT_MASTERSHAPE3" val="13:304-49,37504-181,5-646,3749"/>
  <p:tag name="CDT_LINEUNVISIBLE" val="True"/>
</p:tagLst>
</file>

<file path=ppt/tags/tag123.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49,37504-374,25-283,5"/>
  <p:tag name="CDT_MASTERSHAPE3" val="13:111,25-344,125-374,25-283,4646"/>
  <p:tag name="CDT_MASTERSHAPE4" val="12:111,25-639,0355-374,25-283,4646"/>
  <p:tag name="CDT_LINEUNVISIBLE" val="True"/>
</p:tagLst>
</file>

<file path=ppt/tags/tag124.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01-49,37504-181,375-430,875"/>
  <p:tag name="CDT_MASTERSHAPE3" val="4:111,25-491,625-181,375-430,875"/>
  <p:tag name="CDT_MASTERSHAPE4" val="5:304-49,37504-181,5-430,875"/>
  <p:tag name="CDT_MASTERSHAPE5" val="6:304-491,625-181,5-430,875"/>
  <p:tag name="CDT_LINEUNVISIBLE" val="True"/>
</p:tagLst>
</file>

<file path=ppt/tags/tag125.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5:111,25-820,4528-374,25-102,0472"/>
  <p:tag name="CDT_LINEUNVISIBLE" val="True"/>
</p:tagLst>
</file>

<file path=ppt/tags/tag126.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49,37504-374,25-646,3749"/>
  <p:tag name="CDT_MASTERSHAPE3" val="5:111,25-820,4528-374,25-102,0472"/>
  <p:tag name="CDT_LINEUNVISIBLE" val="True"/>
</p:tagLst>
</file>

<file path=ppt/tags/tag127.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49,37504-374,25-532,9134"/>
  <p:tag name="CDT_MASTERSHAPE3" val="6:111,25-820,4528-374,25-102,0472"/>
  <p:tag name="CDT_LINEUNVISIBLE" val="True"/>
</p:tagLst>
</file>

<file path=ppt/tags/tag128.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49,37504-374,25-317,4803"/>
  <p:tag name="CDT_MASTERSHAPE3" val="13:111,25-378,2697-374,25-317,4803"/>
  <p:tag name="CDT_MASTERSHAPE4" val="6:111,25-820,4528-374,25-102,0472"/>
  <p:tag name="CDT_LINEUNVISIBLE" val="True"/>
</p:tagLst>
</file>

<file path=ppt/tags/tag129.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49,37504-374,25-204,0945"/>
  <p:tag name="CDT_MASTERSHAPE3" val="13:111,25-264,7559-374,25-215,4941"/>
  <p:tag name="CDT_MASTERSHAPE4" val="12:111,25-491,625-374,25-204,125"/>
  <p:tag name="CDT_MASTERSHAPE5" val="7:111,25-820,4528-374,25-102,0472"/>
  <p:tag name="CDT_LINEUNVISIBLE" val="True"/>
</p:tagLst>
</file>

<file path=ppt/tags/tag13.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AUTODIALOG" val="1"/>
  <p:tag name="CDT_EXTCOL" val="True"/>
  <p:tag name="CDT_COLTX_NEW" val="26"/>
  <p:tag name="CDT_TARGETSHAPE_NEW" val="2"/>
  <p:tag name="CDT_PROT" val="3"/>
  <p:tag name="CDT_PROT_TOP" val="0"/>
  <p:tag name="CDT_PROT_LEFT" val="480,25"/>
  <p:tag name="CDT_PROT_WIDTH" val="0,1250394"/>
  <p:tag name="CDT_PROT_HEIGHT" val="0,1250394"/>
  <p:tag name="CDT_DELETE_ONEVENT_NEWPRES" val="False"/>
  <p:tag name="CDT_FILLUNVISIBLE" val="True"/>
  <p:tag name="CDT_LINEUNVISIBLE" val="True"/>
</p:tagLst>
</file>

<file path=ppt/tags/tag130.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01-49,37504-181,375-646,3749"/>
  <p:tag name="CDT_MASTERSHAPE3" val="13:304-49,37504-181,5-646,3749"/>
  <p:tag name="CDT_MASTERSHAPE4" val="6:111,25-820,4528-374,25-102,0472"/>
  <p:tag name="CDT_LINEUNVISIBLE" val="True"/>
</p:tagLst>
</file>

<file path=ppt/tags/tag131.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01-49,37504-181,375-317,4803"/>
  <p:tag name="CDT_MASTERSHAPE3" val="13:111,2501-378,2697-181,5-317,4803"/>
  <p:tag name="CDT_MASTERSHAPE4" val="12:303,9999-49,37504-181,5-317,4803"/>
  <p:tag name="CDT_MASTERSHAPE5" val="15:304-378,2697-181,5-317,4803"/>
  <p:tag name="CDT_MASTERSHAPE6" val="10:111,25-820,4528-374,25-102,0472"/>
  <p:tag name="CDT_LINEUNVISIBLE" val="True"/>
</p:tagLst>
</file>

<file path=ppt/tags/tag132.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16:9"/>
  <p:tag name="CDT_MASTERSHAPE1" val="15:0-0-99,87504-960,5"/>
  <p:tag name="CDT_MASTERSHAPE2" val="3078:0-0-99,87504-960,5"/>
  <p:tag name="CDT_MASTERSHAPE3" val="3079:111,25-49,37504-374,25-646,3749"/>
  <p:tag name="CDT_MASTERSHAPE4" val="10:0-809,1142-63,50622-113,3858"/>
  <p:tag name="CDT_MASTERSHAPE5" val="16:485,5-0-34-960,5"/>
  <p:tag name="CDT_MASTERSHAPE6" val="17:519,5-0-20,5-309,6244"/>
  <p:tag name="CDT_MASTERSHAPE7" val="18:519,5-0-20,5-138,9988"/>
  <p:tag name="CDT_MASTERSHAPE8" val="19:519,5-298,2492-20,5-662,2507"/>
  <p:tag name="CDT_MASTERSHAPE9" val="20:0-480,25-0,1250394-0,1250394"/>
  <p:tag name="CDT_MASTERSHAPE10" val="7:0-0-0-0"/>
  <p:tag name="CDT_MASTERSHAPE11" val="9:0-0-0-0"/>
  <p:tag name="CDT_MASTERSHAPE12" val="11:0-0-0-0"/>
  <p:tag name="CDT_MASTERSHAPE13" val="12:0-0-0-0"/>
  <p:tag name="CDT_MASTERSHAPE14" val="13:0-0-0-0"/>
  <p:tag name="CDT_MASTERSHAPE15" val="14:0-0-0-0"/>
  <p:tag name="CDT_MASTERSHAPE16" val="3080:0-0-0-0"/>
  <p:tag name="CDT_MASTERSHAPE17" val="3081:0-0-0-0"/>
  <p:tag name="CDT_MASTERSHAPE18" val="3082:0-0-0-0"/>
  <p:tag name="CDT_MASTERSHAPE19" val="3083:0-0-0-0"/>
  <p:tag name="CDT_MASTERSHAPE20" val="3084:0-0-0-0"/>
  <p:tag name="CDT_MASTERSHAPE21" val="3085:0-0-0-0"/>
  <p:tag name="CDT_MASTERSHAPE22" val="3086:0-0-0-0"/>
  <p:tag name="CDT_MASTERSHAPE23" val="3087:0-0-0-0"/>
  <p:tag name="CDT_MASTERSHAPE24" val="3088:0-0-0-0"/>
  <p:tag name="CDT_MASTERSHAPE25" val="3089:0-0-0-0"/>
  <p:tag name="CDT_MASTERSHAPE26" val="3090:0-0-0-0"/>
  <p:tag name="CDT_MASTERSHAPE27" val="3091:0-0-0-0"/>
  <p:tag name="CDT_MASTERSHAPE28" val="3092:0-0-0-0"/>
  <p:tag name="CDT_MASTERSHAPE29" val="3093:0-0-0-0"/>
  <p:tag name="CDT_MASTERSHAPE30" val="3094:0-0-0-0"/>
  <p:tag name="CDT_MASTERSHAPE31" val="3095:0-0-0-0"/>
  <p:tag name="CDT_MASTERSHAPE32" val="3096:0-0-0-0"/>
</p:tagLst>
</file>

<file path=ppt/tags/tag133.xml><?xml version="1.0" encoding="utf-8"?>
<p:tagLst xmlns:a="http://schemas.openxmlformats.org/drawingml/2006/main" xmlns:r="http://schemas.openxmlformats.org/officeDocument/2006/relationships" xmlns:p="http://schemas.openxmlformats.org/presentationml/2006/main">
  <p:tag name="CDT_PROT" val="2"/>
  <p:tag name="CDT_PROT_TOP" val="0"/>
  <p:tag name="CDT_PROT_LEFT" val="0"/>
  <p:tag name="CDT_PROT_WIDTH" val="720"/>
  <p:tag name="CDT_PROT_HEIGHT" val="99,87504"/>
</p:tagLst>
</file>

<file path=ppt/tags/tag134.xml><?xml version="1.0" encoding="utf-8"?>
<p:tagLst xmlns:a="http://schemas.openxmlformats.org/drawingml/2006/main" xmlns:r="http://schemas.openxmlformats.org/officeDocument/2006/relationships" xmlns:p="http://schemas.openxmlformats.org/presentationml/2006/main">
  <p:tag name="CDT_PROT" val="2"/>
  <p:tag name="CDT_PROT_TOP" val="111,25"/>
  <p:tag name="CDT_PROT_LEFT" val="42,5"/>
  <p:tag name="CDT_PROT_WIDTH" val="204,0945"/>
  <p:tag name="CDT_PROT_HEIGHT" val="374,25"/>
</p:tagLst>
</file>

<file path=ppt/tags/tag135.xml><?xml version="1.0" encoding="utf-8"?>
<p:tagLst xmlns:a="http://schemas.openxmlformats.org/drawingml/2006/main" xmlns:r="http://schemas.openxmlformats.org/officeDocument/2006/relationships" xmlns:p="http://schemas.openxmlformats.org/presentationml/2006/main">
  <p:tag name="CDT_PROT" val="2"/>
  <p:tag name="CDT_PROT_TOP" val="111,25"/>
  <p:tag name="CDT_PROT_LEFT" val="257,9528"/>
  <p:tag name="CDT_PROT_WIDTH" val="215,4222"/>
  <p:tag name="CDT_PROT_HEIGHT" val="374,25"/>
</p:tagLst>
</file>

<file path=ppt/tags/tag136.xml><?xml version="1.0" encoding="utf-8"?>
<p:tagLst xmlns:a="http://schemas.openxmlformats.org/drawingml/2006/main" xmlns:r="http://schemas.openxmlformats.org/officeDocument/2006/relationships" xmlns:p="http://schemas.openxmlformats.org/presentationml/2006/main">
  <p:tag name="CDT_PROT" val="2"/>
  <p:tag name="CDT_PROT_TOP" val="111,25"/>
  <p:tag name="CDT_PROT_LEFT" val="484,75"/>
  <p:tag name="CDT_PROT_WIDTH" val="204,125"/>
  <p:tag name="CDT_PROT_HEIGHT" val="374,25"/>
</p:tagLst>
</file>

<file path=ppt/tags/tag137.xml><?xml version="1.0" encoding="utf-8"?>
<p:tagLst xmlns:a="http://schemas.openxmlformats.org/drawingml/2006/main" xmlns:r="http://schemas.openxmlformats.org/officeDocument/2006/relationships" xmlns:p="http://schemas.openxmlformats.org/presentationml/2006/main">
  <p:tag name="CDT_PROT" val="2"/>
  <p:tag name="CDT_PROT_TOP" val="0"/>
  <p:tag name="CDT_PROT_LEFT" val="0"/>
  <p:tag name="CDT_PROT_WIDTH" val="720"/>
  <p:tag name="CDT_PROT_HEIGHT" val="99,87504"/>
</p:tagLst>
</file>

<file path=ppt/tags/tag138.xml><?xml version="1.0" encoding="utf-8"?>
<p:tagLst xmlns:a="http://schemas.openxmlformats.org/drawingml/2006/main" xmlns:r="http://schemas.openxmlformats.org/officeDocument/2006/relationships" xmlns:p="http://schemas.openxmlformats.org/presentationml/2006/main">
  <p:tag name="CDT_PROT" val="2"/>
  <p:tag name="CDT_PROT_TOP" val="111,25"/>
  <p:tag name="CDT_PROT_LEFT" val="42,5"/>
  <p:tag name="CDT_PROT_WIDTH" val="317,5"/>
  <p:tag name="CDT_PROT_HEIGHT" val="374,25"/>
</p:tagLst>
</file>

<file path=ppt/tags/tag139.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False"/>
  <p:tag name="CDT_LINEUNVISIBLE" val="True"/>
  <p:tag name="CDT_COLBF_NEW" val="21"/>
  <p:tag name="CDT_COLFF_NEW" val="21"/>
  <p:tag name="CDT_EXTCOL" val="True"/>
  <p:tag name="CDT_COLTX_NEW" val="22"/>
  <p:tag name="CDT_PROT" val="2"/>
  <p:tag name="CDT_PROT_TOP" val="111,25"/>
  <p:tag name="CDT_PROT_LEFT" val="371,3751"/>
  <p:tag name="CDT_PROT_WIDTH" val="348,625"/>
  <p:tag name="CDT_PROT_HEIGHT" val="374,25"/>
</p:tagLst>
</file>

<file path=ppt/tags/tag14.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15:0-0-326,7-960,5"/>
  <p:tag name="CDT_MASTERSHAPE3" val="57350:326,7-26,62496-68,50504-933,8749"/>
  <p:tag name="CDT_MASTERSHAPE4" val="57351:295,7487-26,62496-30,95134-933,8749"/>
  <p:tag name="CDT_MASTERSHAPE5" val="12:0-480,25-0,1250394-0,1250394"/>
  <p:tag name="CDT_MASTERSHAPE6" val="13:0-49,37504-76,20732-136,063"/>
  <p:tag name="CDT_MASTERSHAPE7" val="14:485,5-0-34-960,5"/>
  <p:tag name="CDT_MASTERSHAPE8" val="10:485,5-695,75-34-264,75"/>
  <p:tag name="CDT_MASTERSHAPE2" val="3:0-0-326,7-960,5"/>
  <p:tag name="CDT_LINEUNVISIBLE" val="True"/>
</p:tagLst>
</file>

<file path=ppt/tags/tag15.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16:0-0-406,08-960,5"/>
  <p:tag name="CDT_MASTERSHAPE3" val="57350:337,575-26,62496-68,50504-933,8749"/>
  <p:tag name="CDT_MASTERSHAPE4" val="57351:406,08-26,62496-30,95134-933,8749"/>
  <p:tag name="CDT_MASTERSHAPE5" val="11:0-480,25-0,1250394-0,1250394"/>
  <p:tag name="CDT_MASTERSHAPE6" val="14:0-49,37504-76,20732-136,063"/>
  <p:tag name="CDT_MASTERSHAPE7" val="15:485,5-0-34-960,5"/>
  <p:tag name="CDT_MASTERSHAPE8" val="12:485,5-695,75-34-264,75"/>
  <p:tag name="CDT_MASTERSHAPE2" val="5:0-0-406,08-960,5"/>
  <p:tag name="CDT_LINEUNVISIBLE" val="True"/>
</p:tagLst>
</file>

<file path=ppt/tags/tag16.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16:0-0-540-960,5"/>
  <p:tag name="CDT_MASTERSHAPE3" val="57350:190,6199-26,62496-99,70441-933,8749"/>
  <p:tag name="CDT_MASTERSHAPE4" val="11:0-480,25-0,1250394-0,1250394"/>
  <p:tag name="CDT_MASTERSHAPE5" val="12:0-49,37504-76,20732-136,063"/>
  <p:tag name="CDT_MASTERSHAPE6" val="15:485,5-0-34-960,5"/>
  <p:tag name="CDT_MASTERSHAPE7" val="57351:190,62-26,62504-30,95134-933,8749"/>
  <p:tag name="CDT_MASTERSHAPE8" val="13:485,5-695,75-34-264,75"/>
  <p:tag name="CDT_MASTERSHAPE2" val="5:0-0-540-960,5"/>
  <p:tag name="CDT_LINEUNVISIBLE" val="True"/>
</p:tagLst>
</file>

<file path=ppt/tags/tag17.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16:0-0-540-960,5"/>
  <p:tag name="CDT_MASTERSHAPE3" val="57350:235,2668-26,62496-99,70441-933,8749"/>
  <p:tag name="CDT_MASTERSHAPE4" val="11:0-480,25-0,1250394-0,1250394"/>
  <p:tag name="CDT_MASTERSHAPE5" val="13:0-49,37504-76,20732-136,063"/>
  <p:tag name="CDT_MASTERSHAPE6" val="15:485,5-0-34-960,5"/>
  <p:tag name="CDT_MASTERSHAPE7" val="57351:304-26,62504-30,95134-933,8749"/>
  <p:tag name="CDT_MASTERSHAPE8" val="12:485,5-695,75-34-264,75"/>
  <p:tag name="CDT_MASTERSHAPE2" val="5:0-0-540-960,5"/>
  <p:tag name="CDT_LINEUNVISIBLE" val="True"/>
</p:tagLst>
</file>

<file path=ppt/tags/tag18.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7:0-0-326,75-960,5"/>
  <p:tag name="CDT_MASTERSHAPE2" val="57350:326,7-26,62504-68,50504-933,8749"/>
  <p:tag name="CDT_MASTERSHAPE3" val="57351:295,7487-26,62504-30,95134-933,8749"/>
  <p:tag name="CDT_MASTERSHAPE4" val="6:0-480,25-0,1250394-0,1250394"/>
  <p:tag name="CDT_MASTERSHAPE5" val="8:0-809,1249-63,37504-113,375"/>
  <p:tag name="CDT_LINEUNVISIBLE" val="True"/>
</p:tagLst>
</file>

<file path=ppt/tags/tag19.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7:0-0-406,5005-960,5"/>
  <p:tag name="CDT_MASTERSHAPE2" val="57350:337,575-26,62504-68,50504-933,8749"/>
  <p:tag name="CDT_MASTERSHAPE3" val="57351:406,08-26,62504-30,95134-933,8749"/>
  <p:tag name="CDT_MASTERSHAPE4" val="6:0-480,25-0,1250394-0,1250394"/>
  <p:tag name="CDT_MASTERSHAPE5" val="9:0-809,1249-63,37504-113,375"/>
  <p:tag name="CDT_LINEUNVISIBLE" val="True"/>
</p:tagLst>
</file>

<file path=ppt/tags/tag2.xml><?xml version="1.0" encoding="utf-8"?>
<p:tagLst xmlns:a="http://schemas.openxmlformats.org/drawingml/2006/main" xmlns:r="http://schemas.openxmlformats.org/officeDocument/2006/relationships" xmlns:p="http://schemas.openxmlformats.org/presentationml/2006/main">
  <p:tag name="CDT_PROT" val="2"/>
  <p:tag name="CDT_PROT_TOP" val="111,25"/>
  <p:tag name="CDT_PROT_LEFT" val="49,37504"/>
  <p:tag name="CDT_PROT_WIDTH" val="646,3749"/>
  <p:tag name="CDT_PROT_HEIGHT" val="374,25"/>
</p:tagLst>
</file>

<file path=ppt/tags/tag20.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5:111,25-366,85-374,25-593,65"/>
  <p:tag name="CDT_MASTERSHAPE2" val="13:111,25-366,8501-374,25-593,6499"/>
  <p:tag name="CDT_MASTERSHAPE3" val="2:0-0-99,87504-960,5"/>
  <p:tag name="CDT_MASTERSHAPE4" val="11:111,25-0-374,25-355,51"/>
  <p:tag name="CDT_LINEUNVISIBLE" val="True"/>
</p:tagLst>
</file>

<file path=ppt/tags/tag21.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13:111,25-49,37504-374,25-306,1349"/>
  <p:tag name="CDT_MASTERSHAPE3" val="5:111,25-366,85-374,25-593,65"/>
  <p:tag name="CDT_LINEUNVISIBLE" val="True"/>
</p:tagLst>
</file>

<file path=ppt/tags/tag22.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LINEUNVISIBLE" val="True"/>
</p:tagLst>
</file>

<file path=ppt/tags/tag23.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49,37504-374,25-646,3749"/>
  <p:tag name="CDT_LINEUNVISIBLE" val="True"/>
</p:tagLst>
</file>

<file path=ppt/tags/tag24.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49,37504-374,25-532,9134"/>
  <p:tag name="CDT_LINEUNVISIBLE" val="True"/>
</p:tagLst>
</file>

<file path=ppt/tags/tag25.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49,37504-374,25-430,875"/>
  <p:tag name="CDT_MASTERSHAPE3" val="4:111,25-491,625-374,25-430,875"/>
  <p:tag name="CDT_LINEUNVISIBLE" val="True"/>
</p:tagLst>
</file>

<file path=ppt/tags/tag26.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01-49,37504-181,375-646,3749"/>
  <p:tag name="CDT_MASTERSHAPE3" val="13:304-49,37504-181,5-646,3749"/>
  <p:tag name="CDT_LINEUNVISIBLE" val="True"/>
</p:tagLst>
</file>

<file path=ppt/tags/tag27.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49,37504-374,25-283,5"/>
  <p:tag name="CDT_MASTERSHAPE3" val="13:111,25-344,125-374,25-283,4646"/>
  <p:tag name="CDT_MASTERSHAPE4" val="12:111,25-639,0355-374,25-283,4646"/>
  <p:tag name="CDT_LINEUNVISIBLE" val="True"/>
</p:tagLst>
</file>

<file path=ppt/tags/tag28.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01-49,37504-181,375-430,875"/>
  <p:tag name="CDT_MASTERSHAPE3" val="4:111,25-491,625-181,375-430,875"/>
  <p:tag name="CDT_MASTERSHAPE4" val="5:304-49,37504-181,5-430,875"/>
  <p:tag name="CDT_MASTERSHAPE5" val="6:304-491,625-181,5-430,875"/>
  <p:tag name="CDT_LINEUNVISIBLE" val="True"/>
</p:tagLst>
</file>

<file path=ppt/tags/tag29.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5:111,25-820,4528-374,25-102,0472"/>
  <p:tag name="CDT_LINEUNVISIBLE" val="True"/>
</p:tagLst>
</file>

<file path=ppt/tags/tag3.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PROT" val="3"/>
  <p:tag name="CDT_PROT_TOP" val="0"/>
  <p:tag name="CDT_PROT_LEFT" val="49,37504"/>
  <p:tag name="CDT_PROT_WIDTH" val="136,063"/>
  <p:tag name="CDT_PROT_HEIGHT" val="76,20732"/>
  <p:tag name="CDT_FILLUNVISIBLE" val="True"/>
  <p:tag name="CDT_LINEUNVISIBLE" val="True"/>
</p:tagLst>
</file>

<file path=ppt/tags/tag30.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49,37504-374,25-646,3749"/>
  <p:tag name="CDT_MASTERSHAPE3" val="5:111,25-820,4528-374,25-102,0472"/>
  <p:tag name="CDT_LINEUNVISIBLE" val="True"/>
</p:tagLst>
</file>

<file path=ppt/tags/tag31.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49,37504-374,25-532,9134"/>
  <p:tag name="CDT_MASTERSHAPE3" val="6:111,25-820,4528-374,25-102,0472"/>
  <p:tag name="CDT_LINEUNVISIBLE" val="True"/>
</p:tagLst>
</file>

<file path=ppt/tags/tag32.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49,37504-374,25-317,4803"/>
  <p:tag name="CDT_MASTERSHAPE3" val="13:111,25-378,2697-374,25-317,4803"/>
  <p:tag name="CDT_MASTERSHAPE4" val="6:111,25-820,4528-374,25-102,0472"/>
  <p:tag name="CDT_LINEUNVISIBLE" val="True"/>
</p:tagLst>
</file>

<file path=ppt/tags/tag33.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49,37504-374,25-204,0945"/>
  <p:tag name="CDT_MASTERSHAPE3" val="13:111,25-264,7559-374,25-215,4941"/>
  <p:tag name="CDT_MASTERSHAPE4" val="12:111,25-491,625-374,25-204,125"/>
  <p:tag name="CDT_MASTERSHAPE5" val="7:111,25-820,4528-374,25-102,0472"/>
  <p:tag name="CDT_LINEUNVISIBLE" val="True"/>
</p:tagLst>
</file>

<file path=ppt/tags/tag34.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01-49,37504-181,375-646,3749"/>
  <p:tag name="CDT_MASTERSHAPE3" val="13:304-49,37504-181,5-646,3749"/>
  <p:tag name="CDT_MASTERSHAPE4" val="6:111,25-820,4528-374,25-102,0472"/>
  <p:tag name="CDT_LINEUNVISIBLE" val="True"/>
</p:tagLst>
</file>

<file path=ppt/tags/tag35.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01-49,37504-181,375-317,4803"/>
  <p:tag name="CDT_MASTERSHAPE3" val="13:111,2501-378,2697-181,5-317,4803"/>
  <p:tag name="CDT_MASTERSHAPE4" val="12:303,9999-49,37504-181,5-317,4803"/>
  <p:tag name="CDT_MASTERSHAPE5" val="15:304-378,2697-181,5-317,4803"/>
  <p:tag name="CDT_MASTERSHAPE6" val="10:111,25-820,4528-374,25-102,0472"/>
  <p:tag name="CDT_LINEUNVISIBLE" val="True"/>
</p:tagLst>
</file>

<file path=ppt/tags/tag36.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16:9"/>
  <p:tag name="CDT_MASTERSHAPE1" val="15:0-0-99,87504-960,5"/>
  <p:tag name="CDT_MASTERSHAPE2" val="3078:0-0-99,87504-960,5"/>
  <p:tag name="CDT_MASTERSHAPE3" val="3079:111,25-49,37504-374,25-646,3749"/>
  <p:tag name="CDT_MASTERSHAPE4" val="10:0-809,1142-63,50622-113,3858"/>
  <p:tag name="CDT_MASTERSHAPE5" val="16:485,5-0-34-960,5"/>
  <p:tag name="CDT_MASTERSHAPE6" val="17:519,5-0-20,5-309,6244"/>
  <p:tag name="CDT_MASTERSHAPE7" val="18:519,5-0-20,5-138,9988"/>
  <p:tag name="CDT_MASTERSHAPE8" val="19:519,5-298,2492-20,5-662,2507"/>
  <p:tag name="CDT_MASTERSHAPE9" val="20:0-480,25-0,1250394-0,1250394"/>
  <p:tag name="CDT_MASTERSHAPE10" val="7:0-0-0-0"/>
  <p:tag name="CDT_MASTERSHAPE11" val="9:0-0-0-0"/>
  <p:tag name="CDT_MASTERSHAPE12" val="11:0-0-0-0"/>
  <p:tag name="CDT_MASTERSHAPE13" val="12:0-0-0-0"/>
  <p:tag name="CDT_MASTERSHAPE14" val="13:0-0-0-0"/>
  <p:tag name="CDT_MASTERSHAPE15" val="14:0-0-0-0"/>
  <p:tag name="CDT_MASTERSHAPE16" val="3080:0-0-0-0"/>
  <p:tag name="CDT_MASTERSHAPE17" val="3081:0-0-0-0"/>
  <p:tag name="CDT_MASTERSHAPE18" val="3082:0-0-0-0"/>
  <p:tag name="CDT_MASTERSHAPE19" val="3083:0-0-0-0"/>
  <p:tag name="CDT_MASTERSHAPE20" val="3084:0-0-0-0"/>
  <p:tag name="CDT_MASTERSHAPE21" val="3085:0-0-0-0"/>
  <p:tag name="CDT_MASTERSHAPE22" val="3086:0-0-0-0"/>
  <p:tag name="CDT_MASTERSHAPE23" val="3087:0-0-0-0"/>
  <p:tag name="CDT_MASTERSHAPE24" val="3088:0-0-0-0"/>
  <p:tag name="CDT_MASTERSHAPE25" val="3089:0-0-0-0"/>
  <p:tag name="CDT_MASTERSHAPE26" val="3090:0-0-0-0"/>
  <p:tag name="CDT_MASTERSHAPE27" val="3091:0-0-0-0"/>
  <p:tag name="CDT_MASTERSHAPE28" val="3092:0-0-0-0"/>
  <p:tag name="CDT_MASTERSHAPE29" val="3093:0-0-0-0"/>
  <p:tag name="CDT_MASTERSHAPE30" val="3094:0-0-0-0"/>
  <p:tag name="CDT_MASTERSHAPE31" val="3095:0-0-0-0"/>
  <p:tag name="CDT_MASTERSHAPE32" val="3096:0-0-0-0"/>
</p:tagLst>
</file>

<file path=ppt/tags/tag37.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COLBF_NEW" val="21"/>
  <p:tag name="CDT_EXTCOL" val="True"/>
  <p:tag name="CDT_COLFF_NEW" val="21"/>
  <p:tag name="CDT_PROT" val="3"/>
  <p:tag name="CDT_PROT_TOP" val="0"/>
  <p:tag name="CDT_PROT_LEFT" val="0"/>
  <p:tag name="CDT_PROT_WIDTH" val="960,5"/>
  <p:tag name="CDT_PROT_HEIGHT" val="326,75"/>
  <p:tag name="CDT_FILLUNVISIBLE" val="False"/>
  <p:tag name="CDT_LINEUNVISIBLE" val="True"/>
</p:tagLst>
</file>

<file path=ppt/tags/tag38.xml><?xml version="1.0" encoding="utf-8"?>
<p:tagLst xmlns:a="http://schemas.openxmlformats.org/drawingml/2006/main" xmlns:r="http://schemas.openxmlformats.org/officeDocument/2006/relationships" xmlns:p="http://schemas.openxmlformats.org/presentationml/2006/main">
  <p:tag name="CDT_DELETE_ONEVENT_NEWPRES" val="False"/>
  <p:tag name="CDT_TARGETSHAPE_NEW" val="14"/>
  <p:tag name="CDT_AUTODIALOG" val="2"/>
  <p:tag name="CDT_PROT" val="3"/>
  <p:tag name="CDT_PROT_TOP" val="0"/>
  <p:tag name="CDT_PROT_LEFT" val="0"/>
  <p:tag name="CDT_PROT_WIDTH" val="960,5"/>
  <p:tag name="CDT_PROT_HEIGHT" val="326,7"/>
  <p:tag name="CDT_DUMMYPICTURE" val="False"/>
  <p:tag name="CDT_PLACEHOLDER_BASED" val="False"/>
</p:tagLst>
</file>

<file path=ppt/tags/tag39.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AUTODIALOG" val="1"/>
  <p:tag name="CDT_EXTCOL" val="True"/>
  <p:tag name="CDT_COLTX_NEW" val="26"/>
  <p:tag name="CDT_TARGETSHAPE_NEW" val="2"/>
  <p:tag name="CDT_PROT" val="3"/>
  <p:tag name="CDT_PROT_TOP" val="0"/>
  <p:tag name="CDT_PROT_LEFT" val="480,25"/>
  <p:tag name="CDT_PROT_WIDTH" val="0,1250394"/>
  <p:tag name="CDT_PROT_HEIGHT" val="0,1250394"/>
  <p:tag name="CDT_DELETE_ONEVENT_NEWPRES" val="False"/>
  <p:tag name="CDT_FILLUNVISIBLE" val="True"/>
  <p:tag name="CDT_LINEUNVISIBLE" val="True"/>
</p:tagLst>
</file>

<file path=ppt/tags/tag4.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AUTODIALOG" val="1"/>
  <p:tag name="CDT_EXTCOL" val="True"/>
  <p:tag name="CDT_COLTX_NEW" val="26"/>
  <p:tag name="CDT_TARGETSHAPE_NEW" val="2"/>
  <p:tag name="CDT_PROT" val="3"/>
  <p:tag name="CDT_PROT_TOP" val="0"/>
  <p:tag name="CDT_PROT_LEFT" val="480,25"/>
  <p:tag name="CDT_PROT_WIDTH" val="0,1250394"/>
  <p:tag name="CDT_PROT_HEIGHT" val="0,1250394"/>
  <p:tag name="CDT_DELETE_ONEVENT_NEWPRES" val="False"/>
  <p:tag name="CDT_FILLUNVISIBLE" val="True"/>
  <p:tag name="CDT_LINEUNVISIBLE" val="True"/>
</p:tagLst>
</file>

<file path=ppt/tags/tag40.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PROT" val="3"/>
  <p:tag name="CDT_PROT_TOP" val="0"/>
  <p:tag name="CDT_PROT_LEFT" val="809,1249"/>
  <p:tag name="CDT_PROT_WIDTH" val="113,375"/>
  <p:tag name="CDT_PROT_HEIGHT" val="63,37504"/>
  <p:tag name="CDT_FILLUNVISIBLE" val="True"/>
  <p:tag name="CDT_LINEUNVISIBLE" val="True"/>
</p:tagLst>
</file>

<file path=ppt/tags/tag41.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PROT" val="3"/>
  <p:tag name="CDT_PROT_TOP" val="0"/>
  <p:tag name="CDT_PROT_LEFT" val="0"/>
  <p:tag name="CDT_PROT_WIDTH" val="960,5"/>
  <p:tag name="CDT_PROT_HEIGHT" val="99,87504"/>
  <p:tag name="CDT_DELETE_ONEVENT_NEWPRES" val="False"/>
  <p:tag name="CDT_FILLUNVISIBLE" val="False"/>
  <p:tag name="CDT_LINEUNVISIBLE" val="True"/>
</p:tagLst>
</file>

<file path=ppt/tags/tag42.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PROT" val="3"/>
  <p:tag name="CDT_PROT_TOP" val="0"/>
  <p:tag name="CDT_PROT_LEFT" val="809,1142"/>
  <p:tag name="CDT_PROT_WIDTH" val="113,3858"/>
  <p:tag name="CDT_PROT_HEIGHT" val="63,50622"/>
  <p:tag name="CDT_FILLUNVISIBLE" val="True"/>
  <p:tag name="CDT_LINEUNVISIBLE" val="True"/>
</p:tagLst>
</file>

<file path=ppt/tags/tag43.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AUTODIALOG" val="1"/>
  <p:tag name="CDT_EXTCOL" val="True"/>
  <p:tag name="CDT_COLTX_NEW" val="24"/>
  <p:tag name="CDT_TARGETSHAPE_NEW" val="1"/>
  <p:tag name="CDT_PROT" val="3"/>
  <p:tag name="CDT_PROT_TOP" val="485,5"/>
  <p:tag name="CDT_PROT_LEFT" val="0"/>
  <p:tag name="CDT_PROT_WIDTH" val="960,5"/>
  <p:tag name="CDT_PROT_HEIGHT" val="34"/>
  <p:tag name="CDT_FILLUNVISIBLE" val="True"/>
  <p:tag name="CDT_LINEUNVISIBLE" val="True"/>
</p:tagLst>
</file>

<file path=ppt/tags/tag44.xml><?xml version="1.0" encoding="utf-8"?>
<p:tagLst xmlns:a="http://schemas.openxmlformats.org/drawingml/2006/main" xmlns:r="http://schemas.openxmlformats.org/officeDocument/2006/relationships" xmlns:p="http://schemas.openxmlformats.org/presentationml/2006/main">
  <p:tag name="CDT_AUTODIALOG" val="1"/>
  <p:tag name="CDT_FILLFIXED" val="True"/>
  <p:tag name="CDT_LINEFIXED" val="True"/>
  <p:tag name="CDT_EXTCOL" val="True"/>
  <p:tag name="CDT_COLTX_NEW" val="25"/>
  <p:tag name="CDT_TARGETSHAPE_NEW" val="8"/>
  <p:tag name="CDT_PROT" val="3"/>
  <p:tag name="CDT_PROT_TOP" val="519,5"/>
  <p:tag name="CDT_PROT_LEFT" val="0"/>
  <p:tag name="CDT_PROT_WIDTH" val="309,6244"/>
  <p:tag name="CDT_PROT_HEIGHT" val="20,5"/>
  <p:tag name="CDT_FILLUNVISIBLE" val="True"/>
  <p:tag name="CDT_LINEUNVISIBLE" val="True"/>
</p:tagLst>
</file>

<file path=ppt/tags/tag45.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AUTODIALOG" val="1"/>
  <p:tag name="CDT_EXTCOL" val="True"/>
  <p:tag name="CDT_COLTX_NEW" val="25"/>
  <p:tag name="CDT_TARGETSHAPE_NEW" val="7"/>
  <p:tag name="CDT_PROT" val="3"/>
  <p:tag name="CDT_PROT_TOP" val="519,5"/>
  <p:tag name="CDT_PROT_LEFT" val="0"/>
  <p:tag name="CDT_PROT_WIDTH" val="138,9988"/>
  <p:tag name="CDT_PROT_HEIGHT" val="20,5"/>
  <p:tag name="CDT_FILLUNVISIBLE" val="True"/>
  <p:tag name="CDT_LINEUNVISIBLE" val="True"/>
</p:tagLst>
</file>

<file path=ppt/tags/tag46.xml><?xml version="1.0" encoding="utf-8"?>
<p:tagLst xmlns:a="http://schemas.openxmlformats.org/drawingml/2006/main" xmlns:r="http://schemas.openxmlformats.org/officeDocument/2006/relationships" xmlns:p="http://schemas.openxmlformats.org/presentationml/2006/main">
  <p:tag name="CDT_AUTODIALOG" val="1"/>
  <p:tag name="CDT_FILLFIXED" val="True"/>
  <p:tag name="CDT_LINEFIXED" val="True"/>
  <p:tag name="CDT_EXTCOL" val="True"/>
  <p:tag name="CDT_COLTX_NEW" val="25"/>
  <p:tag name="CDT_TARGETSHAPE_NEW" val="9"/>
  <p:tag name="CDT_PROT" val="3"/>
  <p:tag name="CDT_PROT_TOP" val="519,5"/>
  <p:tag name="CDT_PROT_LEFT" val="298,2492"/>
  <p:tag name="CDT_PROT_WIDTH" val="662,2507"/>
  <p:tag name="CDT_PROT_HEIGHT" val="20,5"/>
  <p:tag name="CDT_FILLUNVISIBLE" val="True"/>
  <p:tag name="CDT_LINEUNVISIBLE" val="True"/>
</p:tagLst>
</file>

<file path=ppt/tags/tag47.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AUTODIALOG" val="1"/>
  <p:tag name="CDT_EXTCOL" val="True"/>
  <p:tag name="CDT_COLTX_NEW" val="26"/>
  <p:tag name="CDT_TARGETSHAPE_NEW" val="2"/>
  <p:tag name="CDT_PROT" val="3"/>
  <p:tag name="CDT_PROT_TOP" val="0"/>
  <p:tag name="CDT_PROT_LEFT" val="480,25"/>
  <p:tag name="CDT_PROT_WIDTH" val="0,1250394"/>
  <p:tag name="CDT_PROT_HEIGHT" val="0,1250394"/>
  <p:tag name="CDT_DELETE_ONEVENT_NEWPRES" val="False"/>
  <p:tag name="CDT_FILLUNVISIBLE" val="True"/>
  <p:tag name="CDT_LINEUNVISIBLE" val="True"/>
</p:tagLst>
</file>

<file path=ppt/tags/tag48.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15:0-0-326,7-960,5"/>
  <p:tag name="CDT_MASTERSHAPE3" val="57350:326,7-26,62496-68,50504-933,8749"/>
  <p:tag name="CDT_MASTERSHAPE4" val="57351:295,7487-26,62496-30,95134-933,8749"/>
  <p:tag name="CDT_MASTERSHAPE5" val="12:0-480,25-0,1250394-0,1250394"/>
  <p:tag name="CDT_MASTERSHAPE6" val="13:0-49,37504-76,20732-136,063"/>
  <p:tag name="CDT_MASTERSHAPE7" val="14:485,5-0-34-960,5"/>
  <p:tag name="CDT_MASTERSHAPE8" val="10:485,5-695,75-34-264,75"/>
  <p:tag name="CDT_MASTERSHAPE2" val="3:0-0-326,7-960,5"/>
  <p:tag name="CDT_LINEUNVISIBLE" val="True"/>
</p:tagLst>
</file>

<file path=ppt/tags/tag49.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16:0-0-406,08-960,5"/>
  <p:tag name="CDT_MASTERSHAPE3" val="57350:337,575-26,62496-68,50504-933,8749"/>
  <p:tag name="CDT_MASTERSHAPE4" val="57351:406,08-26,62496-30,95134-933,8749"/>
  <p:tag name="CDT_MASTERSHAPE5" val="11:0-480,25-0,1250394-0,1250394"/>
  <p:tag name="CDT_MASTERSHAPE6" val="14:0-49,37504-76,20732-136,063"/>
  <p:tag name="CDT_MASTERSHAPE7" val="15:485,5-0-34-960,5"/>
  <p:tag name="CDT_MASTERSHAPE8" val="12:485,5-695,75-34-264,75"/>
  <p:tag name="CDT_MASTERSHAPE2" val="5:0-0-406,08-960,5"/>
  <p:tag name="CDT_LINEUNVISIBLE" val="True"/>
</p:tagLst>
</file>

<file path=ppt/tags/tag5.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PROT" val="3"/>
  <p:tag name="CDT_PROT_TOP" val="0"/>
  <p:tag name="CDT_PROT_LEFT" val="49,37504"/>
  <p:tag name="CDT_PROT_WIDTH" val="136,063"/>
  <p:tag name="CDT_PROT_HEIGHT" val="76,20732"/>
  <p:tag name="CDT_FILLUNVISIBLE" val="True"/>
  <p:tag name="CDT_LINEUNVISIBLE" val="True"/>
</p:tagLst>
</file>

<file path=ppt/tags/tag50.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16:0-0-540-960,5"/>
  <p:tag name="CDT_MASTERSHAPE3" val="57350:190,6199-26,62496-99,70441-933,8749"/>
  <p:tag name="CDT_MASTERSHAPE4" val="11:0-480,25-0,1250394-0,1250394"/>
  <p:tag name="CDT_MASTERSHAPE5" val="12:0-49,37504-76,20732-136,063"/>
  <p:tag name="CDT_MASTERSHAPE6" val="15:485,5-0-34-960,5"/>
  <p:tag name="CDT_MASTERSHAPE7" val="57351:190,62-26,62504-30,95134-933,8749"/>
  <p:tag name="CDT_MASTERSHAPE8" val="13:485,5-695,75-34-264,75"/>
  <p:tag name="CDT_MASTERSHAPE2" val="5:0-0-540-960,5"/>
  <p:tag name="CDT_LINEUNVISIBLE" val="True"/>
</p:tagLst>
</file>

<file path=ppt/tags/tag51.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16:0-0-540-960,5"/>
  <p:tag name="CDT_MASTERSHAPE3" val="57350:235,2668-26,62496-99,70441-933,8749"/>
  <p:tag name="CDT_MASTERSHAPE4" val="11:0-480,25-0,1250394-0,1250394"/>
  <p:tag name="CDT_MASTERSHAPE5" val="13:0-49,37504-76,20732-136,063"/>
  <p:tag name="CDT_MASTERSHAPE6" val="15:485,5-0-34-960,5"/>
  <p:tag name="CDT_MASTERSHAPE7" val="57351:304-26,62504-30,95134-933,8749"/>
  <p:tag name="CDT_MASTERSHAPE8" val="12:485,5-695,75-34-264,75"/>
  <p:tag name="CDT_MASTERSHAPE2" val="5:0-0-540-960,5"/>
  <p:tag name="CDT_LINEUNVISIBLE" val="True"/>
</p:tagLst>
</file>

<file path=ppt/tags/tag52.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7:0-0-326,75-960,5"/>
  <p:tag name="CDT_MASTERSHAPE2" val="57350:326,7-26,62504-68,50504-933,8749"/>
  <p:tag name="CDT_MASTERSHAPE3" val="57351:295,7487-26,62504-30,95134-933,8749"/>
  <p:tag name="CDT_MASTERSHAPE4" val="6:0-480,25-0,1250394-0,1250394"/>
  <p:tag name="CDT_MASTERSHAPE5" val="8:0-809,1249-63,37504-113,375"/>
  <p:tag name="CDT_LINEUNVISIBLE" val="True"/>
</p:tagLst>
</file>

<file path=ppt/tags/tag53.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7:0-0-406,5005-960,5"/>
  <p:tag name="CDT_MASTERSHAPE2" val="57350:337,575-26,62504-68,50504-933,8749"/>
  <p:tag name="CDT_MASTERSHAPE3" val="57351:406,08-26,62504-30,95134-933,8749"/>
  <p:tag name="CDT_MASTERSHAPE4" val="6:0-480,25-0,1250394-0,1250394"/>
  <p:tag name="CDT_MASTERSHAPE5" val="9:0-809,1249-63,37504-113,375"/>
  <p:tag name="CDT_LINEUNVISIBLE" val="True"/>
</p:tagLst>
</file>

<file path=ppt/tags/tag54.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5:111,25-366,85-374,25-593,65"/>
  <p:tag name="CDT_MASTERSHAPE2" val="13:111,25-366,8501-374,25-593,6499"/>
  <p:tag name="CDT_MASTERSHAPE3" val="2:0-0-99,87504-960,5"/>
  <p:tag name="CDT_MASTERSHAPE4" val="11:111,25-0-374,25-355,51"/>
  <p:tag name="CDT_LINEUNVISIBLE" val="True"/>
</p:tagLst>
</file>

<file path=ppt/tags/tag55.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13:111,25-49,37504-374,25-306,1349"/>
  <p:tag name="CDT_MASTERSHAPE3" val="5:111,25-366,85-374,25-593,65"/>
  <p:tag name="CDT_LINEUNVISIBLE" val="True"/>
</p:tagLst>
</file>

<file path=ppt/tags/tag56.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LINEUNVISIBLE" val="True"/>
</p:tagLst>
</file>

<file path=ppt/tags/tag57.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49,37504-374,25-646,3749"/>
  <p:tag name="CDT_LINEUNVISIBLE" val="True"/>
</p:tagLst>
</file>

<file path=ppt/tags/tag58.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49,37504-374,25-532,9134"/>
  <p:tag name="CDT_LINEUNVISIBLE" val="True"/>
</p:tagLst>
</file>

<file path=ppt/tags/tag59.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49,37504-374,25-430,875"/>
  <p:tag name="CDT_MASTERSHAPE3" val="4:111,25-491,625-374,25-430,875"/>
  <p:tag name="CDT_LINEUNVISIBLE" val="True"/>
</p:tagLst>
</file>

<file path=ppt/tags/tag6.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AUTODIALOG" val="1"/>
  <p:tag name="CDT_EXTCOL" val="True"/>
  <p:tag name="CDT_COLTX_NEW" val="24"/>
  <p:tag name="CDT_TARGETSHAPE_NEW" val="1"/>
  <p:tag name="CDT_PROT" val="3"/>
  <p:tag name="CDT_PROT_TOP" val="485,5"/>
  <p:tag name="CDT_PROT_LEFT" val="0"/>
  <p:tag name="CDT_PROT_WIDTH" val="960,5"/>
  <p:tag name="CDT_PROT_HEIGHT" val="34"/>
  <p:tag name="CDT_FILLUNVISIBLE" val="True"/>
  <p:tag name="CDT_LINEUNVISIBLE" val="True"/>
</p:tagLst>
</file>

<file path=ppt/tags/tag60.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01-49,37504-181,375-646,3749"/>
  <p:tag name="CDT_MASTERSHAPE3" val="13:304-49,37504-181,5-646,3749"/>
  <p:tag name="CDT_LINEUNVISIBLE" val="True"/>
</p:tagLst>
</file>

<file path=ppt/tags/tag61.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49,37504-374,25-283,5"/>
  <p:tag name="CDT_MASTERSHAPE3" val="13:111,25-344,125-374,25-283,4646"/>
  <p:tag name="CDT_MASTERSHAPE4" val="12:111,25-639,0355-374,25-283,4646"/>
  <p:tag name="CDT_LINEUNVISIBLE" val="True"/>
</p:tagLst>
</file>

<file path=ppt/tags/tag62.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01-49,37504-181,375-430,875"/>
  <p:tag name="CDT_MASTERSHAPE3" val="4:111,25-491,625-181,375-430,875"/>
  <p:tag name="CDT_MASTERSHAPE4" val="5:304-49,37504-181,5-430,875"/>
  <p:tag name="CDT_MASTERSHAPE5" val="6:304-491,625-181,5-430,875"/>
  <p:tag name="CDT_LINEUNVISIBLE" val="True"/>
</p:tagLst>
</file>

<file path=ppt/tags/tag63.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5:111,25-820,4528-374,25-102,0472"/>
  <p:tag name="CDT_LINEUNVISIBLE" val="True"/>
</p:tagLst>
</file>

<file path=ppt/tags/tag64.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49,37504-374,25-646,3749"/>
  <p:tag name="CDT_MASTERSHAPE3" val="5:111,25-820,4528-374,25-102,0472"/>
  <p:tag name="CDT_LINEUNVISIBLE" val="True"/>
</p:tagLst>
</file>

<file path=ppt/tags/tag65.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49,37504-374,25-532,9134"/>
  <p:tag name="CDT_MASTERSHAPE3" val="6:111,25-820,4528-374,25-102,0472"/>
  <p:tag name="CDT_LINEUNVISIBLE" val="True"/>
</p:tagLst>
</file>

<file path=ppt/tags/tag66.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49,37504-374,25-317,4803"/>
  <p:tag name="CDT_MASTERSHAPE3" val="13:111,25-378,2697-374,25-317,4803"/>
  <p:tag name="CDT_MASTERSHAPE4" val="6:111,25-820,4528-374,25-102,0472"/>
  <p:tag name="CDT_LINEUNVISIBLE" val="True"/>
</p:tagLst>
</file>

<file path=ppt/tags/tag67.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49,37504-374,25-204,0945"/>
  <p:tag name="CDT_MASTERSHAPE3" val="13:111,25-264,7559-374,25-215,4941"/>
  <p:tag name="CDT_MASTERSHAPE4" val="12:111,25-491,625-374,25-204,125"/>
  <p:tag name="CDT_MASTERSHAPE5" val="7:111,25-820,4528-374,25-102,0472"/>
  <p:tag name="CDT_LINEUNVISIBLE" val="True"/>
</p:tagLst>
</file>

<file path=ppt/tags/tag68.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01-49,37504-181,375-646,3749"/>
  <p:tag name="CDT_MASTERSHAPE3" val="13:304-49,37504-181,5-646,3749"/>
  <p:tag name="CDT_MASTERSHAPE4" val="6:111,25-820,4528-374,25-102,0472"/>
  <p:tag name="CDT_LINEUNVISIBLE" val="True"/>
</p:tagLst>
</file>

<file path=ppt/tags/tag69.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01-49,37504-181,375-317,4803"/>
  <p:tag name="CDT_MASTERSHAPE3" val="13:111,2501-378,2697-181,5-317,4803"/>
  <p:tag name="CDT_MASTERSHAPE4" val="12:303,9999-49,37504-181,5-317,4803"/>
  <p:tag name="CDT_MASTERSHAPE5" val="15:304-378,2697-181,5-317,4803"/>
  <p:tag name="CDT_MASTERSHAPE6" val="10:111,25-820,4528-374,25-102,0472"/>
  <p:tag name="CDT_LINEUNVISIBLE" val="True"/>
</p:tagLst>
</file>

<file path=ppt/tags/tag7.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PROT" val="3"/>
  <p:tag name="CDT_PROT_TOP" val="0"/>
  <p:tag name="CDT_PROT_LEFT" val="0"/>
  <p:tag name="CDT_PROT_WIDTH" val="960,5"/>
  <p:tag name="CDT_PROT_HEIGHT" val="99,87504"/>
  <p:tag name="CDT_DELETE_ONEVENT_NEWPRES" val="False"/>
  <p:tag name="CDT_FILLUNVISIBLE" val="False"/>
  <p:tag name="CDT_LINEUNVISIBLE" val="True"/>
</p:tagLst>
</file>

<file path=ppt/tags/tag70.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16:9"/>
  <p:tag name="CDT_MASTERSHAPE1" val="15:0-0-99,87504-960,5"/>
  <p:tag name="CDT_MASTERSHAPE2" val="3078:0-0-99,87504-960,5"/>
  <p:tag name="CDT_MASTERSHAPE3" val="3079:111,25-49,37504-374,25-646,3749"/>
  <p:tag name="CDT_MASTERSHAPE4" val="10:0-809,1142-63,50622-113,3858"/>
  <p:tag name="CDT_MASTERSHAPE5" val="16:485,5-0-34-960,5"/>
  <p:tag name="CDT_MASTERSHAPE6" val="17:519,5-0-20,5-309,6244"/>
  <p:tag name="CDT_MASTERSHAPE7" val="18:519,5-0-20,5-138,9988"/>
  <p:tag name="CDT_MASTERSHAPE8" val="19:519,5-298,2492-20,5-662,2507"/>
  <p:tag name="CDT_MASTERSHAPE9" val="20:0-480,25-0,1250394-0,1250394"/>
  <p:tag name="CDT_MASTERSHAPE10" val="7:0-0-0-0"/>
  <p:tag name="CDT_MASTERSHAPE11" val="9:0-0-0-0"/>
  <p:tag name="CDT_MASTERSHAPE12" val="11:0-0-0-0"/>
  <p:tag name="CDT_MASTERSHAPE13" val="12:0-0-0-0"/>
  <p:tag name="CDT_MASTERSHAPE14" val="13:0-0-0-0"/>
  <p:tag name="CDT_MASTERSHAPE15" val="14:0-0-0-0"/>
  <p:tag name="CDT_MASTERSHAPE16" val="3080:0-0-0-0"/>
  <p:tag name="CDT_MASTERSHAPE17" val="3081:0-0-0-0"/>
  <p:tag name="CDT_MASTERSHAPE18" val="3082:0-0-0-0"/>
  <p:tag name="CDT_MASTERSHAPE19" val="3083:0-0-0-0"/>
  <p:tag name="CDT_MASTERSHAPE20" val="3084:0-0-0-0"/>
  <p:tag name="CDT_MASTERSHAPE21" val="3085:0-0-0-0"/>
  <p:tag name="CDT_MASTERSHAPE22" val="3086:0-0-0-0"/>
  <p:tag name="CDT_MASTERSHAPE23" val="3087:0-0-0-0"/>
  <p:tag name="CDT_MASTERSHAPE24" val="3088:0-0-0-0"/>
  <p:tag name="CDT_MASTERSHAPE25" val="3089:0-0-0-0"/>
  <p:tag name="CDT_MASTERSHAPE26" val="3090:0-0-0-0"/>
  <p:tag name="CDT_MASTERSHAPE27" val="3091:0-0-0-0"/>
  <p:tag name="CDT_MASTERSHAPE28" val="3092:0-0-0-0"/>
  <p:tag name="CDT_MASTERSHAPE29" val="3093:0-0-0-0"/>
  <p:tag name="CDT_MASTERSHAPE30" val="3094:0-0-0-0"/>
  <p:tag name="CDT_MASTERSHAPE31" val="3095:0-0-0-0"/>
  <p:tag name="CDT_MASTERSHAPE32" val="3096:0-0-0-0"/>
</p:tagLst>
</file>

<file path=ppt/tags/tag71.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COLBF_NEW" val="21"/>
  <p:tag name="CDT_COLFF_NEW" val="21"/>
  <p:tag name="CDT_EXTCOL" val="True"/>
  <p:tag name="CDT_COLTX_NEW" val="22"/>
  <p:tag name="CDT_PROT" val="3"/>
  <p:tag name="CDT_PROT_TOP" val="111,25"/>
  <p:tag name="CDT_PROT_LEFT" val="366,85"/>
  <p:tag name="CDT_PROT_WIDTH" val="593,65"/>
  <p:tag name="CDT_PROT_HEIGHT" val="374,25"/>
  <p:tag name="CDT_DELETE_ONEVENT_NEWPRES" val="False"/>
  <p:tag name="CDT_FILLUNVISIBLE" val="False"/>
  <p:tag name="CDT_LINEUNVISIBLE" val="True"/>
</p:tagLst>
</file>

<file path=ppt/tags/tag72.xml><?xml version="1.0" encoding="utf-8"?>
<p:tagLst xmlns:a="http://schemas.openxmlformats.org/drawingml/2006/main" xmlns:r="http://schemas.openxmlformats.org/officeDocument/2006/relationships" xmlns:p="http://schemas.openxmlformats.org/presentationml/2006/main">
  <p:tag name="CDT_DUMMYPICTURE" val="False"/>
  <p:tag name="CDT_PLACEHOLDER_BASED" val="True"/>
  <p:tag name="CDT_AUTODIALOG" val="2"/>
  <p:tag name="CDT_TARGETSHAPE_NEW" val="13"/>
  <p:tag name="CDT_PROT" val="3"/>
  <p:tag name="CDT_PROT_TOP" val="111,25"/>
  <p:tag name="CDT_PROT_LEFT" val="0"/>
  <p:tag name="CDT_PROT_WIDTH" val="355,51"/>
  <p:tag name="CDT_PROT_HEIGHT" val="374,25"/>
</p:tagLst>
</file>

<file path=ppt/tags/tag73.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PROT" val="3"/>
  <p:tag name="CDT_PROT_TOP" val="0"/>
  <p:tag name="CDT_PROT_LEFT" val="0"/>
  <p:tag name="CDT_PROT_WIDTH" val="960,5"/>
  <p:tag name="CDT_PROT_HEIGHT" val="99,87504"/>
  <p:tag name="CDT_DELETE_ONEVENT_NEWPRES" val="False"/>
  <p:tag name="CDT_FILLUNVISIBLE" val="False"/>
  <p:tag name="CDT_LINEUNVISIBLE" val="True"/>
</p:tagLst>
</file>

<file path=ppt/tags/tag74.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PROT" val="3"/>
  <p:tag name="CDT_PROT_TOP" val="0"/>
  <p:tag name="CDT_PROT_LEFT" val="809,1142"/>
  <p:tag name="CDT_PROT_WIDTH" val="113,3858"/>
  <p:tag name="CDT_PROT_HEIGHT" val="63,50622"/>
  <p:tag name="CDT_FILLUNVISIBLE" val="True"/>
  <p:tag name="CDT_LINEUNVISIBLE" val="True"/>
</p:tagLst>
</file>

<file path=ppt/tags/tag75.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AUTODIALOG" val="1"/>
  <p:tag name="CDT_EXTCOL" val="True"/>
  <p:tag name="CDT_COLTX_NEW" val="24"/>
  <p:tag name="CDT_TARGETSHAPE_NEW" val="1"/>
  <p:tag name="CDT_PROT" val="3"/>
  <p:tag name="CDT_PROT_TOP" val="485,5"/>
  <p:tag name="CDT_PROT_LEFT" val="0"/>
  <p:tag name="CDT_PROT_WIDTH" val="960,5"/>
  <p:tag name="CDT_PROT_HEIGHT" val="34"/>
  <p:tag name="CDT_FILLUNVISIBLE" val="True"/>
  <p:tag name="CDT_LINEUNVISIBLE" val="True"/>
</p:tagLst>
</file>

<file path=ppt/tags/tag76.xml><?xml version="1.0" encoding="utf-8"?>
<p:tagLst xmlns:a="http://schemas.openxmlformats.org/drawingml/2006/main" xmlns:r="http://schemas.openxmlformats.org/officeDocument/2006/relationships" xmlns:p="http://schemas.openxmlformats.org/presentationml/2006/main">
  <p:tag name="CDT_AUTODIALOG" val="1"/>
  <p:tag name="CDT_FILLFIXED" val="True"/>
  <p:tag name="CDT_LINEFIXED" val="True"/>
  <p:tag name="CDT_EXTCOL" val="True"/>
  <p:tag name="CDT_COLTX_NEW" val="25"/>
  <p:tag name="CDT_TARGETSHAPE_NEW" val="8"/>
  <p:tag name="CDT_PROT" val="3"/>
  <p:tag name="CDT_PROT_TOP" val="519,5"/>
  <p:tag name="CDT_PROT_LEFT" val="0"/>
  <p:tag name="CDT_PROT_WIDTH" val="309,6244"/>
  <p:tag name="CDT_PROT_HEIGHT" val="20,5"/>
  <p:tag name="CDT_FILLUNVISIBLE" val="True"/>
  <p:tag name="CDT_LINEUNVISIBLE" val="True"/>
</p:tagLst>
</file>

<file path=ppt/tags/tag77.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AUTODIALOG" val="1"/>
  <p:tag name="CDT_EXTCOL" val="True"/>
  <p:tag name="CDT_COLTX_NEW" val="25"/>
  <p:tag name="CDT_TARGETSHAPE_NEW" val="7"/>
  <p:tag name="CDT_PROT" val="3"/>
  <p:tag name="CDT_PROT_TOP" val="519,5"/>
  <p:tag name="CDT_PROT_LEFT" val="0"/>
  <p:tag name="CDT_PROT_WIDTH" val="138,9988"/>
  <p:tag name="CDT_PROT_HEIGHT" val="20,5"/>
  <p:tag name="CDT_FILLUNVISIBLE" val="True"/>
  <p:tag name="CDT_LINEUNVISIBLE" val="True"/>
</p:tagLst>
</file>

<file path=ppt/tags/tag78.xml><?xml version="1.0" encoding="utf-8"?>
<p:tagLst xmlns:a="http://schemas.openxmlformats.org/drawingml/2006/main" xmlns:r="http://schemas.openxmlformats.org/officeDocument/2006/relationships" xmlns:p="http://schemas.openxmlformats.org/presentationml/2006/main">
  <p:tag name="CDT_AUTODIALOG" val="1"/>
  <p:tag name="CDT_FILLFIXED" val="True"/>
  <p:tag name="CDT_LINEFIXED" val="True"/>
  <p:tag name="CDT_EXTCOL" val="True"/>
  <p:tag name="CDT_COLTX_NEW" val="25"/>
  <p:tag name="CDT_TARGETSHAPE_NEW" val="9"/>
  <p:tag name="CDT_PROT" val="3"/>
  <p:tag name="CDT_PROT_TOP" val="519,5"/>
  <p:tag name="CDT_PROT_LEFT" val="298,2492"/>
  <p:tag name="CDT_PROT_WIDTH" val="662,2507"/>
  <p:tag name="CDT_PROT_HEIGHT" val="20,5"/>
  <p:tag name="CDT_FILLUNVISIBLE" val="True"/>
  <p:tag name="CDT_LINEUNVISIBLE" val="True"/>
</p:tagLst>
</file>

<file path=ppt/tags/tag79.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AUTODIALOG" val="1"/>
  <p:tag name="CDT_EXTCOL" val="True"/>
  <p:tag name="CDT_COLTX_NEW" val="26"/>
  <p:tag name="CDT_TARGETSHAPE_NEW" val="2"/>
  <p:tag name="CDT_PROT" val="3"/>
  <p:tag name="CDT_PROT_TOP" val="0"/>
  <p:tag name="CDT_PROT_LEFT" val="480,25"/>
  <p:tag name="CDT_PROT_WIDTH" val="0,1250394"/>
  <p:tag name="CDT_PROT_HEIGHT" val="0,1250394"/>
  <p:tag name="CDT_DELETE_ONEVENT_NEWPRES" val="False"/>
  <p:tag name="CDT_FILLUNVISIBLE" val="True"/>
  <p:tag name="CDT_LINEUNVISIBLE" val="True"/>
</p:tagLst>
</file>

<file path=ppt/tags/tag8.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PROT" val="3"/>
  <p:tag name="CDT_PROT_TOP" val="0"/>
  <p:tag name="CDT_PROT_LEFT" val="809,1142"/>
  <p:tag name="CDT_PROT_WIDTH" val="113,3858"/>
  <p:tag name="CDT_PROT_HEIGHT" val="63,50622"/>
  <p:tag name="CDT_FILLUNVISIBLE" val="True"/>
  <p:tag name="CDT_LINEUNVISIBLE" val="True"/>
</p:tagLst>
</file>

<file path=ppt/tags/tag80.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15:0-0-326,7-960,5"/>
  <p:tag name="CDT_MASTERSHAPE3" val="57350:326,7-26,62496-68,50504-933,8749"/>
  <p:tag name="CDT_MASTERSHAPE4" val="57351:295,7487-26,62496-30,95134-933,8749"/>
  <p:tag name="CDT_MASTERSHAPE5" val="12:0-480,25-0,1250394-0,1250394"/>
  <p:tag name="CDT_MASTERSHAPE6" val="13:0-49,37504-76,20732-136,063"/>
  <p:tag name="CDT_MASTERSHAPE7" val="14:485,5-0-34-960,5"/>
  <p:tag name="CDT_MASTERSHAPE8" val="10:485,5-695,75-34-264,75"/>
  <p:tag name="CDT_MASTERSHAPE2" val="3:0-0-326,7-960,5"/>
  <p:tag name="CDT_LINEUNVISIBLE" val="True"/>
</p:tagLst>
</file>

<file path=ppt/tags/tag81.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16:0-0-406,08-960,5"/>
  <p:tag name="CDT_MASTERSHAPE3" val="57350:337,575-26,62496-68,50504-933,8749"/>
  <p:tag name="CDT_MASTERSHAPE4" val="57351:406,08-26,62496-30,95134-933,8749"/>
  <p:tag name="CDT_MASTERSHAPE5" val="11:0-480,25-0,1250394-0,1250394"/>
  <p:tag name="CDT_MASTERSHAPE6" val="14:0-49,37504-76,20732-136,063"/>
  <p:tag name="CDT_MASTERSHAPE7" val="15:485,5-0-34-960,5"/>
  <p:tag name="CDT_MASTERSHAPE8" val="12:485,5-695,75-34-264,75"/>
  <p:tag name="CDT_MASTERSHAPE2" val="5:0-0-406,08-960,5"/>
  <p:tag name="CDT_LINEUNVISIBLE" val="True"/>
</p:tagLst>
</file>

<file path=ppt/tags/tag82.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16:0-0-540-960,5"/>
  <p:tag name="CDT_MASTERSHAPE3" val="57350:190,6199-26,62496-99,70441-933,8749"/>
  <p:tag name="CDT_MASTERSHAPE4" val="11:0-480,25-0,1250394-0,1250394"/>
  <p:tag name="CDT_MASTERSHAPE5" val="12:0-49,37504-76,20732-136,063"/>
  <p:tag name="CDT_MASTERSHAPE6" val="15:485,5-0-34-960,5"/>
  <p:tag name="CDT_MASTERSHAPE7" val="57351:190,62-26,62504-30,95134-933,8749"/>
  <p:tag name="CDT_MASTERSHAPE8" val="13:485,5-695,75-34-264,75"/>
  <p:tag name="CDT_MASTERSHAPE2" val="5:0-0-540-960,5"/>
  <p:tag name="CDT_LINEUNVISIBLE" val="True"/>
</p:tagLst>
</file>

<file path=ppt/tags/tag83.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16:0-0-540-960,5"/>
  <p:tag name="CDT_MASTERSHAPE3" val="57350:235,2668-26,62496-99,70441-933,8749"/>
  <p:tag name="CDT_MASTERSHAPE4" val="11:0-480,25-0,1250394-0,1250394"/>
  <p:tag name="CDT_MASTERSHAPE5" val="13:0-49,37504-76,20732-136,063"/>
  <p:tag name="CDT_MASTERSHAPE6" val="15:485,5-0-34-960,5"/>
  <p:tag name="CDT_MASTERSHAPE7" val="57351:304-26,62504-30,95134-933,8749"/>
  <p:tag name="CDT_MASTERSHAPE8" val="12:485,5-695,75-34-264,75"/>
  <p:tag name="CDT_MASTERSHAPE2" val="5:0-0-540-960,5"/>
  <p:tag name="CDT_LINEUNVISIBLE" val="True"/>
</p:tagLst>
</file>

<file path=ppt/tags/tag84.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7:0-0-326,75-960,5"/>
  <p:tag name="CDT_MASTERSHAPE2" val="57350:326,7-26,62504-68,50504-933,8749"/>
  <p:tag name="CDT_MASTERSHAPE3" val="57351:295,7487-26,62504-30,95134-933,8749"/>
  <p:tag name="CDT_MASTERSHAPE4" val="6:0-480,25-0,1250394-0,1250394"/>
  <p:tag name="CDT_MASTERSHAPE5" val="8:0-809,1249-63,37504-113,375"/>
  <p:tag name="CDT_LINEUNVISIBLE" val="True"/>
</p:tagLst>
</file>

<file path=ppt/tags/tag85.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7:0-0-406,5005-960,5"/>
  <p:tag name="CDT_MASTERSHAPE2" val="57350:337,575-26,62504-68,50504-933,8749"/>
  <p:tag name="CDT_MASTERSHAPE3" val="57351:406,08-26,62504-30,95134-933,8749"/>
  <p:tag name="CDT_MASTERSHAPE4" val="6:0-480,25-0,1250394-0,1250394"/>
  <p:tag name="CDT_MASTERSHAPE5" val="9:0-809,1249-63,37504-113,375"/>
  <p:tag name="CDT_LINEUNVISIBLE" val="True"/>
</p:tagLst>
</file>

<file path=ppt/tags/tag86.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5:111,25-366,85-374,25-593,65"/>
  <p:tag name="CDT_MASTERSHAPE2" val="13:111,25-366,8501-374,25-593,6499"/>
  <p:tag name="CDT_MASTERSHAPE3" val="2:0-0-99,87504-960,5"/>
  <p:tag name="CDT_MASTERSHAPE4" val="11:111,25-0-374,25-355,51"/>
  <p:tag name="CDT_LINEUNVISIBLE" val="True"/>
</p:tagLst>
</file>

<file path=ppt/tags/tag87.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13:111,25-49,37504-374,25-306,1349"/>
  <p:tag name="CDT_MASTERSHAPE3" val="5:111,25-366,85-374,25-593,65"/>
  <p:tag name="CDT_LINEUNVISIBLE" val="True"/>
</p:tagLst>
</file>

<file path=ppt/tags/tag88.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LINEUNVISIBLE" val="True"/>
</p:tagLst>
</file>

<file path=ppt/tags/tag89.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49,37504-374,25-646,3749"/>
  <p:tag name="CDT_LINEUNVISIBLE" val="True"/>
</p:tagLst>
</file>

<file path=ppt/tags/tag9.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AUTODIALOG" val="1"/>
  <p:tag name="CDT_EXTCOL" val="True"/>
  <p:tag name="CDT_COLTX_NEW" val="24"/>
  <p:tag name="CDT_TARGETSHAPE_NEW" val="1"/>
  <p:tag name="CDT_PROT" val="3"/>
  <p:tag name="CDT_PROT_TOP" val="485,5"/>
  <p:tag name="CDT_PROT_LEFT" val="0"/>
  <p:tag name="CDT_PROT_WIDTH" val="960,5"/>
  <p:tag name="CDT_PROT_HEIGHT" val="34"/>
  <p:tag name="CDT_FILLUNVISIBLE" val="True"/>
  <p:tag name="CDT_LINEUNVISIBLE" val="True"/>
</p:tagLst>
</file>

<file path=ppt/tags/tag90.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49,37504-374,25-532,9134"/>
  <p:tag name="CDT_LINEUNVISIBLE" val="True"/>
</p:tagLst>
</file>

<file path=ppt/tags/tag91.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49,37504-374,25-430,875"/>
  <p:tag name="CDT_MASTERSHAPE3" val="4:111,25-491,625-374,25-430,875"/>
  <p:tag name="CDT_LINEUNVISIBLE" val="True"/>
</p:tagLst>
</file>

<file path=ppt/tags/tag92.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01-49,37504-181,375-646,3749"/>
  <p:tag name="CDT_MASTERSHAPE3" val="13:304-49,37504-181,5-646,3749"/>
  <p:tag name="CDT_LINEUNVISIBLE" val="True"/>
</p:tagLst>
</file>

<file path=ppt/tags/tag93.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49,37504-374,25-283,5"/>
  <p:tag name="CDT_MASTERSHAPE3" val="13:111,25-344,125-374,25-283,4646"/>
  <p:tag name="CDT_MASTERSHAPE4" val="12:111,25-639,0355-374,25-283,4646"/>
  <p:tag name="CDT_LINEUNVISIBLE" val="True"/>
</p:tagLst>
</file>

<file path=ppt/tags/tag94.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01-49,37504-181,375-430,875"/>
  <p:tag name="CDT_MASTERSHAPE3" val="4:111,25-491,625-181,375-430,875"/>
  <p:tag name="CDT_MASTERSHAPE4" val="5:304-49,37504-181,5-430,875"/>
  <p:tag name="CDT_MASTERSHAPE5" val="6:304-491,625-181,5-430,875"/>
  <p:tag name="CDT_LINEUNVISIBLE" val="True"/>
</p:tagLst>
</file>

<file path=ppt/tags/tag95.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5:111,25-820,4528-374,25-102,0472"/>
  <p:tag name="CDT_LINEUNVISIBLE" val="True"/>
</p:tagLst>
</file>

<file path=ppt/tags/tag96.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49,37504-374,25-646,3749"/>
  <p:tag name="CDT_MASTERSHAPE3" val="5:111,25-820,4528-374,25-102,0472"/>
  <p:tag name="CDT_LINEUNVISIBLE" val="True"/>
</p:tagLst>
</file>

<file path=ppt/tags/tag97.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49,37504-374,25-532,9134"/>
  <p:tag name="CDT_MASTERSHAPE3" val="6:111,25-820,4528-374,25-102,0472"/>
  <p:tag name="CDT_LINEUNVISIBLE" val="True"/>
</p:tagLst>
</file>

<file path=ppt/tags/tag98.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49,37504-374,25-317,4803"/>
  <p:tag name="CDT_MASTERSHAPE3" val="13:111,25-378,2697-374,25-317,4803"/>
  <p:tag name="CDT_MASTERSHAPE4" val="6:111,25-820,4528-374,25-102,0472"/>
  <p:tag name="CDT_LINEUNVISIBLE" val="True"/>
</p:tagLst>
</file>

<file path=ppt/tags/tag99.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49,37504-374,25-204,0945"/>
  <p:tag name="CDT_MASTERSHAPE3" val="13:111,25-264,7559-374,25-215,4941"/>
  <p:tag name="CDT_MASTERSHAPE4" val="12:111,25-491,625-374,25-204,125"/>
  <p:tag name="CDT_MASTERSHAPE5" val="7:111,25-820,4528-374,25-102,0472"/>
  <p:tag name="CDT_LINEUNVISIBLE" val="True"/>
</p:tagLst>
</file>

<file path=ppt/theme/theme1.xml><?xml version="1.0" encoding="utf-8"?>
<a:theme xmlns:a="http://schemas.openxmlformats.org/drawingml/2006/main" name="Steinbei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FH-DesignTemplate">
      <a:majorFont>
        <a:latin typeface="Arial"/>
        <a:ea typeface=""/>
        <a:cs typeface="Times New Roman"/>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spPr>
      <a:bodyPr wrap="none" rtlCol="0" anchor="ctr">
        <a:noAutofit/>
      </a:bodyPr>
      <a:lstStyle>
        <a:defPPr algn="l">
          <a:defRPr sz="1100" dirty="0"/>
        </a:defPPr>
      </a:lstStyle>
      <a:style>
        <a:lnRef idx="2">
          <a:schemeClr val="accent2"/>
        </a:lnRef>
        <a:fillRef idx="1">
          <a:schemeClr val="lt1"/>
        </a:fillRef>
        <a:effectRef idx="0">
          <a:schemeClr val="accent2"/>
        </a:effectRef>
        <a:fontRef idx="minor">
          <a:schemeClr val="dk1"/>
        </a:fontRef>
      </a:style>
    </a:spDef>
    <a:lnDef>
      <a:spPr bwMode="auto">
        <a:xfrm>
          <a:off x="0" y="0"/>
          <a:ext cx="1" cy="1"/>
        </a:xfrm>
        <a:custGeom>
          <a:avLst/>
          <a:gdLst/>
          <a:ahLst/>
          <a:cxnLst/>
          <a:rect l="0" t="0" r="0" b="0"/>
          <a:pathLst/>
        </a:custGeom>
        <a:solidFill>
          <a:srgbClr val="6699FF"/>
        </a:solidFill>
        <a:ln w="12700" cap="flat" cmpd="sng" algn="ctr">
          <a:solidFill>
            <a:schemeClr val="tx1"/>
          </a:solidFill>
          <a:prstDash val="solid"/>
          <a:round/>
          <a:headEnd type="none" w="med" len="med"/>
          <a:tailEnd type="none" w="med" len="med"/>
        </a:ln>
        <a:effectLst/>
      </a:spPr>
      <a:bodyPr vert="horz" wrap="none" lIns="90488" tIns="44450" rIns="90488" bIns="44450" numCol="1" anchor="ctr" anchorCtr="0" compatLnSpc="1">
        <a:prstTxWarp prst="textNoShape">
          <a:avLst/>
        </a:prstTxWarp>
        <a:spAutoFit/>
      </a:bodyPr>
      <a:lstStyle>
        <a:defPPr marL="0" marR="0" indent="0" algn="ctr" defTabSz="914400" rtl="0" eaLnBrk="0" fontAlgn="base" latinLnBrk="0" hangingPunct="0">
          <a:lnSpc>
            <a:spcPct val="100000"/>
          </a:lnSpc>
          <a:spcBef>
            <a:spcPct val="0"/>
          </a:spcBef>
          <a:spcAft>
            <a:spcPct val="0"/>
          </a:spcAft>
          <a:buClrTx/>
          <a:buSzTx/>
          <a:buFontTx/>
          <a:buNone/>
          <a:tabLst/>
          <a:defRPr kumimoji="0" lang="de-DE" sz="800" b="0" i="0" u="none" strike="noStrike" cap="none" normalizeH="0" baseline="0" smtClean="0">
            <a:ln>
              <a:noFill/>
            </a:ln>
            <a:solidFill>
              <a:schemeClr val="tx1"/>
            </a:solidFill>
            <a:effectLst/>
            <a:latin typeface="Geneva" charset="0"/>
          </a:defRPr>
        </a:defPPr>
      </a:lstStyle>
    </a:lnDef>
    <a:txDef>
      <a:spPr>
        <a:noFill/>
      </a:spPr>
      <a:bodyPr wrap="none" rtlCol="0">
        <a:spAutoFit/>
      </a:bodyPr>
      <a:lstStyle>
        <a:defPPr algn="l">
          <a:spcBef>
            <a:spcPts val="0"/>
          </a:spcBef>
          <a:defRPr sz="1600" smtClean="0">
            <a:solidFill>
              <a:schemeClr val="tx1"/>
            </a:solidFill>
            <a:latin typeface="+mn-lt"/>
          </a:defRPr>
        </a:defPPr>
      </a:lstStyle>
    </a:txDef>
  </a:objectDefaults>
  <a:extraClrSchemeLst>
    <a:extraClrScheme>
      <a:clrScheme name="TFH-Design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TFH-Design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TFH-Design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TFH-Design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TFH-Design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TFH-Design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TFH-Design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TFH-Design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TFH-Design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TFH-Design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TFH-Design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TFH-Design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Steinbeis" id="{57BDF0BD-648A-464A-85FB-1E5EE4FA23FE}" vid="{0D65EDBD-3B3A-44AB-8C8D-F5E9EF6B70D7}"/>
    </a:ext>
  </a:extLst>
</a:theme>
</file>

<file path=ppt/theme/theme2.xml><?xml version="1.0" encoding="utf-8"?>
<a:theme xmlns:a="http://schemas.openxmlformats.org/drawingml/2006/main" name="1_Siemens 2013 – 16:9">
  <a:themeElements>
    <a:clrScheme name="Siemens AG">
      <a:dk1>
        <a:srgbClr val="000000"/>
      </a:dk1>
      <a:lt1>
        <a:srgbClr val="FFFFFF"/>
      </a:lt1>
      <a:dk2>
        <a:srgbClr val="000000"/>
      </a:dk2>
      <a:lt2>
        <a:srgbClr val="ADBECB"/>
      </a:lt2>
      <a:accent1>
        <a:srgbClr val="879BAA"/>
      </a:accent1>
      <a:accent2>
        <a:srgbClr val="BECDD7"/>
      </a:accent2>
      <a:accent3>
        <a:srgbClr val="EB780A"/>
      </a:accent3>
      <a:accent4>
        <a:srgbClr val="641946"/>
      </a:accent4>
      <a:accent5>
        <a:srgbClr val="006487"/>
      </a:accent5>
      <a:accent6>
        <a:srgbClr val="647D2D"/>
      </a:accent6>
      <a:hlink>
        <a:srgbClr val="EB780A"/>
      </a:hlink>
      <a:folHlink>
        <a:srgbClr val="EB780A"/>
      </a:folHlink>
    </a:clrScheme>
    <a:fontScheme name="1_Siemens 2013 – 16:9">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wrap="square" lIns="108000" tIns="54000" rIns="108000" bIns="54000" numCol="1" spcCol="72000" rtlCol="0" anchor="ctr">
        <a:noAutofit/>
      </a:bodyPr>
      <a:lstStyle>
        <a:defPPr algn="ctr">
          <a:lnSpc>
            <a:spcPct val="110000"/>
          </a:lnSpc>
          <a:spcBef>
            <a:spcPct val="0"/>
          </a:spcBef>
          <a:buFont typeface="Wingdings" charset="0"/>
          <a:buNone/>
          <a:defRPr sz="1800" b="1" dirty="0" err="1" smtClean="0">
            <a:solidFill>
              <a:schemeClr val="tx1"/>
            </a:solidFill>
          </a:defRPr>
        </a:defPPr>
      </a:lstStyle>
    </a:spDef>
    <a:lnDef>
      <a:spPr bwMode="auto">
        <a:xfrm>
          <a:off x="0" y="0"/>
          <a:ext cx="1" cy="1"/>
        </a:xfrm>
        <a:custGeom>
          <a:avLst/>
          <a:gdLst/>
          <a:ahLst/>
          <a:cxnLst/>
          <a:rect l="0" t="0" r="0" b="0"/>
          <a:pathLst/>
        </a:custGeom>
        <a:solidFill>
          <a:schemeClr val="tx2"/>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a:spPr>
      <a:bodyPr vert="horz" wrap="square" lIns="0" tIns="0" rIns="0" bIns="0" numCol="1" anchor="t" anchorCtr="0" compatLnSpc="1">
        <a:prstTxWarp prst="textNoShape">
          <a:avLst/>
        </a:prstTxWarp>
        <a:spAutoFit/>
      </a:bodyPr>
      <a:lstStyle>
        <a:defPPr marL="0" marR="0" indent="0" algn="l" defTabSz="914400" rtl="0" eaLnBrk="1" fontAlgn="base" latinLnBrk="0" hangingPunct="1">
          <a:lnSpc>
            <a:spcPct val="100000"/>
          </a:lnSpc>
          <a:spcBef>
            <a:spcPct val="50000"/>
          </a:spcBef>
          <a:spcAft>
            <a:spcPct val="0"/>
          </a:spcAft>
          <a:buClrTx/>
          <a:buSzTx/>
          <a:buFontTx/>
          <a:buNone/>
          <a:tabLst/>
          <a:defRPr kumimoji="0" lang="de-DE" sz="2400" b="0" i="0" u="none" strike="noStrike" cap="none" normalizeH="0" baseline="0">
            <a:ln>
              <a:noFill/>
            </a:ln>
            <a:solidFill>
              <a:srgbClr val="000000"/>
            </a:solidFill>
            <a:effectLst/>
            <a:latin typeface="Arial" charset="0"/>
            <a:ea typeface="ヒラギノ角ゴ Pro W3" charset="0"/>
          </a:defRPr>
        </a:defPPr>
      </a:lstStyle>
    </a:lnDef>
    <a:txDef>
      <a:spPr>
        <a:noFill/>
      </a:spPr>
      <a:bodyPr wrap="square" lIns="0" tIns="0" rIns="0" bIns="0" rtlCol="0">
        <a:spAutoFit/>
      </a:bodyPr>
      <a:lstStyle>
        <a:defPPr algn="l">
          <a:lnSpc>
            <a:spcPct val="110000"/>
          </a:lnSpc>
          <a:spcBef>
            <a:spcPts val="0"/>
          </a:spcBef>
          <a:defRPr sz="1200" dirty="0" err="1" smtClean="0">
            <a:solidFill>
              <a:schemeClr val="tx1"/>
            </a:solidFill>
          </a:defRPr>
        </a:defPPr>
      </a:lstStyle>
    </a:txDef>
  </a:objectDefaults>
  <a:extraClrSchemeLst/>
</a:theme>
</file>

<file path=ppt/theme/theme3.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Siemens AG">
    <a:dk1>
      <a:srgbClr val="000000"/>
    </a:dk1>
    <a:lt1>
      <a:srgbClr val="FFFFFF"/>
    </a:lt1>
    <a:dk2>
      <a:srgbClr val="000000"/>
    </a:dk2>
    <a:lt2>
      <a:srgbClr val="ADBECB"/>
    </a:lt2>
    <a:accent1>
      <a:srgbClr val="879BAA"/>
    </a:accent1>
    <a:accent2>
      <a:srgbClr val="BECDD7"/>
    </a:accent2>
    <a:accent3>
      <a:srgbClr val="EB780A"/>
    </a:accent3>
    <a:accent4>
      <a:srgbClr val="641946"/>
    </a:accent4>
    <a:accent5>
      <a:srgbClr val="006487"/>
    </a:accent5>
    <a:accent6>
      <a:srgbClr val="647D2D"/>
    </a:accent6>
    <a:hlink>
      <a:srgbClr val="EB780A"/>
    </a:hlink>
    <a:folHlink>
      <a:srgbClr val="EB780A"/>
    </a:folHlink>
  </a:clrScheme>
</a:themeOverride>
</file>

<file path=docProps/app.xml><?xml version="1.0" encoding="utf-8"?>
<Properties xmlns="http://schemas.openxmlformats.org/officeDocument/2006/extended-properties" xmlns:vt="http://schemas.openxmlformats.org/officeDocument/2006/docPropsVTypes">
  <Template>Steinbeis</Template>
  <TotalTime>0</TotalTime>
  <Words>5429</Words>
  <Application>Microsoft Office PowerPoint</Application>
  <PresentationFormat>Bildschirmpräsentation (4:3)</PresentationFormat>
  <Paragraphs>624</Paragraphs>
  <Slides>64</Slides>
  <Notes>0</Notes>
  <HiddenSlides>11</HiddenSlides>
  <MMClips>0</MMClips>
  <ScaleCrop>false</ScaleCrop>
  <HeadingPairs>
    <vt:vector size="6" baseType="variant">
      <vt:variant>
        <vt:lpstr>Verwendete Schriftarten</vt:lpstr>
      </vt:variant>
      <vt:variant>
        <vt:i4>6</vt:i4>
      </vt:variant>
      <vt:variant>
        <vt:lpstr>Design</vt:lpstr>
      </vt:variant>
      <vt:variant>
        <vt:i4>2</vt:i4>
      </vt:variant>
      <vt:variant>
        <vt:lpstr>Folientitel</vt:lpstr>
      </vt:variant>
      <vt:variant>
        <vt:i4>64</vt:i4>
      </vt:variant>
    </vt:vector>
  </HeadingPairs>
  <TitlesOfParts>
    <vt:vector size="72" baseType="lpstr">
      <vt:lpstr>Geneva</vt:lpstr>
      <vt:lpstr>ＭＳ Ｐゴシック</vt:lpstr>
      <vt:lpstr>ヒラギノ角ゴ Pro W3</vt:lpstr>
      <vt:lpstr>Arial</vt:lpstr>
      <vt:lpstr>Times New Roman</vt:lpstr>
      <vt:lpstr>Wingdings</vt:lpstr>
      <vt:lpstr>Steinbeis</vt:lpstr>
      <vt:lpstr>1_Siemens 2013 – 16:9</vt:lpstr>
      <vt:lpstr>Kenntnisse bis KW32</vt:lpstr>
      <vt:lpstr>Agenda</vt:lpstr>
      <vt:lpstr>Testfälle Ergebnisse</vt:lpstr>
      <vt:lpstr>Testfälle Ergebnisse</vt:lpstr>
      <vt:lpstr>Testfälle Ergebnisse</vt:lpstr>
      <vt:lpstr>Testfälle Ergebnisse</vt:lpstr>
      <vt:lpstr>Testfälle Ergebnisse</vt:lpstr>
      <vt:lpstr>Testfälle Ergebnisse</vt:lpstr>
      <vt:lpstr>Testfälle Ergebnisse</vt:lpstr>
      <vt:lpstr>Testfälle Ergebnisse</vt:lpstr>
      <vt:lpstr>Verknüpfungen der Physik-Elemente</vt:lpstr>
      <vt:lpstr>Verknüpfungen des Proxy-Objekts</vt:lpstr>
      <vt:lpstr>Zusammenfassung</vt:lpstr>
      <vt:lpstr>Platzierung der Bauteile beim Einbau und Begrenzung des Verfahrwegs</vt:lpstr>
      <vt:lpstr>Work coordinate system (WCS) und absolute coordinate system</vt:lpstr>
      <vt:lpstr>Begrenzung des Verfahrweges</vt:lpstr>
      <vt:lpstr>Begrenzung des Verfahrweges</vt:lpstr>
      <vt:lpstr>Exportieren und Importieren in Teamcenter</vt:lpstr>
      <vt:lpstr>Kin. Modell ohne Teile, nach Export/Import in Teamcenter</vt:lpstr>
      <vt:lpstr>Lessons learnt aus der Kinematisierung der Messezelle</vt:lpstr>
      <vt:lpstr>Voreinstellung MCD</vt:lpstr>
      <vt:lpstr>To-do-Liste</vt:lpstr>
      <vt:lpstr>To-do-Liste KW30</vt:lpstr>
      <vt:lpstr>To-do-Liste KW31</vt:lpstr>
      <vt:lpstr>To-do-Liste KW32</vt:lpstr>
      <vt:lpstr>To-do-Liste KW36</vt:lpstr>
      <vt:lpstr>Eigennotizen</vt:lpstr>
      <vt:lpstr>Vorbereitung des Modells</vt:lpstr>
      <vt:lpstr>Fragen</vt:lpstr>
      <vt:lpstr>Kinematisierung des Modells</vt:lpstr>
      <vt:lpstr>Eigenes Konzept</vt:lpstr>
      <vt:lpstr>Eigennotiz zur Kinematisierung des Modells</vt:lpstr>
      <vt:lpstr>Eigennotiz</vt:lpstr>
      <vt:lpstr>Eigennotiz</vt:lpstr>
      <vt:lpstr>Eigennotiz</vt:lpstr>
      <vt:lpstr>Eigennotiz</vt:lpstr>
      <vt:lpstr>MTB – Machine Tool Builder</vt:lpstr>
      <vt:lpstr>OPC-Server connection</vt:lpstr>
      <vt:lpstr>SHM – Shared Memory Kopplung für SIMIT</vt:lpstr>
      <vt:lpstr>Bibliothekskonzept 2</vt:lpstr>
      <vt:lpstr>Protokolle</vt:lpstr>
      <vt:lpstr>Protokoll von Jürgen 06.07.16</vt:lpstr>
      <vt:lpstr>8.7.2016 – Viktor Braun</vt:lpstr>
      <vt:lpstr>Notizen von Jürgen 8.7.2016</vt:lpstr>
      <vt:lpstr>Notizen von Jürgen 8.7.2016</vt:lpstr>
      <vt:lpstr>Protokoll 02.08.16</vt:lpstr>
      <vt:lpstr>Protokoll von Jürgen 02.08.16</vt:lpstr>
      <vt:lpstr>Protokoll von Jürgen 02.08.16</vt:lpstr>
      <vt:lpstr>Protokoll von Jürgen 02.08.16</vt:lpstr>
      <vt:lpstr>Protokoll 18.08.16 – Herr Ehmer, Schunk Electronics</vt:lpstr>
      <vt:lpstr>Protokoll 19.08.16 – Viktor Braun</vt:lpstr>
      <vt:lpstr>Protokoll 19.08.16 – Viktor Braun</vt:lpstr>
      <vt:lpstr>Protokoll 19.08.16 – Viktor Braun</vt:lpstr>
      <vt:lpstr>Protokoll 19.08.16 – Viktor Braun</vt:lpstr>
      <vt:lpstr>Protokoll 19.08.16 – Viktor Braun</vt:lpstr>
      <vt:lpstr>Protokoll 19.08.16 – Viktor Braun</vt:lpstr>
      <vt:lpstr>Protokoll mit Jörg – 23.08.2016</vt:lpstr>
      <vt:lpstr>Protokoll mit Jörg – 23.08.2016</vt:lpstr>
      <vt:lpstr>Protokoll 29.08.16 – Viktor Braun</vt:lpstr>
      <vt:lpstr>Protokoll – St. Georgen 17.10.16</vt:lpstr>
      <vt:lpstr>Protokoll – Schunk, Hausen 28.10.16</vt:lpstr>
      <vt:lpstr>Kenntnisse aus Birkenfeld – 8.11.16</vt:lpstr>
      <vt:lpstr>Software in the Loop mit OPC</vt:lpstr>
      <vt:lpstr>Protokoll Telco Schunk – 15.11.16</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Konzept &amp; Kenntnisse</dc:title>
  <dc:creator>STZ-RIM_LIM</dc:creator>
  <cp:lastModifiedBy>Yi-Fei Lim</cp:lastModifiedBy>
  <cp:revision>91</cp:revision>
  <cp:lastPrinted>2016-08-23T10:55:36Z</cp:lastPrinted>
  <dcterms:created xsi:type="dcterms:W3CDTF">2016-08-15T16:37:21Z</dcterms:created>
  <dcterms:modified xsi:type="dcterms:W3CDTF">2017-03-10T09:53:06Z</dcterms:modified>
</cp:coreProperties>
</file>